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5"/>
  </p:notesMasterIdLst>
  <p:handoutMasterIdLst>
    <p:handoutMasterId r:id="rId26"/>
  </p:handoutMasterIdLst>
  <p:sldIdLst>
    <p:sldId id="291" r:id="rId2"/>
    <p:sldId id="331" r:id="rId3"/>
    <p:sldId id="339" r:id="rId4"/>
    <p:sldId id="366" r:id="rId5"/>
    <p:sldId id="367" r:id="rId6"/>
    <p:sldId id="382" r:id="rId7"/>
    <p:sldId id="377" r:id="rId8"/>
    <p:sldId id="357" r:id="rId9"/>
    <p:sldId id="379" r:id="rId10"/>
    <p:sldId id="359" r:id="rId11"/>
    <p:sldId id="381" r:id="rId12"/>
    <p:sldId id="364" r:id="rId13"/>
    <p:sldId id="374" r:id="rId14"/>
    <p:sldId id="384" r:id="rId15"/>
    <p:sldId id="358" r:id="rId16"/>
    <p:sldId id="385" r:id="rId17"/>
    <p:sldId id="361" r:id="rId18"/>
    <p:sldId id="369" r:id="rId19"/>
    <p:sldId id="362" r:id="rId20"/>
    <p:sldId id="372" r:id="rId21"/>
    <p:sldId id="363" r:id="rId22"/>
    <p:sldId id="356" r:id="rId23"/>
    <p:sldId id="325" r:id="rId24"/>
  </p:sldIdLst>
  <p:sldSz cx="9144000" cy="6858000" type="screen4x3"/>
  <p:notesSz cx="6819900" cy="9918700"/>
  <p:defaultTextStyle>
    <a:defPPr>
      <a:defRPr lang="fi-FI"/>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974" userDrawn="1">
          <p15:clr>
            <a:srgbClr val="A4A3A4"/>
          </p15:clr>
        </p15:guide>
        <p15:guide id="2" orient="horz" pos="1344" userDrawn="1">
          <p15:clr>
            <a:srgbClr val="A4A3A4"/>
          </p15:clr>
        </p15:guide>
        <p15:guide id="3" pos="43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1D5E"/>
    <a:srgbClr val="5338EB"/>
    <a:srgbClr val="AFA295"/>
    <a:srgbClr val="009DB6"/>
    <a:srgbClr val="88C664"/>
    <a:srgbClr val="A5CBDC"/>
    <a:srgbClr val="BDB1FF"/>
    <a:srgbClr val="A400FF"/>
    <a:srgbClr val="FF9600"/>
    <a:srgbClr val="88C6E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940675A-B579-460E-94D1-54222C63F5DA}" styleName="Ei tyyliä, taulukon ruudukko">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Ei tyyliä, ei ruudukko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Vaalea tyyli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Vaalea tyyli 1 - Korostus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306799F8-075E-4A3A-A7F6-7FBC6576F1A4}" styleName="Teematyyli 2 - Korostus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2833802-FEF1-4C79-8D5D-14CF1EAF98D9}" styleName="Vaalea tyyli 2 - Korostus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DA37D80-6434-44D0-A028-1B22A696006F}" styleName="Vaalea tyyli 3 - Korostus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799B23B-EC83-4686-B30A-512413B5E67A}" styleName="Vaalea tyyli 3 - Korostus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1E171933-4619-4E11-9A3F-F7608DF75F80}" styleName="Normaali tyyli 1 - Korostus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46F890A9-2807-4EBB-B81D-B2AA78EC7F39}" styleName="Tumma tyyli 2 - Korostus 5/Korostus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8FD4443E-F989-4FC4-A0C8-D5A2AF1F390B}" styleName="Tumma tyyli 1 - Korostus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27102A9-8310-4765-A935-A1911B00CA55}" styleName="Vaalea tyyli 1 - Korostus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7E9639D4-E3E2-4D34-9284-5A2195B3D0D7}" styleName="Vaalea tyyli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Vaalea tyyli 2 - Korostus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5758FB7-9AC5-4552-8A53-C91805E547FA}" styleName="Teematyyli 1 - Korostus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265" autoAdjust="0"/>
    <p:restoredTop sz="94280" autoAdjust="0"/>
  </p:normalViewPr>
  <p:slideViewPr>
    <p:cSldViewPr snapToObjects="1">
      <p:cViewPr varScale="1">
        <p:scale>
          <a:sx n="72" d="100"/>
          <a:sy n="72" d="100"/>
        </p:scale>
        <p:origin x="1176" y="72"/>
      </p:cViewPr>
      <p:guideLst>
        <p:guide orient="horz" pos="3974"/>
        <p:guide orient="horz" pos="1344"/>
        <p:guide pos="431"/>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Helvetica" panose="020B0604020202020204" pitchFamily="34" charset="0"/>
                <a:ea typeface="+mn-ea"/>
                <a:cs typeface="Helvetica" panose="020B0604020202020204" pitchFamily="34" charset="0"/>
              </a:defRPr>
            </a:pPr>
            <a:r>
              <a:rPr lang="fi-FI" dirty="0">
                <a:latin typeface="Helvetica" panose="020B0604020202020204" pitchFamily="34" charset="0"/>
                <a:cs typeface="Helvetica" panose="020B0604020202020204" pitchFamily="34" charset="0"/>
              </a:rPr>
              <a:t>Yhteensä 4 773 kpl</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Helvetica" panose="020B0604020202020204" pitchFamily="34" charset="0"/>
              <a:ea typeface="+mn-ea"/>
              <a:cs typeface="Helvetica" panose="020B0604020202020204" pitchFamily="34" charset="0"/>
            </a:defRPr>
          </a:pPr>
          <a:endParaRPr lang="fi-FI"/>
        </a:p>
      </c:txPr>
    </c:title>
    <c:autoTitleDeleted val="0"/>
    <c:plotArea>
      <c:layout/>
      <c:pieChart>
        <c:varyColors val="1"/>
        <c:ser>
          <c:idx val="0"/>
          <c:order val="0"/>
          <c:tx>
            <c:strRef>
              <c:f>Taul1!$B$1</c:f>
              <c:strCache>
                <c:ptCount val="1"/>
                <c:pt idx="0">
                  <c:v>yhteensä 4 773 kpl</c:v>
                </c:pt>
              </c:strCache>
            </c:strRef>
          </c:tx>
          <c:spPr>
            <a:ln w="3175">
              <a:solidFill>
                <a:srgbClr val="011D5E"/>
              </a:solidFill>
            </a:ln>
          </c:spPr>
          <c:dPt>
            <c:idx val="0"/>
            <c:bubble3D val="0"/>
            <c:spPr>
              <a:solidFill>
                <a:srgbClr val="002F78"/>
              </a:solidFill>
              <a:ln w="3175">
                <a:solidFill>
                  <a:srgbClr val="011D5E"/>
                </a:solidFill>
              </a:ln>
              <a:effectLst/>
            </c:spPr>
            <c:extLst>
              <c:ext xmlns:c16="http://schemas.microsoft.com/office/drawing/2014/chart" uri="{C3380CC4-5D6E-409C-BE32-E72D297353CC}">
                <c16:uniqueId val="{00000001-B2A1-4D63-90AB-0042D371C662}"/>
              </c:ext>
            </c:extLst>
          </c:dPt>
          <c:dPt>
            <c:idx val="1"/>
            <c:bubble3D val="0"/>
            <c:spPr>
              <a:solidFill>
                <a:srgbClr val="BDB1A6"/>
              </a:solidFill>
              <a:ln w="3175">
                <a:solidFill>
                  <a:srgbClr val="011D5E"/>
                </a:solidFill>
              </a:ln>
              <a:effectLst/>
            </c:spPr>
            <c:extLst>
              <c:ext xmlns:c16="http://schemas.microsoft.com/office/drawing/2014/chart" uri="{C3380CC4-5D6E-409C-BE32-E72D297353CC}">
                <c16:uniqueId val="{00000003-B2A1-4D63-90AB-0042D371C662}"/>
              </c:ext>
            </c:extLst>
          </c:dPt>
          <c:dPt>
            <c:idx val="2"/>
            <c:bubble3D val="0"/>
            <c:spPr>
              <a:solidFill>
                <a:srgbClr val="B0B1B3"/>
              </a:solidFill>
              <a:ln w="3175">
                <a:solidFill>
                  <a:srgbClr val="011D5E"/>
                </a:solidFill>
              </a:ln>
              <a:effectLst/>
            </c:spPr>
            <c:extLst>
              <c:ext xmlns:c16="http://schemas.microsoft.com/office/drawing/2014/chart" uri="{C3380CC4-5D6E-409C-BE32-E72D297353CC}">
                <c16:uniqueId val="{00000005-B2A1-4D63-90AB-0042D371C662}"/>
              </c:ext>
            </c:extLst>
          </c:dPt>
          <c:dPt>
            <c:idx val="3"/>
            <c:bubble3D val="0"/>
            <c:spPr>
              <a:solidFill>
                <a:srgbClr val="88C664"/>
              </a:solidFill>
              <a:ln w="3175">
                <a:solidFill>
                  <a:srgbClr val="011D5E"/>
                </a:solidFill>
              </a:ln>
              <a:effectLst/>
            </c:spPr>
            <c:extLst>
              <c:ext xmlns:c16="http://schemas.microsoft.com/office/drawing/2014/chart" uri="{C3380CC4-5D6E-409C-BE32-E72D297353CC}">
                <c16:uniqueId val="{00000007-B2A1-4D63-90AB-0042D371C662}"/>
              </c:ext>
            </c:extLst>
          </c:dPt>
          <c:dPt>
            <c:idx val="4"/>
            <c:bubble3D val="0"/>
            <c:spPr>
              <a:solidFill>
                <a:schemeClr val="tx1">
                  <a:lumMod val="85000"/>
                  <a:lumOff val="15000"/>
                </a:schemeClr>
              </a:solidFill>
              <a:ln w="3175">
                <a:solidFill>
                  <a:srgbClr val="011D5E"/>
                </a:solidFill>
              </a:ln>
              <a:effectLst/>
            </c:spPr>
            <c:extLst>
              <c:ext xmlns:c16="http://schemas.microsoft.com/office/drawing/2014/chart" uri="{C3380CC4-5D6E-409C-BE32-E72D297353CC}">
                <c16:uniqueId val="{00000009-B2A1-4D63-90AB-0042D371C662}"/>
              </c:ext>
            </c:extLst>
          </c:dPt>
          <c:dPt>
            <c:idx val="5"/>
            <c:bubble3D val="0"/>
            <c:spPr>
              <a:solidFill>
                <a:srgbClr val="009DB6"/>
              </a:solidFill>
              <a:ln w="3175">
                <a:solidFill>
                  <a:srgbClr val="011D5E"/>
                </a:solidFill>
              </a:ln>
              <a:effectLst/>
            </c:spPr>
            <c:extLst>
              <c:ext xmlns:c16="http://schemas.microsoft.com/office/drawing/2014/chart" uri="{C3380CC4-5D6E-409C-BE32-E72D297353CC}">
                <c16:uniqueId val="{0000000B-B2A1-4D63-90AB-0042D371C662}"/>
              </c:ext>
            </c:extLst>
          </c:dPt>
          <c:dPt>
            <c:idx val="6"/>
            <c:bubble3D val="0"/>
            <c:spPr>
              <a:solidFill>
                <a:srgbClr val="595959"/>
              </a:solidFill>
              <a:ln w="3175">
                <a:solidFill>
                  <a:srgbClr val="011D5E"/>
                </a:solidFill>
              </a:ln>
              <a:effectLst/>
            </c:spPr>
            <c:extLst>
              <c:ext xmlns:c16="http://schemas.microsoft.com/office/drawing/2014/chart" uri="{C3380CC4-5D6E-409C-BE32-E72D297353CC}">
                <c16:uniqueId val="{0000000D-B2A1-4D63-90AB-0042D371C662}"/>
              </c:ext>
            </c:extLst>
          </c:dPt>
          <c:dPt>
            <c:idx val="7"/>
            <c:bubble3D val="0"/>
            <c:spPr>
              <a:solidFill>
                <a:srgbClr val="A5CBDC"/>
              </a:solidFill>
              <a:ln w="3175">
                <a:solidFill>
                  <a:srgbClr val="011D5E"/>
                </a:solidFill>
              </a:ln>
              <a:effectLst/>
            </c:spPr>
            <c:extLst>
              <c:ext xmlns:c16="http://schemas.microsoft.com/office/drawing/2014/chart" uri="{C3380CC4-5D6E-409C-BE32-E72D297353CC}">
                <c16:uniqueId val="{0000000F-B2A1-4D63-90AB-0042D371C662}"/>
              </c:ext>
            </c:extLst>
          </c:dPt>
          <c:dPt>
            <c:idx val="8"/>
            <c:bubble3D val="0"/>
            <c:spPr>
              <a:solidFill>
                <a:srgbClr val="262626"/>
              </a:solidFill>
              <a:ln w="3175">
                <a:solidFill>
                  <a:srgbClr val="011D5E"/>
                </a:solidFill>
              </a:ln>
              <a:effectLst/>
            </c:spPr>
            <c:extLst>
              <c:ext xmlns:c16="http://schemas.microsoft.com/office/drawing/2014/chart" uri="{C3380CC4-5D6E-409C-BE32-E72D297353CC}">
                <c16:uniqueId val="{00000011-B2A1-4D63-90AB-0042D371C662}"/>
              </c:ext>
            </c:extLst>
          </c:dPt>
          <c:dLbls>
            <c:dLbl>
              <c:idx val="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Helvetica" panose="020B0604020202020204" pitchFamily="34" charset="0"/>
                      <a:ea typeface="+mn-ea"/>
                      <a:cs typeface="Helvetica" panose="020B0604020202020204" pitchFamily="34" charset="0"/>
                    </a:defRPr>
                  </a:pPr>
                  <a:endParaRPr lang="fi-FI"/>
                </a:p>
              </c:txPr>
              <c:showLegendKey val="0"/>
              <c:showVal val="0"/>
              <c:showCatName val="0"/>
              <c:showSerName val="0"/>
              <c:showPercent val="1"/>
              <c:showBubbleSize val="0"/>
              <c:extLst>
                <c:ext xmlns:c16="http://schemas.microsoft.com/office/drawing/2014/chart" uri="{C3380CC4-5D6E-409C-BE32-E72D297353CC}">
                  <c16:uniqueId val="{00000001-B2A1-4D63-90AB-0042D371C662}"/>
                </c:ext>
              </c:extLst>
            </c:dLbl>
            <c:dLbl>
              <c:idx val="2"/>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Helvetica" panose="020B0604020202020204" pitchFamily="34" charset="0"/>
                      <a:ea typeface="+mn-ea"/>
                      <a:cs typeface="Helvetica" panose="020B0604020202020204" pitchFamily="34" charset="0"/>
                    </a:defRPr>
                  </a:pPr>
                  <a:endParaRPr lang="fi-FI"/>
                </a:p>
              </c:txPr>
              <c:showLegendKey val="0"/>
              <c:showVal val="0"/>
              <c:showCatName val="0"/>
              <c:showSerName val="0"/>
              <c:showPercent val="1"/>
              <c:showBubbleSize val="0"/>
              <c:extLst>
                <c:ext xmlns:c16="http://schemas.microsoft.com/office/drawing/2014/chart" uri="{C3380CC4-5D6E-409C-BE32-E72D297353CC}">
                  <c16:uniqueId val="{00000005-B2A1-4D63-90AB-0042D371C662}"/>
                </c:ext>
              </c:extLst>
            </c:dLbl>
            <c:dLbl>
              <c:idx val="4"/>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Helvetica" panose="020B0604020202020204" pitchFamily="34" charset="0"/>
                      <a:ea typeface="+mn-ea"/>
                      <a:cs typeface="Helvetica" panose="020B0604020202020204" pitchFamily="34" charset="0"/>
                    </a:defRPr>
                  </a:pPr>
                  <a:endParaRPr lang="fi-FI"/>
                </a:p>
              </c:txPr>
              <c:showLegendKey val="0"/>
              <c:showVal val="0"/>
              <c:showCatName val="0"/>
              <c:showSerName val="0"/>
              <c:showPercent val="1"/>
              <c:showBubbleSize val="0"/>
              <c:extLst>
                <c:ext xmlns:c16="http://schemas.microsoft.com/office/drawing/2014/chart" uri="{C3380CC4-5D6E-409C-BE32-E72D297353CC}">
                  <c16:uniqueId val="{00000009-B2A1-4D63-90AB-0042D371C662}"/>
                </c:ext>
              </c:extLst>
            </c:dLbl>
            <c:dLbl>
              <c:idx val="6"/>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Helvetica" panose="020B0604020202020204" pitchFamily="34" charset="0"/>
                      <a:ea typeface="+mn-ea"/>
                      <a:cs typeface="Helvetica" panose="020B0604020202020204" pitchFamily="34" charset="0"/>
                    </a:defRPr>
                  </a:pPr>
                  <a:endParaRPr lang="fi-FI"/>
                </a:p>
              </c:txPr>
              <c:showLegendKey val="0"/>
              <c:showVal val="0"/>
              <c:showCatName val="0"/>
              <c:showSerName val="0"/>
              <c:showPercent val="1"/>
              <c:showBubbleSize val="0"/>
              <c:extLst>
                <c:ext xmlns:c16="http://schemas.microsoft.com/office/drawing/2014/chart" uri="{C3380CC4-5D6E-409C-BE32-E72D297353CC}">
                  <c16:uniqueId val="{0000000D-B2A1-4D63-90AB-0042D371C662}"/>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Helvetica" panose="020B0604020202020204" pitchFamily="34" charset="0"/>
                    <a:ea typeface="+mn-ea"/>
                    <a:cs typeface="Helvetica" panose="020B0604020202020204" pitchFamily="34" charset="0"/>
                  </a:defRPr>
                </a:pPr>
                <a:endParaRPr lang="fi-FI"/>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Taul1!$A$2:$A$10</c:f>
              <c:strCache>
                <c:ptCount val="9"/>
                <c:pt idx="0">
                  <c:v>Valtio-oikeus ja yleishallinto</c:v>
                </c:pt>
                <c:pt idx="1">
                  <c:v>Itsehallinto</c:v>
                </c:pt>
                <c:pt idx="2">
                  <c:v>Ulkomaalaisasiat</c:v>
                </c:pt>
                <c:pt idx="3">
                  <c:v>Rakentaminen</c:v>
                </c:pt>
                <c:pt idx="4">
                  <c:v>Ympäristö</c:v>
                </c:pt>
                <c:pt idx="5">
                  <c:v>Sosiaali- ja terveydenhuolto</c:v>
                </c:pt>
                <c:pt idx="6">
                  <c:v>Taloudellinen toiminta, liikenne ja viestintä</c:v>
                </c:pt>
                <c:pt idx="7">
                  <c:v>Verot</c:v>
                </c:pt>
                <c:pt idx="8">
                  <c:v>Muut asiat</c:v>
                </c:pt>
              </c:strCache>
            </c:strRef>
          </c:cat>
          <c:val>
            <c:numRef>
              <c:f>Taul1!$B$2:$B$10</c:f>
              <c:numCache>
                <c:formatCode>General</c:formatCode>
                <c:ptCount val="9"/>
                <c:pt idx="0">
                  <c:v>511</c:v>
                </c:pt>
                <c:pt idx="1">
                  <c:v>167</c:v>
                </c:pt>
                <c:pt idx="2">
                  <c:v>1818</c:v>
                </c:pt>
                <c:pt idx="3">
                  <c:v>339</c:v>
                </c:pt>
                <c:pt idx="4">
                  <c:v>250</c:v>
                </c:pt>
                <c:pt idx="5">
                  <c:v>917</c:v>
                </c:pt>
                <c:pt idx="6">
                  <c:v>246</c:v>
                </c:pt>
                <c:pt idx="7">
                  <c:v>513</c:v>
                </c:pt>
                <c:pt idx="8">
                  <c:v>12</c:v>
                </c:pt>
              </c:numCache>
            </c:numRef>
          </c:val>
          <c:extLst>
            <c:ext xmlns:c16="http://schemas.microsoft.com/office/drawing/2014/chart" uri="{C3380CC4-5D6E-409C-BE32-E72D297353CC}">
              <c16:uniqueId val="{00000000-570E-4FC1-85F4-1BAC386C4B5E}"/>
            </c:ext>
          </c:extLst>
        </c:ser>
        <c:dLbls>
          <c:showLegendKey val="0"/>
          <c:showVal val="0"/>
          <c:showCatName val="0"/>
          <c:showSerName val="0"/>
          <c:showPercent val="1"/>
          <c:showBubbleSize val="0"/>
          <c:showLeaderLines val="1"/>
        </c:dLbls>
        <c:firstSliceAng val="0"/>
      </c:pieChart>
      <c:spPr>
        <a:noFill/>
        <a:ln>
          <a:noFill/>
        </a:ln>
        <a:effectLst/>
      </c:spPr>
    </c:plotArea>
    <c:legend>
      <c:legendPos val="r"/>
      <c:layout>
        <c:manualLayout>
          <c:xMode val="edge"/>
          <c:yMode val="edge"/>
          <c:x val="0.7062501215125887"/>
          <c:y val="4.9413868237424975E-2"/>
          <c:w val="0.28449061922815205"/>
          <c:h val="0.9350862459315219"/>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Helvetica" panose="020B0604020202020204" pitchFamily="34" charset="0"/>
              <a:ea typeface="+mn-ea"/>
              <a:cs typeface="Helvetica" panose="020B0604020202020204" pitchFamily="34" charset="0"/>
            </a:defRPr>
          </a:pPr>
          <a:endParaRPr lang="fi-FI"/>
        </a:p>
      </c:txPr>
    </c:legend>
    <c:plotVisOnly val="1"/>
    <c:dispBlanksAs val="gap"/>
    <c:showDLblsOverMax val="0"/>
  </c:chart>
  <c:spPr>
    <a:noFill/>
    <a:ln>
      <a:noFill/>
    </a:ln>
    <a:effectLst/>
  </c:spPr>
  <c:txPr>
    <a:bodyPr/>
    <a:lstStyle/>
    <a:p>
      <a:pPr>
        <a:defRPr/>
      </a:pPr>
      <a:endParaRPr lang="fi-FI"/>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Taul1!$B$1</c:f>
              <c:strCache>
                <c:ptCount val="1"/>
                <c:pt idx="0">
                  <c:v>Sarake1</c:v>
                </c:pt>
              </c:strCache>
            </c:strRef>
          </c:tx>
          <c:spPr>
            <a:ln w="3175">
              <a:solidFill>
                <a:srgbClr val="011D5E"/>
              </a:solidFill>
            </a:ln>
          </c:spPr>
          <c:dPt>
            <c:idx val="0"/>
            <c:bubble3D val="0"/>
            <c:spPr>
              <a:solidFill>
                <a:srgbClr val="002F78"/>
              </a:solidFill>
              <a:ln w="3175">
                <a:solidFill>
                  <a:srgbClr val="011D5E"/>
                </a:solidFill>
              </a:ln>
              <a:effectLst/>
            </c:spPr>
            <c:extLst>
              <c:ext xmlns:c16="http://schemas.microsoft.com/office/drawing/2014/chart" uri="{C3380CC4-5D6E-409C-BE32-E72D297353CC}">
                <c16:uniqueId val="{00000001-C6C5-492A-836F-264C61066426}"/>
              </c:ext>
            </c:extLst>
          </c:dPt>
          <c:dPt>
            <c:idx val="1"/>
            <c:bubble3D val="0"/>
            <c:spPr>
              <a:solidFill>
                <a:srgbClr val="B0B1B3"/>
              </a:solidFill>
              <a:ln w="3175">
                <a:solidFill>
                  <a:srgbClr val="011D5E"/>
                </a:solidFill>
              </a:ln>
              <a:effectLst/>
            </c:spPr>
            <c:extLst>
              <c:ext xmlns:c16="http://schemas.microsoft.com/office/drawing/2014/chart" uri="{C3380CC4-5D6E-409C-BE32-E72D297353CC}">
                <c16:uniqueId val="{00000002-C6C5-492A-836F-264C61066426}"/>
              </c:ext>
            </c:extLst>
          </c:dPt>
          <c:dPt>
            <c:idx val="2"/>
            <c:bubble3D val="0"/>
            <c:spPr>
              <a:solidFill>
                <a:srgbClr val="BDB1A6"/>
              </a:solidFill>
              <a:ln w="3175">
                <a:solidFill>
                  <a:srgbClr val="011D5E"/>
                </a:solidFill>
              </a:ln>
              <a:effectLst/>
            </c:spPr>
            <c:extLst>
              <c:ext xmlns:c16="http://schemas.microsoft.com/office/drawing/2014/chart" uri="{C3380CC4-5D6E-409C-BE32-E72D297353CC}">
                <c16:uniqueId val="{00000003-C6C5-492A-836F-264C61066426}"/>
              </c:ext>
            </c:extLst>
          </c:dPt>
          <c:dPt>
            <c:idx val="3"/>
            <c:bubble3D val="0"/>
            <c:spPr>
              <a:solidFill>
                <a:srgbClr val="A5CBDC"/>
              </a:solidFill>
              <a:ln w="3175">
                <a:solidFill>
                  <a:srgbClr val="011D5E"/>
                </a:solidFill>
              </a:ln>
              <a:effectLst/>
            </c:spPr>
            <c:extLst>
              <c:ext xmlns:c16="http://schemas.microsoft.com/office/drawing/2014/chart" uri="{C3380CC4-5D6E-409C-BE32-E72D297353CC}">
                <c16:uniqueId val="{00000004-C6C5-492A-836F-264C61066426}"/>
              </c:ext>
            </c:extLst>
          </c:dPt>
          <c:dLbls>
            <c:dLbl>
              <c:idx val="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Helvetica" panose="020B0604020202020204" pitchFamily="34" charset="0"/>
                      <a:ea typeface="+mn-ea"/>
                      <a:cs typeface="Helvetica" panose="020B0604020202020204" pitchFamily="34" charset="0"/>
                    </a:defRPr>
                  </a:pPr>
                  <a:endParaRPr lang="fi-FI"/>
                </a:p>
              </c:txPr>
              <c:showLegendKey val="0"/>
              <c:showVal val="0"/>
              <c:showCatName val="0"/>
              <c:showSerName val="0"/>
              <c:showPercent val="1"/>
              <c:showBubbleSize val="0"/>
              <c:extLst>
                <c:ext xmlns:c16="http://schemas.microsoft.com/office/drawing/2014/chart" uri="{C3380CC4-5D6E-409C-BE32-E72D297353CC}">
                  <c16:uniqueId val="{00000001-C6C5-492A-836F-264C61066426}"/>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Helvetica" panose="020B0604020202020204" pitchFamily="34" charset="0"/>
                    <a:ea typeface="+mn-ea"/>
                    <a:cs typeface="Helvetica" panose="020B0604020202020204" pitchFamily="34" charset="0"/>
                  </a:defRPr>
                </a:pPr>
                <a:endParaRPr lang="fi-FI"/>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Taul1!$A$2:$A$4</c:f>
              <c:strCache>
                <c:ptCount val="3"/>
                <c:pt idx="0">
                  <c:v>Yksityiset</c:v>
                </c:pt>
                <c:pt idx="1">
                  <c:v>Yritykset</c:v>
                </c:pt>
                <c:pt idx="2">
                  <c:v>Viranomaiset</c:v>
                </c:pt>
              </c:strCache>
            </c:strRef>
          </c:cat>
          <c:val>
            <c:numRef>
              <c:f>Taul1!$B$2:$B$4</c:f>
              <c:numCache>
                <c:formatCode>d\-mmm</c:formatCode>
                <c:ptCount val="3"/>
                <c:pt idx="0" formatCode="General">
                  <c:v>3818</c:v>
                </c:pt>
                <c:pt idx="1">
                  <c:v>620</c:v>
                </c:pt>
                <c:pt idx="2">
                  <c:v>334</c:v>
                </c:pt>
              </c:numCache>
            </c:numRef>
          </c:val>
          <c:extLst>
            <c:ext xmlns:c16="http://schemas.microsoft.com/office/drawing/2014/chart" uri="{C3380CC4-5D6E-409C-BE32-E72D297353CC}">
              <c16:uniqueId val="{00000000-C6C5-492A-836F-264C61066426}"/>
            </c:ext>
          </c:extLst>
        </c:ser>
        <c:dLbls>
          <c:showLegendKey val="0"/>
          <c:showVal val="0"/>
          <c:showCatName val="0"/>
          <c:showSerName val="0"/>
          <c:showPercent val="1"/>
          <c:showBubbleSize val="0"/>
          <c:showLeaderLines val="1"/>
        </c:dLbls>
        <c:firstSliceAng val="0"/>
      </c:pieChart>
      <c:spPr>
        <a:noFill/>
        <a:ln>
          <a:noFill/>
        </a:ln>
        <a:effectLst/>
      </c:spPr>
    </c:plotArea>
    <c:legend>
      <c:legendPos val="r"/>
      <c:layout>
        <c:manualLayout>
          <c:xMode val="edge"/>
          <c:yMode val="edge"/>
          <c:x val="0.76315957033148618"/>
          <c:y val="0.40301592696647759"/>
          <c:w val="0.17819845435987169"/>
          <c:h val="0.2055327887979205"/>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Helvetica" panose="020B0604020202020204" pitchFamily="34" charset="0"/>
              <a:ea typeface="+mn-ea"/>
              <a:cs typeface="Helvetica" panose="020B0604020202020204" pitchFamily="34" charset="0"/>
            </a:defRPr>
          </a:pPr>
          <a:endParaRPr lang="fi-FI"/>
        </a:p>
      </c:txPr>
    </c:legend>
    <c:plotVisOnly val="1"/>
    <c:dispBlanksAs val="gap"/>
    <c:showDLblsOverMax val="0"/>
  </c:chart>
  <c:spPr>
    <a:noFill/>
    <a:ln>
      <a:noFill/>
    </a:ln>
    <a:effectLst/>
  </c:spPr>
  <c:txPr>
    <a:bodyPr/>
    <a:lstStyle/>
    <a:p>
      <a:pPr>
        <a:defRPr/>
      </a:pPr>
      <a:endParaRPr lang="fi-FI"/>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55925" cy="4968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sz="quarter" idx="1"/>
          </p:nvPr>
        </p:nvSpPr>
        <p:spPr>
          <a:xfrm>
            <a:off x="3862388" y="0"/>
            <a:ext cx="2955925" cy="496888"/>
          </a:xfrm>
          <a:prstGeom prst="rect">
            <a:avLst/>
          </a:prstGeom>
        </p:spPr>
        <p:txBody>
          <a:bodyPr vert="horz" lIns="91440" tIns="45720" rIns="91440" bIns="45720" rtlCol="0"/>
          <a:lstStyle>
            <a:lvl1pPr algn="r">
              <a:defRPr sz="1200"/>
            </a:lvl1pPr>
          </a:lstStyle>
          <a:p>
            <a:fld id="{C26D5B9F-3871-4987-8519-5D2B1F3E2B07}" type="datetimeFigureOut">
              <a:rPr lang="fi-FI" smtClean="0"/>
              <a:t>7.5.2017</a:t>
            </a:fld>
            <a:endParaRPr lang="fi-FI"/>
          </a:p>
        </p:txBody>
      </p:sp>
      <p:sp>
        <p:nvSpPr>
          <p:cNvPr id="4" name="Alatunnisteen paikkamerkki 3"/>
          <p:cNvSpPr>
            <a:spLocks noGrp="1"/>
          </p:cNvSpPr>
          <p:nvPr>
            <p:ph type="ftr" sz="quarter" idx="2"/>
          </p:nvPr>
        </p:nvSpPr>
        <p:spPr>
          <a:xfrm>
            <a:off x="0" y="9421813"/>
            <a:ext cx="2955925" cy="496887"/>
          </a:xfrm>
          <a:prstGeom prst="rect">
            <a:avLst/>
          </a:prstGeom>
        </p:spPr>
        <p:txBody>
          <a:bodyPr vert="horz" lIns="91440" tIns="45720" rIns="91440" bIns="45720" rtlCol="0" anchor="b"/>
          <a:lstStyle>
            <a:lvl1pPr algn="l">
              <a:defRPr sz="1200"/>
            </a:lvl1pPr>
          </a:lstStyle>
          <a:p>
            <a:endParaRPr lang="fi-FI"/>
          </a:p>
        </p:txBody>
      </p:sp>
      <p:sp>
        <p:nvSpPr>
          <p:cNvPr id="5" name="Dian numeron paikkamerkki 4"/>
          <p:cNvSpPr>
            <a:spLocks noGrp="1"/>
          </p:cNvSpPr>
          <p:nvPr>
            <p:ph type="sldNum" sz="quarter" idx="3"/>
          </p:nvPr>
        </p:nvSpPr>
        <p:spPr>
          <a:xfrm>
            <a:off x="3862388" y="9421813"/>
            <a:ext cx="2955925" cy="496887"/>
          </a:xfrm>
          <a:prstGeom prst="rect">
            <a:avLst/>
          </a:prstGeom>
        </p:spPr>
        <p:txBody>
          <a:bodyPr vert="horz" lIns="91440" tIns="45720" rIns="91440" bIns="45720" rtlCol="0" anchor="b"/>
          <a:lstStyle>
            <a:lvl1pPr algn="r">
              <a:defRPr sz="1200"/>
            </a:lvl1pPr>
          </a:lstStyle>
          <a:p>
            <a:fld id="{DBA36C59-D9FE-462A-A553-9B3A750AE0C6}" type="slidenum">
              <a:rPr lang="fi-FI" smtClean="0"/>
              <a:t>‹#›</a:t>
            </a:fld>
            <a:endParaRPr lang="fi-FI"/>
          </a:p>
        </p:txBody>
      </p:sp>
    </p:spTree>
    <p:extLst>
      <p:ext uri="{BB962C8B-B14F-4D97-AF65-F5344CB8AC3E}">
        <p14:creationId xmlns:p14="http://schemas.microsoft.com/office/powerpoint/2010/main" val="25640818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55290" cy="495935"/>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63032" y="0"/>
            <a:ext cx="2955290" cy="495935"/>
          </a:xfrm>
          <a:prstGeom prst="rect">
            <a:avLst/>
          </a:prstGeom>
        </p:spPr>
        <p:txBody>
          <a:bodyPr vert="horz" lIns="91440" tIns="45720" rIns="91440" bIns="45720" rtlCol="0"/>
          <a:lstStyle>
            <a:lvl1pPr algn="r">
              <a:defRPr sz="1200"/>
            </a:lvl1pPr>
          </a:lstStyle>
          <a:p>
            <a:fld id="{E5A79820-B73E-4F54-AAF2-41498B07F371}" type="datetimeFigureOut">
              <a:rPr lang="fi-FI" smtClean="0"/>
              <a:t>7.5.2017</a:t>
            </a:fld>
            <a:endParaRPr lang="fi-FI"/>
          </a:p>
        </p:txBody>
      </p:sp>
      <p:sp>
        <p:nvSpPr>
          <p:cNvPr id="4" name="Dian kuvan paikkamerkki 3"/>
          <p:cNvSpPr>
            <a:spLocks noGrp="1" noRot="1" noChangeAspect="1"/>
          </p:cNvSpPr>
          <p:nvPr>
            <p:ph type="sldImg" idx="2"/>
          </p:nvPr>
        </p:nvSpPr>
        <p:spPr>
          <a:xfrm>
            <a:off x="930275" y="744538"/>
            <a:ext cx="4959350" cy="3719512"/>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1990" y="4711383"/>
            <a:ext cx="5455920" cy="4463415"/>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9421044"/>
            <a:ext cx="2955290" cy="495935"/>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63032" y="9421044"/>
            <a:ext cx="2955290" cy="495935"/>
          </a:xfrm>
          <a:prstGeom prst="rect">
            <a:avLst/>
          </a:prstGeom>
        </p:spPr>
        <p:txBody>
          <a:bodyPr vert="horz" lIns="91440" tIns="45720" rIns="91440" bIns="45720" rtlCol="0" anchor="b"/>
          <a:lstStyle>
            <a:lvl1pPr algn="r">
              <a:defRPr sz="1200"/>
            </a:lvl1pPr>
          </a:lstStyle>
          <a:p>
            <a:fld id="{CA7B28C6-E8F1-4534-8546-7153DA717F69}" type="slidenum">
              <a:rPr lang="fi-FI" smtClean="0"/>
              <a:t>‹#›</a:t>
            </a:fld>
            <a:endParaRPr lang="fi-FI"/>
          </a:p>
        </p:txBody>
      </p:sp>
    </p:spTree>
    <p:extLst>
      <p:ext uri="{BB962C8B-B14F-4D97-AF65-F5344CB8AC3E}">
        <p14:creationId xmlns:p14="http://schemas.microsoft.com/office/powerpoint/2010/main" val="23973527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CA7B28C6-E8F1-4534-8546-7153DA717F69}" type="slidenum">
              <a:rPr lang="fi-FI" smtClean="0"/>
              <a:t>2</a:t>
            </a:fld>
            <a:endParaRPr lang="fi-FI"/>
          </a:p>
        </p:txBody>
      </p:sp>
    </p:spTree>
    <p:extLst>
      <p:ext uri="{BB962C8B-B14F-4D97-AF65-F5344CB8AC3E}">
        <p14:creationId xmlns:p14="http://schemas.microsoft.com/office/powerpoint/2010/main" val="26158994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CA7B28C6-E8F1-4534-8546-7153DA717F69}" type="slidenum">
              <a:rPr lang="fi-FI" smtClean="0"/>
              <a:t>11</a:t>
            </a:fld>
            <a:endParaRPr lang="fi-FI"/>
          </a:p>
        </p:txBody>
      </p:sp>
    </p:spTree>
    <p:extLst>
      <p:ext uri="{BB962C8B-B14F-4D97-AF65-F5344CB8AC3E}">
        <p14:creationId xmlns:p14="http://schemas.microsoft.com/office/powerpoint/2010/main" val="14872319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baseline="0" dirty="0"/>
          </a:p>
        </p:txBody>
      </p:sp>
      <p:sp>
        <p:nvSpPr>
          <p:cNvPr id="4" name="Dian numeron paikkamerkki 3"/>
          <p:cNvSpPr>
            <a:spLocks noGrp="1"/>
          </p:cNvSpPr>
          <p:nvPr>
            <p:ph type="sldNum" sz="quarter" idx="10"/>
          </p:nvPr>
        </p:nvSpPr>
        <p:spPr/>
        <p:txBody>
          <a:bodyPr/>
          <a:lstStyle/>
          <a:p>
            <a:fld id="{CA7B28C6-E8F1-4534-8546-7153DA717F69}" type="slidenum">
              <a:rPr lang="fi-FI" smtClean="0"/>
              <a:t>12</a:t>
            </a:fld>
            <a:endParaRPr lang="fi-FI"/>
          </a:p>
        </p:txBody>
      </p:sp>
    </p:spTree>
    <p:extLst>
      <p:ext uri="{BB962C8B-B14F-4D97-AF65-F5344CB8AC3E}">
        <p14:creationId xmlns:p14="http://schemas.microsoft.com/office/powerpoint/2010/main" val="39689329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CA7B28C6-E8F1-4534-8546-7153DA717F69}" type="slidenum">
              <a:rPr lang="fi-FI" smtClean="0"/>
              <a:t>13</a:t>
            </a:fld>
            <a:endParaRPr lang="fi-FI"/>
          </a:p>
        </p:txBody>
      </p:sp>
    </p:spTree>
    <p:extLst>
      <p:ext uri="{BB962C8B-B14F-4D97-AF65-F5344CB8AC3E}">
        <p14:creationId xmlns:p14="http://schemas.microsoft.com/office/powerpoint/2010/main" val="37599187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b="0" dirty="0"/>
          </a:p>
        </p:txBody>
      </p:sp>
      <p:sp>
        <p:nvSpPr>
          <p:cNvPr id="4" name="Dian numeron paikkamerkki 3"/>
          <p:cNvSpPr>
            <a:spLocks noGrp="1"/>
          </p:cNvSpPr>
          <p:nvPr>
            <p:ph type="sldNum" sz="quarter" idx="10"/>
          </p:nvPr>
        </p:nvSpPr>
        <p:spPr/>
        <p:txBody>
          <a:bodyPr/>
          <a:lstStyle/>
          <a:p>
            <a:fld id="{CA7B28C6-E8F1-4534-8546-7153DA717F69}" type="slidenum">
              <a:rPr lang="fi-FI" smtClean="0"/>
              <a:t>14</a:t>
            </a:fld>
            <a:endParaRPr lang="fi-FI"/>
          </a:p>
        </p:txBody>
      </p:sp>
    </p:spTree>
    <p:extLst>
      <p:ext uri="{BB962C8B-B14F-4D97-AF65-F5344CB8AC3E}">
        <p14:creationId xmlns:p14="http://schemas.microsoft.com/office/powerpoint/2010/main" val="25866976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b="1" dirty="0"/>
          </a:p>
        </p:txBody>
      </p:sp>
      <p:sp>
        <p:nvSpPr>
          <p:cNvPr id="4" name="Dian numeron paikkamerkki 3"/>
          <p:cNvSpPr>
            <a:spLocks noGrp="1"/>
          </p:cNvSpPr>
          <p:nvPr>
            <p:ph type="sldNum" sz="quarter" idx="10"/>
          </p:nvPr>
        </p:nvSpPr>
        <p:spPr/>
        <p:txBody>
          <a:bodyPr/>
          <a:lstStyle/>
          <a:p>
            <a:fld id="{CA7B28C6-E8F1-4534-8546-7153DA717F69}" type="slidenum">
              <a:rPr lang="fi-FI" smtClean="0"/>
              <a:t>15</a:t>
            </a:fld>
            <a:endParaRPr lang="fi-FI"/>
          </a:p>
        </p:txBody>
      </p:sp>
    </p:spTree>
    <p:extLst>
      <p:ext uri="{BB962C8B-B14F-4D97-AF65-F5344CB8AC3E}">
        <p14:creationId xmlns:p14="http://schemas.microsoft.com/office/powerpoint/2010/main" val="19566306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b="0" dirty="0"/>
          </a:p>
        </p:txBody>
      </p:sp>
      <p:sp>
        <p:nvSpPr>
          <p:cNvPr id="4" name="Dian numeron paikkamerkki 3"/>
          <p:cNvSpPr>
            <a:spLocks noGrp="1"/>
          </p:cNvSpPr>
          <p:nvPr>
            <p:ph type="sldNum" sz="quarter" idx="10"/>
          </p:nvPr>
        </p:nvSpPr>
        <p:spPr/>
        <p:txBody>
          <a:bodyPr/>
          <a:lstStyle/>
          <a:p>
            <a:fld id="{CA7B28C6-E8F1-4534-8546-7153DA717F69}" type="slidenum">
              <a:rPr lang="fi-FI" smtClean="0"/>
              <a:t>16</a:t>
            </a:fld>
            <a:endParaRPr lang="fi-FI"/>
          </a:p>
        </p:txBody>
      </p:sp>
    </p:spTree>
    <p:extLst>
      <p:ext uri="{BB962C8B-B14F-4D97-AF65-F5344CB8AC3E}">
        <p14:creationId xmlns:p14="http://schemas.microsoft.com/office/powerpoint/2010/main" val="18033851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CA7B28C6-E8F1-4534-8546-7153DA717F69}" type="slidenum">
              <a:rPr lang="fi-FI" smtClean="0"/>
              <a:t>17</a:t>
            </a:fld>
            <a:endParaRPr lang="fi-FI"/>
          </a:p>
        </p:txBody>
      </p:sp>
    </p:spTree>
    <p:extLst>
      <p:ext uri="{BB962C8B-B14F-4D97-AF65-F5344CB8AC3E}">
        <p14:creationId xmlns:p14="http://schemas.microsoft.com/office/powerpoint/2010/main" val="19060101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CA7B28C6-E8F1-4534-8546-7153DA717F69}" type="slidenum">
              <a:rPr lang="fi-FI" smtClean="0"/>
              <a:t>18</a:t>
            </a:fld>
            <a:endParaRPr lang="fi-FI"/>
          </a:p>
        </p:txBody>
      </p:sp>
    </p:spTree>
    <p:extLst>
      <p:ext uri="{BB962C8B-B14F-4D97-AF65-F5344CB8AC3E}">
        <p14:creationId xmlns:p14="http://schemas.microsoft.com/office/powerpoint/2010/main" val="151011234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CA7B28C6-E8F1-4534-8546-7153DA717F69}" type="slidenum">
              <a:rPr lang="fi-FI" smtClean="0"/>
              <a:t>19</a:t>
            </a:fld>
            <a:endParaRPr lang="fi-FI"/>
          </a:p>
        </p:txBody>
      </p:sp>
    </p:spTree>
    <p:extLst>
      <p:ext uri="{BB962C8B-B14F-4D97-AF65-F5344CB8AC3E}">
        <p14:creationId xmlns:p14="http://schemas.microsoft.com/office/powerpoint/2010/main" val="149237814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CA7B28C6-E8F1-4534-8546-7153DA717F69}" type="slidenum">
              <a:rPr lang="fi-FI" smtClean="0"/>
              <a:t>20</a:t>
            </a:fld>
            <a:endParaRPr lang="fi-FI"/>
          </a:p>
        </p:txBody>
      </p:sp>
    </p:spTree>
    <p:extLst>
      <p:ext uri="{BB962C8B-B14F-4D97-AF65-F5344CB8AC3E}">
        <p14:creationId xmlns:p14="http://schemas.microsoft.com/office/powerpoint/2010/main" val="16045164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i-FI" baseline="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fi-FI"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fi-FI"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fi-FI"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fi-FI"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fi-FI"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fi-FI" dirty="0"/>
          </a:p>
        </p:txBody>
      </p:sp>
      <p:sp>
        <p:nvSpPr>
          <p:cNvPr id="4" name="Dian numeron paikkamerkki 3"/>
          <p:cNvSpPr>
            <a:spLocks noGrp="1"/>
          </p:cNvSpPr>
          <p:nvPr>
            <p:ph type="sldNum" sz="quarter" idx="10"/>
          </p:nvPr>
        </p:nvSpPr>
        <p:spPr/>
        <p:txBody>
          <a:bodyPr/>
          <a:lstStyle/>
          <a:p>
            <a:fld id="{CA7B28C6-E8F1-4534-8546-7153DA717F69}" type="slidenum">
              <a:rPr lang="fi-FI" smtClean="0"/>
              <a:t>3</a:t>
            </a:fld>
            <a:endParaRPr lang="fi-FI"/>
          </a:p>
        </p:txBody>
      </p:sp>
    </p:spTree>
    <p:extLst>
      <p:ext uri="{BB962C8B-B14F-4D97-AF65-F5344CB8AC3E}">
        <p14:creationId xmlns:p14="http://schemas.microsoft.com/office/powerpoint/2010/main" val="247771481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CA7B28C6-E8F1-4534-8546-7153DA717F69}" type="slidenum">
              <a:rPr lang="fi-FI" smtClean="0"/>
              <a:t>21</a:t>
            </a:fld>
            <a:endParaRPr lang="fi-FI"/>
          </a:p>
        </p:txBody>
      </p:sp>
    </p:spTree>
    <p:extLst>
      <p:ext uri="{BB962C8B-B14F-4D97-AF65-F5344CB8AC3E}">
        <p14:creationId xmlns:p14="http://schemas.microsoft.com/office/powerpoint/2010/main" val="24121441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CA7B28C6-E8F1-4534-8546-7153DA717F69}" type="slidenum">
              <a:rPr lang="fi-FI" smtClean="0"/>
              <a:t>4</a:t>
            </a:fld>
            <a:endParaRPr lang="fi-FI"/>
          </a:p>
        </p:txBody>
      </p:sp>
    </p:spTree>
    <p:extLst>
      <p:ext uri="{BB962C8B-B14F-4D97-AF65-F5344CB8AC3E}">
        <p14:creationId xmlns:p14="http://schemas.microsoft.com/office/powerpoint/2010/main" val="15291469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i-FI" sz="1200" baseline="0" dirty="0"/>
          </a:p>
        </p:txBody>
      </p:sp>
      <p:sp>
        <p:nvSpPr>
          <p:cNvPr id="4" name="Dian numeron paikkamerkki 3"/>
          <p:cNvSpPr>
            <a:spLocks noGrp="1"/>
          </p:cNvSpPr>
          <p:nvPr>
            <p:ph type="sldNum" sz="quarter" idx="10"/>
          </p:nvPr>
        </p:nvSpPr>
        <p:spPr/>
        <p:txBody>
          <a:bodyPr/>
          <a:lstStyle/>
          <a:p>
            <a:fld id="{CA7B28C6-E8F1-4534-8546-7153DA717F69}" type="slidenum">
              <a:rPr lang="fi-FI" smtClean="0"/>
              <a:t>5</a:t>
            </a:fld>
            <a:endParaRPr lang="fi-FI"/>
          </a:p>
        </p:txBody>
      </p:sp>
    </p:spTree>
    <p:extLst>
      <p:ext uri="{BB962C8B-B14F-4D97-AF65-F5344CB8AC3E}">
        <p14:creationId xmlns:p14="http://schemas.microsoft.com/office/powerpoint/2010/main" val="41707381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CA7B28C6-E8F1-4534-8546-7153DA717F69}" type="slidenum">
              <a:rPr lang="fi-FI" smtClean="0"/>
              <a:t>6</a:t>
            </a:fld>
            <a:endParaRPr lang="fi-FI"/>
          </a:p>
        </p:txBody>
      </p:sp>
    </p:spTree>
    <p:extLst>
      <p:ext uri="{BB962C8B-B14F-4D97-AF65-F5344CB8AC3E}">
        <p14:creationId xmlns:p14="http://schemas.microsoft.com/office/powerpoint/2010/main" val="22582846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CA7B28C6-E8F1-4534-8546-7153DA717F69}" type="slidenum">
              <a:rPr lang="fi-FI" smtClean="0"/>
              <a:t>7</a:t>
            </a:fld>
            <a:endParaRPr lang="fi-FI"/>
          </a:p>
        </p:txBody>
      </p:sp>
    </p:spTree>
    <p:extLst>
      <p:ext uri="{BB962C8B-B14F-4D97-AF65-F5344CB8AC3E}">
        <p14:creationId xmlns:p14="http://schemas.microsoft.com/office/powerpoint/2010/main" val="39125573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CA7B28C6-E8F1-4534-8546-7153DA717F69}" type="slidenum">
              <a:rPr lang="fi-FI" smtClean="0"/>
              <a:t>8</a:t>
            </a:fld>
            <a:endParaRPr lang="fi-FI"/>
          </a:p>
        </p:txBody>
      </p:sp>
    </p:spTree>
    <p:extLst>
      <p:ext uri="{BB962C8B-B14F-4D97-AF65-F5344CB8AC3E}">
        <p14:creationId xmlns:p14="http://schemas.microsoft.com/office/powerpoint/2010/main" val="29718899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CA7B28C6-E8F1-4534-8546-7153DA717F69}" type="slidenum">
              <a:rPr lang="fi-FI" smtClean="0"/>
              <a:t>9</a:t>
            </a:fld>
            <a:endParaRPr lang="fi-FI"/>
          </a:p>
        </p:txBody>
      </p:sp>
    </p:spTree>
    <p:extLst>
      <p:ext uri="{BB962C8B-B14F-4D97-AF65-F5344CB8AC3E}">
        <p14:creationId xmlns:p14="http://schemas.microsoft.com/office/powerpoint/2010/main" val="29179164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sz="1800" dirty="0"/>
          </a:p>
          <a:p>
            <a:endParaRPr lang="fi-FI" dirty="0"/>
          </a:p>
        </p:txBody>
      </p:sp>
      <p:sp>
        <p:nvSpPr>
          <p:cNvPr id="4" name="Dian numeron paikkamerkki 3"/>
          <p:cNvSpPr>
            <a:spLocks noGrp="1"/>
          </p:cNvSpPr>
          <p:nvPr>
            <p:ph type="sldNum" sz="quarter" idx="10"/>
          </p:nvPr>
        </p:nvSpPr>
        <p:spPr/>
        <p:txBody>
          <a:bodyPr/>
          <a:lstStyle/>
          <a:p>
            <a:fld id="{CA7B28C6-E8F1-4534-8546-7153DA717F69}" type="slidenum">
              <a:rPr lang="fi-FI" smtClean="0"/>
              <a:t>10</a:t>
            </a:fld>
            <a:endParaRPr lang="fi-FI"/>
          </a:p>
        </p:txBody>
      </p:sp>
    </p:spTree>
    <p:extLst>
      <p:ext uri="{BB962C8B-B14F-4D97-AF65-F5344CB8AC3E}">
        <p14:creationId xmlns:p14="http://schemas.microsoft.com/office/powerpoint/2010/main" val="281146026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578495"/>
          </a:xfrm>
        </p:spPr>
        <p:txBody>
          <a:bodyPr>
            <a:normAutofit/>
          </a:bodyPr>
          <a:lstStyle>
            <a:lvl1pPr algn="l">
              <a:defRPr sz="2700" b="0" i="0">
                <a:solidFill>
                  <a:schemeClr val="tx1">
                    <a:lumMod val="85000"/>
                    <a:lumOff val="15000"/>
                  </a:schemeClr>
                </a:solidFill>
                <a:latin typeface="Helvetica Light" charset="0"/>
                <a:ea typeface="Helvetica Light" charset="0"/>
                <a:cs typeface="Helvetica Light" charset="0"/>
              </a:defRPr>
            </a:lvl1pPr>
          </a:lstStyle>
          <a:p>
            <a:r>
              <a:rPr lang="fi-FI" dirty="0"/>
              <a:t>Muokkaa perustyylejä naps.</a:t>
            </a:r>
          </a:p>
        </p:txBody>
      </p:sp>
      <p:sp>
        <p:nvSpPr>
          <p:cNvPr id="3" name="Alaotsikko 2"/>
          <p:cNvSpPr>
            <a:spLocks noGrp="1"/>
          </p:cNvSpPr>
          <p:nvPr>
            <p:ph type="subTitle" idx="1"/>
          </p:nvPr>
        </p:nvSpPr>
        <p:spPr>
          <a:xfrm>
            <a:off x="685800" y="2924944"/>
            <a:ext cx="7772400" cy="432048"/>
          </a:xfrm>
        </p:spPr>
        <p:txBody>
          <a:bodyPr>
            <a:normAutofit/>
          </a:bodyPr>
          <a:lstStyle>
            <a:lvl1pPr marL="0" indent="0" algn="l">
              <a:buNone/>
              <a:defRPr sz="2000" b="0" i="0">
                <a:solidFill>
                  <a:schemeClr val="tx1">
                    <a:tint val="75000"/>
                  </a:schemeClr>
                </a:solidFill>
                <a:latin typeface="Helvetica Light" charset="0"/>
                <a:ea typeface="Helvetica Light" charset="0"/>
                <a:cs typeface="Helvetica Light"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dirty="0"/>
              <a:t>Muokkaa alaotsikon perustyyliä naps.</a:t>
            </a:r>
          </a:p>
        </p:txBody>
      </p:sp>
      <p:sp>
        <p:nvSpPr>
          <p:cNvPr id="4" name="Päivämäärän paikkamerkki 3"/>
          <p:cNvSpPr>
            <a:spLocks noGrp="1"/>
          </p:cNvSpPr>
          <p:nvPr>
            <p:ph type="dt" sz="half" idx="10"/>
          </p:nvPr>
        </p:nvSpPr>
        <p:spPr/>
        <p:txBody>
          <a:bodyPr/>
          <a:lstStyle/>
          <a:p>
            <a:fld id="{52CEA862-475F-1543-B15E-D651FA6624ED}" type="datetime1">
              <a:rPr lang="fi-FI" smtClean="0"/>
              <a:t>7.5.2017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3445D4F-4F8A-1E42-B04E-F5F6ECD50E8F}" type="slidenum">
              <a:rPr lang="fi-FI" smtClean="0"/>
              <a:t>‹#›</a:t>
            </a:fld>
            <a:endParaRPr lang="fi-FI"/>
          </a:p>
        </p:txBody>
      </p:sp>
    </p:spTree>
    <p:extLst>
      <p:ext uri="{BB962C8B-B14F-4D97-AF65-F5344CB8AC3E}">
        <p14:creationId xmlns:p14="http://schemas.microsoft.com/office/powerpoint/2010/main" val="2086177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dirty="0"/>
              <a:t>Muokkaa perustyylejä naps.</a:t>
            </a:r>
          </a:p>
        </p:txBody>
      </p:sp>
      <p:sp>
        <p:nvSpPr>
          <p:cNvPr id="3" name="Sisällön paikkamerkki 2"/>
          <p:cNvSpPr>
            <a:spLocks noGrp="1"/>
          </p:cNvSpPr>
          <p:nvPr>
            <p:ph idx="1"/>
          </p:nvPr>
        </p:nvSpPr>
        <p:spPr>
          <a:xfrm>
            <a:off x="3575050" y="1435101"/>
            <a:ext cx="5111750" cy="4370164"/>
          </a:xfrm>
        </p:spPr>
        <p:txBody>
          <a:bodyPr/>
          <a:lstStyle>
            <a:lvl1pPr>
              <a:defRPr sz="22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4" name="Tekstin paikkamerkki 3"/>
          <p:cNvSpPr>
            <a:spLocks noGrp="1"/>
          </p:cNvSpPr>
          <p:nvPr>
            <p:ph type="body" sz="half" idx="2"/>
          </p:nvPr>
        </p:nvSpPr>
        <p:spPr>
          <a:xfrm>
            <a:off x="457200" y="1435101"/>
            <a:ext cx="3008313" cy="43701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8121A3A4-B7B9-874D-A52C-5BA606D17388}" type="datetime1">
              <a:rPr lang="fi-FI" smtClean="0"/>
              <a:t>7.5.2017</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F3445D4F-4F8A-1E42-B04E-F5F6ECD50E8F}" type="slidenum">
              <a:rPr lang="fi-FI" smtClean="0"/>
              <a:t>‹#›</a:t>
            </a:fld>
            <a:endParaRPr lang="fi-FI"/>
          </a:p>
        </p:txBody>
      </p:sp>
    </p:spTree>
    <p:extLst>
      <p:ext uri="{BB962C8B-B14F-4D97-AF65-F5344CB8AC3E}">
        <p14:creationId xmlns:p14="http://schemas.microsoft.com/office/powerpoint/2010/main" val="17401479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Otsikollinen kuva">
    <p:spTree>
      <p:nvGrpSpPr>
        <p:cNvPr id="1" name=""/>
        <p:cNvGrpSpPr/>
        <p:nvPr/>
      </p:nvGrpSpPr>
      <p:grpSpPr>
        <a:xfrm>
          <a:off x="0" y="0"/>
          <a:ext cx="0" cy="0"/>
          <a:chOff x="0" y="0"/>
          <a:chExt cx="0" cy="0"/>
        </a:xfrm>
      </p:grpSpPr>
      <p:sp>
        <p:nvSpPr>
          <p:cNvPr id="3" name="Kuvan paikkamerkki 2"/>
          <p:cNvSpPr>
            <a:spLocks noGrp="1"/>
          </p:cNvSpPr>
          <p:nvPr>
            <p:ph type="pic" idx="1"/>
          </p:nvPr>
        </p:nvSpPr>
        <p:spPr>
          <a:xfrm>
            <a:off x="1792288" y="612774"/>
            <a:ext cx="5486400" cy="512048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5" name="Päivämäärän paikkamerkki 4"/>
          <p:cNvSpPr>
            <a:spLocks noGrp="1"/>
          </p:cNvSpPr>
          <p:nvPr>
            <p:ph type="dt" sz="half" idx="10"/>
          </p:nvPr>
        </p:nvSpPr>
        <p:spPr/>
        <p:txBody>
          <a:bodyPr/>
          <a:lstStyle/>
          <a:p>
            <a:fld id="{961F925D-23B7-6B4D-BD0D-41CDA667D99E}" type="datetime1">
              <a:rPr lang="fi-FI" smtClean="0"/>
              <a:t>7.5.2017</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F3445D4F-4F8A-1E42-B04E-F5F6ECD50E8F}" type="slidenum">
              <a:rPr lang="fi-FI" smtClean="0"/>
              <a:t>‹#›</a:t>
            </a:fld>
            <a:endParaRPr lang="fi-FI"/>
          </a:p>
        </p:txBody>
      </p:sp>
    </p:spTree>
    <p:extLst>
      <p:ext uri="{BB962C8B-B14F-4D97-AF65-F5344CB8AC3E}">
        <p14:creationId xmlns:p14="http://schemas.microsoft.com/office/powerpoint/2010/main" val="24875338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Muokkaa perustyylejä naps.</a:t>
            </a:r>
          </a:p>
        </p:txBody>
      </p:sp>
      <p:sp>
        <p:nvSpPr>
          <p:cNvPr id="3" name="Pystysuoran tekstin paikkamerkki 2"/>
          <p:cNvSpPr>
            <a:spLocks noGrp="1"/>
          </p:cNvSpPr>
          <p:nvPr>
            <p:ph type="body" orient="vert" idx="1"/>
          </p:nvPr>
        </p:nvSpPr>
        <p:spPr>
          <a:xfrm>
            <a:off x="457200" y="1600201"/>
            <a:ext cx="8229600" cy="4205064"/>
          </a:xfrm>
        </p:spPr>
        <p:txBody>
          <a:bodyPr vert="eaVert"/>
          <a:lstStyle>
            <a:lvl1pPr>
              <a:defRPr sz="2200"/>
            </a:lvl1p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4" name="Päivämäärän paikkamerkki 3"/>
          <p:cNvSpPr>
            <a:spLocks noGrp="1"/>
          </p:cNvSpPr>
          <p:nvPr>
            <p:ph type="dt" sz="half" idx="10"/>
          </p:nvPr>
        </p:nvSpPr>
        <p:spPr/>
        <p:txBody>
          <a:bodyPr/>
          <a:lstStyle/>
          <a:p>
            <a:fld id="{124A57DD-BE8A-8C4F-96EA-3A900F19BA68}" type="datetime1">
              <a:rPr lang="fi-FI" smtClean="0"/>
              <a:t>7.5.2017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3445D4F-4F8A-1E42-B04E-F5F6ECD50E8F}" type="slidenum">
              <a:rPr lang="fi-FI" smtClean="0"/>
              <a:t>‹#›</a:t>
            </a:fld>
            <a:endParaRPr lang="fi-FI"/>
          </a:p>
        </p:txBody>
      </p:sp>
    </p:spTree>
    <p:extLst>
      <p:ext uri="{BB962C8B-B14F-4D97-AF65-F5344CB8AC3E}">
        <p14:creationId xmlns:p14="http://schemas.microsoft.com/office/powerpoint/2010/main" val="39865864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untainen otsikko 1"/>
          <p:cNvSpPr>
            <a:spLocks noGrp="1"/>
          </p:cNvSpPr>
          <p:nvPr>
            <p:ph type="title" orient="vert"/>
          </p:nvPr>
        </p:nvSpPr>
        <p:spPr>
          <a:xfrm>
            <a:off x="6629400" y="274639"/>
            <a:ext cx="2057400" cy="5530626"/>
          </a:xfrm>
        </p:spPr>
        <p:txBody>
          <a:bodyPr vert="eaVert"/>
          <a:lstStyle/>
          <a:p>
            <a:r>
              <a:rPr lang="fi-FI" dirty="0"/>
              <a:t>Muokkaa perustyylejä naps.</a:t>
            </a:r>
          </a:p>
        </p:txBody>
      </p:sp>
      <p:sp>
        <p:nvSpPr>
          <p:cNvPr id="3" name="Pystysuoran tekstin paikkamerkki 2"/>
          <p:cNvSpPr>
            <a:spLocks noGrp="1"/>
          </p:cNvSpPr>
          <p:nvPr>
            <p:ph type="body" orient="vert" idx="1"/>
          </p:nvPr>
        </p:nvSpPr>
        <p:spPr>
          <a:xfrm>
            <a:off x="457200" y="274639"/>
            <a:ext cx="6019800" cy="5530626"/>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254F1D0B-F755-1F4A-9670-F8C8B67FB3B1}" type="datetime1">
              <a:rPr lang="fi-FI" smtClean="0"/>
              <a:t>7.5.2017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3445D4F-4F8A-1E42-B04E-F5F6ECD50E8F}" type="slidenum">
              <a:rPr lang="fi-FI" smtClean="0"/>
              <a:t>‹#›</a:t>
            </a:fld>
            <a:endParaRPr lang="fi-FI"/>
          </a:p>
        </p:txBody>
      </p:sp>
    </p:spTree>
    <p:extLst>
      <p:ext uri="{BB962C8B-B14F-4D97-AF65-F5344CB8AC3E}">
        <p14:creationId xmlns:p14="http://schemas.microsoft.com/office/powerpoint/2010/main" val="31605673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Otsikkodia">
    <p:bg>
      <p:bgPr>
        <a:solidFill>
          <a:srgbClr val="011D5E"/>
        </a:solidFill>
        <a:effectLst/>
      </p:bgPr>
    </p:bg>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578495"/>
          </a:xfrm>
        </p:spPr>
        <p:txBody>
          <a:bodyPr>
            <a:normAutofit/>
          </a:bodyPr>
          <a:lstStyle>
            <a:lvl1pPr algn="l">
              <a:defRPr sz="2700" b="0" i="0">
                <a:solidFill>
                  <a:schemeClr val="bg1"/>
                </a:solidFill>
                <a:latin typeface="Helvetica Light" charset="0"/>
                <a:ea typeface="Helvetica Light" charset="0"/>
                <a:cs typeface="Helvetica Light" charset="0"/>
              </a:defRPr>
            </a:lvl1pPr>
          </a:lstStyle>
          <a:p>
            <a:r>
              <a:rPr lang="fi-FI" dirty="0"/>
              <a:t>Muokkaa perustyylejä naps.</a:t>
            </a:r>
          </a:p>
        </p:txBody>
      </p:sp>
      <p:sp>
        <p:nvSpPr>
          <p:cNvPr id="3" name="Alaotsikko 2"/>
          <p:cNvSpPr>
            <a:spLocks noGrp="1"/>
          </p:cNvSpPr>
          <p:nvPr>
            <p:ph type="subTitle" idx="1"/>
          </p:nvPr>
        </p:nvSpPr>
        <p:spPr>
          <a:xfrm>
            <a:off x="685800" y="2924944"/>
            <a:ext cx="7772400" cy="432048"/>
          </a:xfrm>
        </p:spPr>
        <p:txBody>
          <a:bodyPr>
            <a:normAutofit/>
          </a:bodyPr>
          <a:lstStyle>
            <a:lvl1pPr marL="0" indent="0" algn="l">
              <a:buNone/>
              <a:defRPr sz="2000" b="0" i="0">
                <a:solidFill>
                  <a:schemeClr val="bg1"/>
                </a:solidFill>
                <a:latin typeface="Helvetica Light" charset="0"/>
                <a:ea typeface="Helvetica Light" charset="0"/>
                <a:cs typeface="Helvetica Light"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dirty="0"/>
              <a:t>Muokkaa alaotsikon perustyyliä naps.</a:t>
            </a:r>
          </a:p>
        </p:txBody>
      </p:sp>
      <p:sp>
        <p:nvSpPr>
          <p:cNvPr id="4" name="Päivämäärän paikkamerkki 3"/>
          <p:cNvSpPr>
            <a:spLocks noGrp="1"/>
          </p:cNvSpPr>
          <p:nvPr>
            <p:ph type="dt" sz="half" idx="10"/>
          </p:nvPr>
        </p:nvSpPr>
        <p:spPr/>
        <p:txBody>
          <a:bodyPr/>
          <a:lstStyle/>
          <a:p>
            <a:fld id="{52CEA862-475F-1543-B15E-D651FA6624ED}" type="datetime1">
              <a:rPr lang="fi-FI" smtClean="0"/>
              <a:t>7.5.2017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3445D4F-4F8A-1E42-B04E-F5F6ECD50E8F}" type="slidenum">
              <a:rPr lang="fi-FI" smtClean="0"/>
              <a:t>‹#›</a:t>
            </a:fld>
            <a:endParaRPr lang="fi-FI"/>
          </a:p>
        </p:txBody>
      </p:sp>
    </p:spTree>
    <p:extLst>
      <p:ext uri="{BB962C8B-B14F-4D97-AF65-F5344CB8AC3E}">
        <p14:creationId xmlns:p14="http://schemas.microsoft.com/office/powerpoint/2010/main" val="15780643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Otsikkodia">
    <p:bg>
      <p:bgPr>
        <a:solidFill>
          <a:srgbClr val="011D5E"/>
        </a:solidFill>
        <a:effectLst/>
      </p:bgPr>
    </p:bg>
    <p:spTree>
      <p:nvGrpSpPr>
        <p:cNvPr id="1" name=""/>
        <p:cNvGrpSpPr/>
        <p:nvPr/>
      </p:nvGrpSpPr>
      <p:grpSpPr>
        <a:xfrm>
          <a:off x="0" y="0"/>
          <a:ext cx="0" cy="0"/>
          <a:chOff x="0" y="0"/>
          <a:chExt cx="0" cy="0"/>
        </a:xfrm>
      </p:grpSpPr>
      <p:sp>
        <p:nvSpPr>
          <p:cNvPr id="4" name="Päivämäärän paikkamerkki 3"/>
          <p:cNvSpPr>
            <a:spLocks noGrp="1"/>
          </p:cNvSpPr>
          <p:nvPr>
            <p:ph type="dt" sz="half" idx="10"/>
          </p:nvPr>
        </p:nvSpPr>
        <p:spPr/>
        <p:txBody>
          <a:bodyPr/>
          <a:lstStyle/>
          <a:p>
            <a:fld id="{52CEA862-475F-1543-B15E-D651FA6624ED}" type="datetime1">
              <a:rPr lang="fi-FI" smtClean="0"/>
              <a:t>7.5.2017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3445D4F-4F8A-1E42-B04E-F5F6ECD50E8F}" type="slidenum">
              <a:rPr lang="fi-FI" smtClean="0"/>
              <a:t>‹#›</a:t>
            </a:fld>
            <a:endParaRPr lang="fi-FI"/>
          </a:p>
        </p:txBody>
      </p:sp>
    </p:spTree>
    <p:extLst>
      <p:ext uri="{BB962C8B-B14F-4D97-AF65-F5344CB8AC3E}">
        <p14:creationId xmlns:p14="http://schemas.microsoft.com/office/powerpoint/2010/main" val="211762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perustyylejä naps.</a:t>
            </a:r>
          </a:p>
        </p:txBody>
      </p:sp>
      <p:sp>
        <p:nvSpPr>
          <p:cNvPr id="3" name="Sisällön paikkamerkki 2"/>
          <p:cNvSpPr>
            <a:spLocks noGrp="1"/>
          </p:cNvSpPr>
          <p:nvPr>
            <p:ph idx="1"/>
          </p:nvPr>
        </p:nvSpPr>
        <p:spPr>
          <a:xfrm>
            <a:off x="457200" y="1412777"/>
            <a:ext cx="8229600" cy="4392487"/>
          </a:xfrm>
        </p:spPr>
        <p:txBody>
          <a:bodyPr/>
          <a:lstStyle>
            <a:lvl1pPr>
              <a:defRPr sz="2200"/>
            </a:lvl1p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4" name="Päivämäärän paikkamerkki 3"/>
          <p:cNvSpPr>
            <a:spLocks noGrp="1"/>
          </p:cNvSpPr>
          <p:nvPr>
            <p:ph type="dt" sz="half" idx="10"/>
          </p:nvPr>
        </p:nvSpPr>
        <p:spPr/>
        <p:txBody>
          <a:bodyPr/>
          <a:lstStyle/>
          <a:p>
            <a:fld id="{97CA285A-1CA7-6641-8D2C-A7EE3FBCF582}" type="datetime1">
              <a:rPr lang="fi-FI" smtClean="0"/>
              <a:t>7.5.2017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3445D4F-4F8A-1E42-B04E-F5F6ECD50E8F}" type="slidenum">
              <a:rPr lang="fi-FI" smtClean="0"/>
              <a:t>‹#›</a:t>
            </a:fld>
            <a:endParaRPr lang="fi-FI"/>
          </a:p>
        </p:txBody>
      </p:sp>
    </p:spTree>
    <p:extLst>
      <p:ext uri="{BB962C8B-B14F-4D97-AF65-F5344CB8AC3E}">
        <p14:creationId xmlns:p14="http://schemas.microsoft.com/office/powerpoint/2010/main" val="4112852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98364"/>
          </a:xfrm>
        </p:spPr>
        <p:txBody>
          <a:bodyPr anchor="t">
            <a:normAutofit/>
          </a:bodyPr>
          <a:lstStyle>
            <a:lvl1pPr algn="l">
              <a:defRPr sz="3200" b="1" cap="all"/>
            </a:lvl1pPr>
          </a:lstStyle>
          <a:p>
            <a:r>
              <a:rPr lang="fi-FI" dirty="0"/>
              <a:t>Muokkaa perustyylejä naps.</a:t>
            </a:r>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dirty="0"/>
              <a:t>Muokkaa tekstin perustyylejä napsauttamalla</a:t>
            </a:r>
          </a:p>
        </p:txBody>
      </p:sp>
      <p:sp>
        <p:nvSpPr>
          <p:cNvPr id="4" name="Päivämäärän paikkamerkki 3"/>
          <p:cNvSpPr>
            <a:spLocks noGrp="1"/>
          </p:cNvSpPr>
          <p:nvPr>
            <p:ph type="dt" sz="half" idx="10"/>
          </p:nvPr>
        </p:nvSpPr>
        <p:spPr/>
        <p:txBody>
          <a:bodyPr/>
          <a:lstStyle/>
          <a:p>
            <a:fld id="{CE491559-CDB6-E347-9B04-DB601A1E1DAD}" type="datetime1">
              <a:rPr lang="fi-FI" smtClean="0"/>
              <a:t>7.5.2017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3445D4F-4F8A-1E42-B04E-F5F6ECD50E8F}" type="slidenum">
              <a:rPr lang="fi-FI" smtClean="0"/>
              <a:t>‹#›</a:t>
            </a:fld>
            <a:endParaRPr lang="fi-FI"/>
          </a:p>
        </p:txBody>
      </p:sp>
    </p:spTree>
    <p:extLst>
      <p:ext uri="{BB962C8B-B14F-4D97-AF65-F5344CB8AC3E}">
        <p14:creationId xmlns:p14="http://schemas.microsoft.com/office/powerpoint/2010/main" val="15703580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Muokkaa perustyylejä naps.</a:t>
            </a:r>
          </a:p>
        </p:txBody>
      </p:sp>
      <p:sp>
        <p:nvSpPr>
          <p:cNvPr id="3" name="Sisällön paikkamerkki 2"/>
          <p:cNvSpPr>
            <a:spLocks noGrp="1"/>
          </p:cNvSpPr>
          <p:nvPr>
            <p:ph sz="half" idx="1"/>
          </p:nvPr>
        </p:nvSpPr>
        <p:spPr>
          <a:xfrm>
            <a:off x="457200" y="1600201"/>
            <a:ext cx="4038600" cy="4205063"/>
          </a:xfrm>
        </p:spPr>
        <p:txBody>
          <a:bodyPr/>
          <a:lstStyle>
            <a:lvl1pPr>
              <a:defRPr sz="2200"/>
            </a:lvl1pPr>
            <a:lvl2pPr>
              <a:defRPr sz="2200"/>
            </a:lvl2pPr>
            <a:lvl3pPr>
              <a:defRPr sz="2000"/>
            </a:lvl3pPr>
            <a:lvl4pPr>
              <a:defRPr sz="1800"/>
            </a:lvl4pPr>
            <a:lvl5pPr>
              <a:defRPr sz="1600"/>
            </a:lvl5pPr>
            <a:lvl6pPr>
              <a:defRPr sz="1800"/>
            </a:lvl6pPr>
            <a:lvl7pPr>
              <a:defRPr sz="1800"/>
            </a:lvl7pPr>
            <a:lvl8pPr>
              <a:defRPr sz="1800"/>
            </a:lvl8pPr>
            <a:lvl9pPr>
              <a:defRPr sz="1800"/>
            </a:lvl9p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4" name="Sisällön paikkamerkki 3"/>
          <p:cNvSpPr>
            <a:spLocks noGrp="1"/>
          </p:cNvSpPr>
          <p:nvPr>
            <p:ph sz="half" idx="2"/>
          </p:nvPr>
        </p:nvSpPr>
        <p:spPr>
          <a:xfrm>
            <a:off x="4648200" y="1600201"/>
            <a:ext cx="4038600" cy="4205063"/>
          </a:xfrm>
        </p:spPr>
        <p:txBody>
          <a:bodyPr/>
          <a:lstStyle>
            <a:lvl1pPr>
              <a:defRPr sz="2200"/>
            </a:lvl1pPr>
            <a:lvl2pPr>
              <a:defRPr sz="2200"/>
            </a:lvl2pPr>
            <a:lvl3pPr>
              <a:defRPr sz="2000"/>
            </a:lvl3pPr>
            <a:lvl4pPr>
              <a:defRPr sz="1800"/>
            </a:lvl4pPr>
            <a:lvl5pPr>
              <a:defRPr sz="1600"/>
            </a:lvl5pPr>
            <a:lvl6pPr>
              <a:defRPr sz="1800"/>
            </a:lvl6pPr>
            <a:lvl7pPr>
              <a:defRPr sz="1800"/>
            </a:lvl7pPr>
            <a:lvl8pPr>
              <a:defRPr sz="1800"/>
            </a:lvl8pPr>
            <a:lvl9pPr>
              <a:defRPr sz="1800"/>
            </a:lvl9p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5" name="Päivämäärän paikkamerkki 4"/>
          <p:cNvSpPr>
            <a:spLocks noGrp="1"/>
          </p:cNvSpPr>
          <p:nvPr>
            <p:ph type="dt" sz="half" idx="10"/>
          </p:nvPr>
        </p:nvSpPr>
        <p:spPr/>
        <p:txBody>
          <a:bodyPr/>
          <a:lstStyle/>
          <a:p>
            <a:fld id="{CC8D7BF3-FF51-5245-BA05-56A1A343A65A}" type="datetime1">
              <a:rPr lang="fi-FI" smtClean="0"/>
              <a:t>7.5.2017</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F3445D4F-4F8A-1E42-B04E-F5F6ECD50E8F}" type="slidenum">
              <a:rPr lang="fi-FI" smtClean="0"/>
              <a:t>‹#›</a:t>
            </a:fld>
            <a:endParaRPr lang="fi-FI"/>
          </a:p>
        </p:txBody>
      </p:sp>
    </p:spTree>
    <p:extLst>
      <p:ext uri="{BB962C8B-B14F-4D97-AF65-F5344CB8AC3E}">
        <p14:creationId xmlns:p14="http://schemas.microsoft.com/office/powerpoint/2010/main" val="5979575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a:t>Muokkaa perustyylejä naps.</a:t>
            </a:r>
          </a:p>
        </p:txBody>
      </p:sp>
      <p:sp>
        <p:nvSpPr>
          <p:cNvPr id="3" name="Tekstin paikkamerkki 2"/>
          <p:cNvSpPr>
            <a:spLocks noGrp="1"/>
          </p:cNvSpPr>
          <p:nvPr>
            <p:ph type="body" idx="1"/>
          </p:nvPr>
        </p:nvSpPr>
        <p:spPr>
          <a:xfrm>
            <a:off x="457200" y="1535113"/>
            <a:ext cx="4040188" cy="639762"/>
          </a:xfrm>
        </p:spPr>
        <p:txBody>
          <a:bodyPr anchor="b">
            <a:noAutofit/>
          </a:bodyPr>
          <a:lstStyle>
            <a:lvl1pPr marL="0" indent="0">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dirty="0"/>
              <a:t>Muokkaa tekstin perustyylejä napsauttamalla</a:t>
            </a:r>
          </a:p>
        </p:txBody>
      </p:sp>
      <p:sp>
        <p:nvSpPr>
          <p:cNvPr id="4" name="Sisällön paikkamerkki 3"/>
          <p:cNvSpPr>
            <a:spLocks noGrp="1"/>
          </p:cNvSpPr>
          <p:nvPr>
            <p:ph sz="half" idx="2"/>
          </p:nvPr>
        </p:nvSpPr>
        <p:spPr>
          <a:xfrm>
            <a:off x="457200" y="2174875"/>
            <a:ext cx="4040188" cy="3630389"/>
          </a:xfrm>
        </p:spPr>
        <p:txBody>
          <a:bodyPr/>
          <a:lstStyle>
            <a:lvl1pP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5" name="Tekstin paikkamerkki 4"/>
          <p:cNvSpPr>
            <a:spLocks noGrp="1"/>
          </p:cNvSpPr>
          <p:nvPr>
            <p:ph type="body" sz="quarter" idx="3"/>
          </p:nvPr>
        </p:nvSpPr>
        <p:spPr>
          <a:xfrm>
            <a:off x="4645025" y="1535113"/>
            <a:ext cx="4041775" cy="639762"/>
          </a:xfrm>
        </p:spPr>
        <p:txBody>
          <a:bodyPr anchor="b">
            <a:noAutofit/>
          </a:bodyPr>
          <a:lstStyle>
            <a:lvl1pPr marL="0" indent="0">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dirty="0"/>
              <a:t>Muokkaa tekstin perustyylejä napsauttamalla</a:t>
            </a:r>
          </a:p>
        </p:txBody>
      </p:sp>
      <p:sp>
        <p:nvSpPr>
          <p:cNvPr id="6" name="Sisällön paikkamerkki 5"/>
          <p:cNvSpPr>
            <a:spLocks noGrp="1"/>
          </p:cNvSpPr>
          <p:nvPr>
            <p:ph sz="quarter" idx="4"/>
          </p:nvPr>
        </p:nvSpPr>
        <p:spPr>
          <a:xfrm>
            <a:off x="4645025" y="2174875"/>
            <a:ext cx="4041775" cy="3630389"/>
          </a:xfrm>
        </p:spPr>
        <p:txBody>
          <a:bodyPr/>
          <a:lstStyle>
            <a:lvl1pP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7" name="Päivämäärän paikkamerkki 6"/>
          <p:cNvSpPr>
            <a:spLocks noGrp="1"/>
          </p:cNvSpPr>
          <p:nvPr>
            <p:ph type="dt" sz="half" idx="10"/>
          </p:nvPr>
        </p:nvSpPr>
        <p:spPr/>
        <p:txBody>
          <a:bodyPr/>
          <a:lstStyle/>
          <a:p>
            <a:fld id="{9EC820D4-37A0-7445-AFF5-2C4BF434A81D}" type="datetime1">
              <a:rPr lang="fi-FI" smtClean="0"/>
              <a:t>7.5.2017</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F3445D4F-4F8A-1E42-B04E-F5F6ECD50E8F}" type="slidenum">
              <a:rPr lang="fi-FI" smtClean="0"/>
              <a:t>‹#›</a:t>
            </a:fld>
            <a:endParaRPr lang="fi-FI"/>
          </a:p>
        </p:txBody>
      </p:sp>
    </p:spTree>
    <p:extLst>
      <p:ext uri="{BB962C8B-B14F-4D97-AF65-F5344CB8AC3E}">
        <p14:creationId xmlns:p14="http://schemas.microsoft.com/office/powerpoint/2010/main" val="3226465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Muokkaa perustyylejä naps.</a:t>
            </a:r>
          </a:p>
        </p:txBody>
      </p:sp>
      <p:sp>
        <p:nvSpPr>
          <p:cNvPr id="3" name="Päivämäärän paikkamerkki 2"/>
          <p:cNvSpPr>
            <a:spLocks noGrp="1"/>
          </p:cNvSpPr>
          <p:nvPr>
            <p:ph type="dt" sz="half" idx="10"/>
          </p:nvPr>
        </p:nvSpPr>
        <p:spPr/>
        <p:txBody>
          <a:bodyPr/>
          <a:lstStyle/>
          <a:p>
            <a:fld id="{56DCD3B6-2F8F-C74F-8F9A-9E6F4D412F12}" type="datetime1">
              <a:rPr lang="fi-FI" smtClean="0"/>
              <a:t>7.5.2017</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F3445D4F-4F8A-1E42-B04E-F5F6ECD50E8F}" type="slidenum">
              <a:rPr lang="fi-FI" smtClean="0"/>
              <a:t>‹#›</a:t>
            </a:fld>
            <a:endParaRPr lang="fi-FI"/>
          </a:p>
        </p:txBody>
      </p:sp>
    </p:spTree>
    <p:extLst>
      <p:ext uri="{BB962C8B-B14F-4D97-AF65-F5344CB8AC3E}">
        <p14:creationId xmlns:p14="http://schemas.microsoft.com/office/powerpoint/2010/main" val="14079834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171E9202-6513-114A-9CBC-A8EC3E984BEE}" type="datetime1">
              <a:rPr lang="fi-FI" smtClean="0"/>
              <a:t>7.5.2017</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F3445D4F-4F8A-1E42-B04E-F5F6ECD50E8F}" type="slidenum">
              <a:rPr lang="fi-FI" smtClean="0"/>
              <a:t>‹#›</a:t>
            </a:fld>
            <a:endParaRPr lang="fi-FI"/>
          </a:p>
        </p:txBody>
      </p:sp>
    </p:spTree>
    <p:extLst>
      <p:ext uri="{BB962C8B-B14F-4D97-AF65-F5344CB8AC3E}">
        <p14:creationId xmlns:p14="http://schemas.microsoft.com/office/powerpoint/2010/main" val="21973978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57200" y="476672"/>
            <a:ext cx="8229600" cy="652934"/>
          </a:xfrm>
          <a:prstGeom prst="rect">
            <a:avLst/>
          </a:prstGeom>
        </p:spPr>
        <p:txBody>
          <a:bodyPr vert="horz" lIns="91440" tIns="45720" rIns="91440" bIns="45720" rtlCol="0" anchor="ctr">
            <a:normAutofit/>
          </a:bodyPr>
          <a:lstStyle/>
          <a:p>
            <a:r>
              <a:rPr lang="fi-FI" dirty="0"/>
              <a:t>Muokkaa perustyylejä naps.</a:t>
            </a:r>
          </a:p>
        </p:txBody>
      </p:sp>
      <p:sp>
        <p:nvSpPr>
          <p:cNvPr id="3" name="Tekstin paikkamerkki 2"/>
          <p:cNvSpPr>
            <a:spLocks noGrp="1"/>
          </p:cNvSpPr>
          <p:nvPr>
            <p:ph type="body" idx="1"/>
          </p:nvPr>
        </p:nvSpPr>
        <p:spPr>
          <a:xfrm>
            <a:off x="457200" y="1600201"/>
            <a:ext cx="8229600" cy="4205064"/>
          </a:xfrm>
          <a:prstGeom prst="rect">
            <a:avLst/>
          </a:prstGeom>
        </p:spPr>
        <p:txBody>
          <a:bodyPr vert="horz" lIns="91440" tIns="45720" rIns="91440" bIns="45720" rtlCol="0">
            <a:norm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4" name="Päivämäärän paikkamerkki 3"/>
          <p:cNvSpPr>
            <a:spLocks noGrp="1"/>
          </p:cNvSpPr>
          <p:nvPr>
            <p:ph type="dt" sz="half" idx="2"/>
          </p:nvPr>
        </p:nvSpPr>
        <p:spPr>
          <a:xfrm>
            <a:off x="1187624" y="6230957"/>
            <a:ext cx="1224136" cy="365125"/>
          </a:xfrm>
          <a:prstGeom prst="rect">
            <a:avLst/>
          </a:prstGeom>
        </p:spPr>
        <p:txBody>
          <a:bodyPr vert="horz" lIns="91440" tIns="45720" rIns="91440" bIns="45720" rtlCol="0" anchor="ctr"/>
          <a:lstStyle>
            <a:lvl1pPr algn="l">
              <a:defRPr sz="1000" b="0" i="0">
                <a:solidFill>
                  <a:schemeClr val="tx1">
                    <a:tint val="75000"/>
                  </a:schemeClr>
                </a:solidFill>
                <a:latin typeface="Helvetica" charset="0"/>
                <a:ea typeface="Helvetica" charset="0"/>
                <a:cs typeface="Helvetica" charset="0"/>
              </a:defRPr>
            </a:lvl1pPr>
          </a:lstStyle>
          <a:p>
            <a:fld id="{24FF114E-F647-EC44-9310-AA8498A13D50}" type="datetime1">
              <a:rPr lang="fi-FI" smtClean="0"/>
              <a:pPr/>
              <a:t>7.5.2017</a:t>
            </a:fld>
            <a:endParaRPr lang="fi-FI" dirty="0"/>
          </a:p>
        </p:txBody>
      </p:sp>
      <p:sp>
        <p:nvSpPr>
          <p:cNvPr id="5" name="Alatunnisteen paikkamerkki 4"/>
          <p:cNvSpPr>
            <a:spLocks noGrp="1"/>
          </p:cNvSpPr>
          <p:nvPr>
            <p:ph type="ftr" sz="quarter" idx="3"/>
          </p:nvPr>
        </p:nvSpPr>
        <p:spPr>
          <a:xfrm>
            <a:off x="2411760" y="6230957"/>
            <a:ext cx="1872208" cy="365125"/>
          </a:xfrm>
          <a:prstGeom prst="rect">
            <a:avLst/>
          </a:prstGeom>
        </p:spPr>
        <p:txBody>
          <a:bodyPr vert="horz" lIns="91440" tIns="45720" rIns="91440" bIns="45720" rtlCol="0" anchor="ctr"/>
          <a:lstStyle>
            <a:lvl1pPr algn="l">
              <a:defRPr sz="1000" b="0" i="0">
                <a:solidFill>
                  <a:schemeClr val="tx1">
                    <a:tint val="75000"/>
                  </a:schemeClr>
                </a:solidFill>
                <a:latin typeface="Helvetica Light" charset="0"/>
                <a:ea typeface="Helvetica Light" charset="0"/>
                <a:cs typeface="Helvetica Light" charset="0"/>
              </a:defRPr>
            </a:lvl1pPr>
          </a:lstStyle>
          <a:p>
            <a:endParaRPr lang="fi-FI" dirty="0"/>
          </a:p>
        </p:txBody>
      </p:sp>
      <p:sp>
        <p:nvSpPr>
          <p:cNvPr id="6" name="Dian numeron paikkamerkki 5"/>
          <p:cNvSpPr>
            <a:spLocks noGrp="1"/>
          </p:cNvSpPr>
          <p:nvPr>
            <p:ph type="sldNum" sz="quarter" idx="4"/>
          </p:nvPr>
        </p:nvSpPr>
        <p:spPr>
          <a:xfrm>
            <a:off x="457200" y="6232227"/>
            <a:ext cx="730424" cy="365125"/>
          </a:xfrm>
          <a:prstGeom prst="rect">
            <a:avLst/>
          </a:prstGeom>
        </p:spPr>
        <p:txBody>
          <a:bodyPr vert="horz" lIns="91440" tIns="45720" rIns="91440" bIns="45720" rtlCol="0" anchor="ctr"/>
          <a:lstStyle>
            <a:lvl1pPr algn="l">
              <a:defRPr sz="1200" b="0" i="0">
                <a:solidFill>
                  <a:schemeClr val="tx1">
                    <a:tint val="75000"/>
                  </a:schemeClr>
                </a:solidFill>
                <a:latin typeface="Helvetica Light" charset="0"/>
                <a:ea typeface="Helvetica Light" charset="0"/>
                <a:cs typeface="Helvetica Light" charset="0"/>
              </a:defRPr>
            </a:lvl1pPr>
          </a:lstStyle>
          <a:p>
            <a:fld id="{F3445D4F-4F8A-1E42-B04E-F5F6ECD50E8F}" type="slidenum">
              <a:rPr lang="fi-FI" smtClean="0"/>
              <a:pPr/>
              <a:t>‹#›</a:t>
            </a:fld>
            <a:endParaRPr lang="fi-FI" dirty="0"/>
          </a:p>
        </p:txBody>
      </p:sp>
    </p:spTree>
    <p:extLst>
      <p:ext uri="{BB962C8B-B14F-4D97-AF65-F5344CB8AC3E}">
        <p14:creationId xmlns:p14="http://schemas.microsoft.com/office/powerpoint/2010/main" val="2268675997"/>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hf hdr="0"/>
  <p:txStyles>
    <p:titleStyle>
      <a:lvl1pPr algn="l" defTabSz="457200" rtl="0" eaLnBrk="1" latinLnBrk="0" hangingPunct="1">
        <a:spcBef>
          <a:spcPct val="0"/>
        </a:spcBef>
        <a:buNone/>
        <a:defRPr sz="2700" b="0" i="0" kern="1200">
          <a:solidFill>
            <a:schemeClr val="tx1">
              <a:lumMod val="85000"/>
              <a:lumOff val="15000"/>
            </a:schemeClr>
          </a:solidFill>
          <a:latin typeface="Helvetica Light" charset="0"/>
          <a:ea typeface="Helvetica Light" charset="0"/>
          <a:cs typeface="Helvetica Light" charset="0"/>
        </a:defRPr>
      </a:lvl1pPr>
    </p:titleStyle>
    <p:bodyStyle>
      <a:lvl1pPr marL="342900" indent="-342900" algn="l" defTabSz="457200" rtl="0" eaLnBrk="1" latinLnBrk="0" hangingPunct="1">
        <a:spcBef>
          <a:spcPct val="20000"/>
        </a:spcBef>
        <a:buFont typeface="Arial"/>
        <a:buChar char="•"/>
        <a:defRPr sz="2400" b="0" i="0" kern="1200">
          <a:solidFill>
            <a:schemeClr val="tx1">
              <a:lumMod val="85000"/>
              <a:lumOff val="15000"/>
            </a:schemeClr>
          </a:solidFill>
          <a:latin typeface="Helvetica Light" charset="0"/>
          <a:ea typeface="Helvetica Light" charset="0"/>
          <a:cs typeface="Helvetica Light" charset="0"/>
        </a:defRPr>
      </a:lvl1pPr>
      <a:lvl2pPr marL="742950" indent="-285750" algn="l" defTabSz="457200" rtl="0" eaLnBrk="1" latinLnBrk="0" hangingPunct="1">
        <a:spcBef>
          <a:spcPct val="20000"/>
        </a:spcBef>
        <a:buFont typeface="Arial"/>
        <a:buChar char="–"/>
        <a:defRPr sz="2200" b="0" i="0" kern="1200">
          <a:solidFill>
            <a:schemeClr val="tx1">
              <a:lumMod val="85000"/>
              <a:lumOff val="15000"/>
            </a:schemeClr>
          </a:solidFill>
          <a:latin typeface="Helvetica Light" charset="0"/>
          <a:ea typeface="Helvetica Light" charset="0"/>
          <a:cs typeface="Helvetica Light" charset="0"/>
        </a:defRPr>
      </a:lvl2pPr>
      <a:lvl3pPr marL="1143000" indent="-228600" algn="l" defTabSz="457200" rtl="0" eaLnBrk="1" latinLnBrk="0" hangingPunct="1">
        <a:spcBef>
          <a:spcPct val="20000"/>
        </a:spcBef>
        <a:buFont typeface="Arial"/>
        <a:buChar char="•"/>
        <a:defRPr sz="2000" b="0" i="0" kern="1200">
          <a:solidFill>
            <a:schemeClr val="tx1">
              <a:lumMod val="85000"/>
              <a:lumOff val="15000"/>
            </a:schemeClr>
          </a:solidFill>
          <a:latin typeface="Helvetica Light" charset="0"/>
          <a:ea typeface="Helvetica Light" charset="0"/>
          <a:cs typeface="Helvetica Light" charset="0"/>
        </a:defRPr>
      </a:lvl3pPr>
      <a:lvl4pPr marL="1600200" indent="-228600" algn="l" defTabSz="457200" rtl="0" eaLnBrk="1" latinLnBrk="0" hangingPunct="1">
        <a:spcBef>
          <a:spcPct val="20000"/>
        </a:spcBef>
        <a:buFont typeface="Arial"/>
        <a:buChar char="–"/>
        <a:defRPr sz="1800" b="0" i="0" kern="1200">
          <a:solidFill>
            <a:schemeClr val="tx1">
              <a:lumMod val="85000"/>
              <a:lumOff val="15000"/>
            </a:schemeClr>
          </a:solidFill>
          <a:latin typeface="Helvetica Light" charset="0"/>
          <a:ea typeface="Helvetica Light" charset="0"/>
          <a:cs typeface="Helvetica Light" charset="0"/>
        </a:defRPr>
      </a:lvl4pPr>
      <a:lvl5pPr marL="2057400" indent="-228600" algn="l" defTabSz="457200" rtl="0" eaLnBrk="1" latinLnBrk="0" hangingPunct="1">
        <a:spcBef>
          <a:spcPct val="20000"/>
        </a:spcBef>
        <a:buFont typeface="Arial"/>
        <a:buChar char="»"/>
        <a:defRPr sz="1600" b="0" i="0" kern="1200">
          <a:solidFill>
            <a:schemeClr val="tx1">
              <a:lumMod val="85000"/>
              <a:lumOff val="15000"/>
            </a:schemeClr>
          </a:solidFill>
          <a:latin typeface="Helvetica Light" charset="0"/>
          <a:ea typeface="Helvetica Light" charset="0"/>
          <a:cs typeface="Helvetica Light"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i-FI"/>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065"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21E60"/>
        </a:solidFill>
        <a:effectLst/>
      </p:bgPr>
    </p:bg>
    <p:spTree>
      <p:nvGrpSpPr>
        <p:cNvPr id="1" name=""/>
        <p:cNvGrpSpPr/>
        <p:nvPr/>
      </p:nvGrpSpPr>
      <p:grpSpPr>
        <a:xfrm>
          <a:off x="0" y="0"/>
          <a:ext cx="0" cy="0"/>
          <a:chOff x="0" y="0"/>
          <a:chExt cx="0" cy="0"/>
        </a:xfrm>
      </p:grpSpPr>
      <p:pic>
        <p:nvPicPr>
          <p:cNvPr id="3" name="Kuva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3808" y="1628800"/>
            <a:ext cx="3469084" cy="3469084"/>
          </a:xfrm>
          <a:prstGeom prst="rect">
            <a:avLst/>
          </a:prstGeom>
        </p:spPr>
      </p:pic>
    </p:spTree>
    <p:extLst>
      <p:ext uri="{BB962C8B-B14F-4D97-AF65-F5344CB8AC3E}">
        <p14:creationId xmlns:p14="http://schemas.microsoft.com/office/powerpoint/2010/main" val="25898818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z="2800" dirty="0"/>
              <a:t>Menettely hallintolainkäyttöasiassa</a:t>
            </a:r>
          </a:p>
        </p:txBody>
      </p:sp>
      <p:sp>
        <p:nvSpPr>
          <p:cNvPr id="3" name="Sisällön paikkamerkki 2"/>
          <p:cNvSpPr>
            <a:spLocks noGrp="1"/>
          </p:cNvSpPr>
          <p:nvPr>
            <p:ph idx="1"/>
          </p:nvPr>
        </p:nvSpPr>
        <p:spPr/>
        <p:txBody>
          <a:bodyPr>
            <a:normAutofit fontScale="85000" lnSpcReduction="20000"/>
          </a:bodyPr>
          <a:lstStyle/>
          <a:p>
            <a:r>
              <a:rPr lang="fi-FI" sz="1900" dirty="0"/>
              <a:t>Hallintolainkäyttölaki (586/1996)</a:t>
            </a:r>
          </a:p>
          <a:p>
            <a:pPr lvl="1"/>
            <a:r>
              <a:rPr lang="fi-FI" sz="1600" dirty="0"/>
              <a:t>Joustava, vain alle 100 pykälää</a:t>
            </a:r>
          </a:p>
          <a:p>
            <a:r>
              <a:rPr lang="fi-FI" sz="1900" dirty="0"/>
              <a:t>Asian vireillepano on helppoa, ja asianosainen pystyy yleensä ajamaan yksinkertaisia asioita ilman asiamiestä</a:t>
            </a:r>
          </a:p>
          <a:p>
            <a:r>
              <a:rPr lang="fi-FI" sz="1900" dirty="0"/>
              <a:t>Lukuisia vireillepanotapoja: hallintovalitus, kunnallisvalitus, kirkollisvalitus, valituslupahakemus, hallintoriitahakemus, ylimääräinen muutoksenhakemus, muu hakemus, perustevalitus, alistus(?), ratkaisupyyntö, TPK-hakemus</a:t>
            </a:r>
          </a:p>
          <a:p>
            <a:r>
              <a:rPr lang="fi-FI" sz="1900" dirty="0"/>
              <a:t>Vireillepano henkilökohtaisesti, postitse tai sähköpostitse; tulevaisuudessa uusi sähköinen portaali?</a:t>
            </a:r>
          </a:p>
          <a:p>
            <a:r>
              <a:rPr lang="fi-FI" sz="1900" dirty="0"/>
              <a:t>Perusasetelma: </a:t>
            </a:r>
            <a:r>
              <a:rPr lang="fi-FI" sz="1900" dirty="0" err="1"/>
              <a:t>vireillepanija</a:t>
            </a:r>
            <a:r>
              <a:rPr lang="fi-FI" sz="1900" dirty="0"/>
              <a:t> – vastapuoli – päätöksentekijä selkeä, mutta</a:t>
            </a:r>
          </a:p>
          <a:p>
            <a:pPr lvl="1"/>
            <a:r>
              <a:rPr lang="fi-FI" sz="1600" dirty="0" err="1"/>
              <a:t>Vireillepanija</a:t>
            </a:r>
            <a:r>
              <a:rPr lang="fi-FI" sz="1600" dirty="0"/>
              <a:t> voi olla muukin kuin asianosainen (kunnan / </a:t>
            </a:r>
            <a:r>
              <a:rPr lang="fi-FI" sz="1600" dirty="0" err="1"/>
              <a:t>srk:n</a:t>
            </a:r>
            <a:r>
              <a:rPr lang="fi-FI" sz="1600" dirty="0"/>
              <a:t> jäsen)</a:t>
            </a:r>
          </a:p>
          <a:p>
            <a:pPr lvl="1"/>
            <a:r>
              <a:rPr lang="fi-FI" sz="1600" dirty="0"/>
              <a:t>Vastapuoli voi olla asianosainen tai vain muu kuultava</a:t>
            </a:r>
          </a:p>
          <a:p>
            <a:pPr lvl="1"/>
            <a:r>
              <a:rPr lang="fi-FI" sz="1600" dirty="0"/>
              <a:t>Luonnollinen henkilö, edunvalvoja, huoltaja, henkilöyhtiö, osakeyhtiö, säätiö, osuuskunta, yhdistys, </a:t>
            </a:r>
            <a:r>
              <a:rPr lang="fi-FI" sz="1600" dirty="0" err="1"/>
              <a:t>Eurooppayhtiö</a:t>
            </a:r>
            <a:r>
              <a:rPr lang="fi-FI" sz="1600" dirty="0"/>
              <a:t>, kuolinpesä, konkurssipesä, muu laillinen edustaja…</a:t>
            </a:r>
          </a:p>
          <a:p>
            <a:pPr lvl="1"/>
            <a:r>
              <a:rPr lang="fi-FI" sz="1600" dirty="0"/>
              <a:t>Viranomainen voi olla näistä mikä tahansa; myös julkista tehtävää hoitava muu taho (PL 124 §)</a:t>
            </a:r>
          </a:p>
          <a:p>
            <a:r>
              <a:rPr lang="fi-FI" sz="1900" dirty="0"/>
              <a:t>Sijaan- ja </a:t>
            </a:r>
            <a:r>
              <a:rPr lang="fi-FI" sz="1900" dirty="0" err="1"/>
              <a:t>väliiintulijat</a:t>
            </a:r>
            <a:r>
              <a:rPr lang="fi-FI" sz="1900" dirty="0"/>
              <a:t> varsinkin yleisessä tuomioistuinprosessissa</a:t>
            </a:r>
          </a:p>
          <a:p>
            <a:r>
              <a:rPr lang="fi-FI" sz="1900" dirty="0"/>
              <a:t>Valtuutettu voi olla AA, lupalakimies, JOA, ”villi” lakimies tai toinen yksityishenkilö</a:t>
            </a:r>
          </a:p>
          <a:p>
            <a:r>
              <a:rPr lang="fi-FI" sz="1900" dirty="0"/>
              <a:t>Laki oikeudenkäynnin julkisuudesta hallintotuomioistuimissa (381/2007)</a:t>
            </a:r>
          </a:p>
          <a:p>
            <a:endParaRPr lang="fi-FI" sz="1800" dirty="0"/>
          </a:p>
          <a:p>
            <a:pPr marL="0" indent="0">
              <a:buNone/>
            </a:pPr>
            <a:endParaRPr lang="fi-FI" sz="1800" dirty="0"/>
          </a:p>
          <a:p>
            <a:pPr lvl="1"/>
            <a:endParaRPr lang="fi-FI" sz="2400" dirty="0"/>
          </a:p>
          <a:p>
            <a:pPr lvl="1"/>
            <a:endParaRPr lang="fi-FI" sz="2400" dirty="0"/>
          </a:p>
          <a:p>
            <a:pPr lvl="1"/>
            <a:endParaRPr lang="fi-FI" sz="2400" dirty="0"/>
          </a:p>
        </p:txBody>
      </p:sp>
      <p:sp>
        <p:nvSpPr>
          <p:cNvPr id="4" name="Päivämäärän paikkamerkki 3"/>
          <p:cNvSpPr>
            <a:spLocks noGrp="1"/>
          </p:cNvSpPr>
          <p:nvPr>
            <p:ph type="dt" sz="half" idx="10"/>
          </p:nvPr>
        </p:nvSpPr>
        <p:spPr/>
        <p:txBody>
          <a:bodyPr/>
          <a:lstStyle/>
          <a:p>
            <a:fld id="{97CA285A-1CA7-6641-8D2C-A7EE3FBCF582}" type="datetime1">
              <a:rPr lang="fi-FI" smtClean="0"/>
              <a:t>7.5.2017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3445D4F-4F8A-1E42-B04E-F5F6ECD50E8F}" type="slidenum">
              <a:rPr lang="fi-FI" smtClean="0"/>
              <a:t>10</a:t>
            </a:fld>
            <a:endParaRPr lang="fi-FI"/>
          </a:p>
        </p:txBody>
      </p:sp>
    </p:spTree>
    <p:extLst>
      <p:ext uri="{BB962C8B-B14F-4D97-AF65-F5344CB8AC3E}">
        <p14:creationId xmlns:p14="http://schemas.microsoft.com/office/powerpoint/2010/main" val="33740668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en-GB" dirty="0" err="1">
                <a:solidFill>
                  <a:srgbClr val="021E60"/>
                </a:solidFill>
              </a:rPr>
              <a:t>Muutoksenhakijat</a:t>
            </a:r>
            <a:r>
              <a:rPr lang="en-GB" dirty="0">
                <a:solidFill>
                  <a:srgbClr val="021E60"/>
                </a:solidFill>
              </a:rPr>
              <a:t> </a:t>
            </a:r>
            <a:r>
              <a:rPr lang="fi-FI" dirty="0">
                <a:solidFill>
                  <a:srgbClr val="021E60"/>
                </a:solidFill>
              </a:rPr>
              <a:t>2016</a:t>
            </a:r>
            <a:endParaRPr lang="fi-FI" dirty="0"/>
          </a:p>
        </p:txBody>
      </p:sp>
      <p:graphicFrame>
        <p:nvGraphicFramePr>
          <p:cNvPr id="8" name="Sisällön paikkamerkki 7"/>
          <p:cNvGraphicFramePr>
            <a:graphicFrameLocks noGrp="1"/>
          </p:cNvGraphicFramePr>
          <p:nvPr>
            <p:ph idx="1"/>
            <p:extLst/>
          </p:nvPr>
        </p:nvGraphicFramePr>
        <p:xfrm>
          <a:off x="457200" y="1412875"/>
          <a:ext cx="8229600" cy="4392613"/>
        </p:xfrm>
        <a:graphic>
          <a:graphicData uri="http://schemas.openxmlformats.org/drawingml/2006/chart">
            <c:chart xmlns:c="http://schemas.openxmlformats.org/drawingml/2006/chart" xmlns:r="http://schemas.openxmlformats.org/officeDocument/2006/relationships" r:id="rId3"/>
          </a:graphicData>
        </a:graphic>
      </p:graphicFrame>
      <p:sp>
        <p:nvSpPr>
          <p:cNvPr id="4" name="Päivämäärän paikkamerkki 3"/>
          <p:cNvSpPr>
            <a:spLocks noGrp="1"/>
          </p:cNvSpPr>
          <p:nvPr>
            <p:ph type="dt" sz="half" idx="2"/>
          </p:nvPr>
        </p:nvSpPr>
        <p:spPr/>
        <p:txBody>
          <a:bodyPr/>
          <a:lstStyle/>
          <a:p>
            <a:r>
              <a:rPr lang="fi-FI"/>
              <a:t>13.3.2017</a:t>
            </a:r>
            <a:endParaRPr lang="fi-FI" dirty="0"/>
          </a:p>
        </p:txBody>
      </p:sp>
      <p:sp>
        <p:nvSpPr>
          <p:cNvPr id="5" name="Dian numeron paikkamerkki 4"/>
          <p:cNvSpPr>
            <a:spLocks noGrp="1"/>
          </p:cNvSpPr>
          <p:nvPr>
            <p:ph type="sldNum" sz="quarter" idx="4"/>
          </p:nvPr>
        </p:nvSpPr>
        <p:spPr/>
        <p:txBody>
          <a:bodyPr/>
          <a:lstStyle/>
          <a:p>
            <a:fld id="{F3445D4F-4F8A-1E42-B04E-F5F6ECD50E8F}" type="slidenum">
              <a:rPr lang="fi-FI" smtClean="0"/>
              <a:pPr/>
              <a:t>11</a:t>
            </a:fld>
            <a:endParaRPr lang="fi-FI" dirty="0"/>
          </a:p>
        </p:txBody>
      </p:sp>
      <p:sp>
        <p:nvSpPr>
          <p:cNvPr id="9" name="Alatunnisteen paikkamerkki 8"/>
          <p:cNvSpPr>
            <a:spLocks noGrp="1"/>
          </p:cNvSpPr>
          <p:nvPr>
            <p:ph type="ftr" sz="quarter" idx="3"/>
          </p:nvPr>
        </p:nvSpPr>
        <p:spPr/>
        <p:txBody>
          <a:bodyPr/>
          <a:lstStyle/>
          <a:p>
            <a:r>
              <a:rPr lang="fi-FI"/>
              <a:t>Yleisesittely</a:t>
            </a:r>
            <a:endParaRPr lang="fi-FI" dirty="0"/>
          </a:p>
        </p:txBody>
      </p:sp>
    </p:spTree>
    <p:extLst>
      <p:ext uri="{BB962C8B-B14F-4D97-AF65-F5344CB8AC3E}">
        <p14:creationId xmlns:p14="http://schemas.microsoft.com/office/powerpoint/2010/main" val="38410653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z="2400" dirty="0"/>
              <a:t>Menettely hallintolainkäyttöasiassa</a:t>
            </a:r>
            <a:endParaRPr lang="fi-FI" dirty="0"/>
          </a:p>
        </p:txBody>
      </p:sp>
      <p:sp>
        <p:nvSpPr>
          <p:cNvPr id="3" name="Sisällön paikkamerkki 2"/>
          <p:cNvSpPr>
            <a:spLocks noGrp="1"/>
          </p:cNvSpPr>
          <p:nvPr>
            <p:ph idx="1"/>
          </p:nvPr>
        </p:nvSpPr>
        <p:spPr/>
        <p:txBody>
          <a:bodyPr>
            <a:normAutofit fontScale="92500" lnSpcReduction="20000"/>
          </a:bodyPr>
          <a:lstStyle/>
          <a:p>
            <a:r>
              <a:rPr lang="fi-FI" dirty="0"/>
              <a:t>Vireillepano + mahdolliset täydennykset</a:t>
            </a:r>
          </a:p>
          <a:p>
            <a:pPr lvl="1"/>
            <a:r>
              <a:rPr lang="fi-FI" sz="2000" dirty="0"/>
              <a:t>Mahdollinen tutkimatta jättäminen, jos esim.</a:t>
            </a:r>
          </a:p>
          <a:p>
            <a:pPr lvl="2"/>
            <a:r>
              <a:rPr lang="fi-FI" sz="1800" dirty="0"/>
              <a:t>Päätös ei valituskelpoinen</a:t>
            </a:r>
          </a:p>
          <a:p>
            <a:pPr lvl="2"/>
            <a:r>
              <a:rPr lang="fi-FI" sz="1800" dirty="0"/>
              <a:t>Ei valitusoikeutta</a:t>
            </a:r>
          </a:p>
          <a:p>
            <a:pPr lvl="2"/>
            <a:r>
              <a:rPr lang="fi-FI" sz="1800" dirty="0"/>
              <a:t>Valitusaikaa ei noudatettu (eikä viranomaisen muutoksenhakuohjaus ole virheellinen)</a:t>
            </a:r>
          </a:p>
          <a:p>
            <a:pPr lvl="2"/>
            <a:r>
              <a:rPr lang="fi-FI" sz="1800" dirty="0"/>
              <a:t>Vireillepanotavalla ei ole vaikutusta tutkimatta jättämisen edellytyksiin</a:t>
            </a:r>
          </a:p>
          <a:p>
            <a:pPr lvl="1"/>
            <a:r>
              <a:rPr lang="fi-FI" sz="2100" dirty="0"/>
              <a:t>Mahdolliset täytäntöönpanomääräykset</a:t>
            </a:r>
          </a:p>
          <a:p>
            <a:r>
              <a:rPr lang="fi-FI" dirty="0"/>
              <a:t>Asiakirjojen hankkiminen viranomaiselta</a:t>
            </a:r>
          </a:p>
          <a:p>
            <a:r>
              <a:rPr lang="fi-FI" dirty="0"/>
              <a:t>Päätöksentekijän lausunto</a:t>
            </a:r>
          </a:p>
          <a:p>
            <a:pPr lvl="1"/>
            <a:r>
              <a:rPr lang="fi-FI" sz="2000" dirty="0"/>
              <a:t>Nykyään usein sähköpostitse </a:t>
            </a:r>
            <a:r>
              <a:rPr lang="fi-FI" sz="2000" i="1" dirty="0"/>
              <a:t>ja</a:t>
            </a:r>
            <a:r>
              <a:rPr lang="fi-FI" sz="2000" dirty="0"/>
              <a:t> postitse; myös muita sähköisiä menettelyjä luotu (”viranomaisen asiointilomake”)</a:t>
            </a:r>
          </a:p>
          <a:p>
            <a:r>
              <a:rPr lang="fi-FI" dirty="0"/>
              <a:t>Muu asian selvittäminen</a:t>
            </a:r>
          </a:p>
          <a:p>
            <a:r>
              <a:rPr lang="fi-FI" dirty="0"/>
              <a:t>Vastaselitys</a:t>
            </a:r>
          </a:p>
          <a:p>
            <a:r>
              <a:rPr lang="fi-FI" dirty="0"/>
              <a:t>Asian ratkaiseminen</a:t>
            </a:r>
          </a:p>
          <a:p>
            <a:endParaRPr lang="fi-FI" dirty="0"/>
          </a:p>
          <a:p>
            <a:endParaRPr lang="fi-FI" dirty="0"/>
          </a:p>
        </p:txBody>
      </p:sp>
      <p:sp>
        <p:nvSpPr>
          <p:cNvPr id="4" name="Päivämäärän paikkamerkki 3"/>
          <p:cNvSpPr>
            <a:spLocks noGrp="1"/>
          </p:cNvSpPr>
          <p:nvPr>
            <p:ph type="dt" sz="half" idx="10"/>
          </p:nvPr>
        </p:nvSpPr>
        <p:spPr/>
        <p:txBody>
          <a:bodyPr/>
          <a:lstStyle/>
          <a:p>
            <a:fld id="{97CA285A-1CA7-6641-8D2C-A7EE3FBCF582}" type="datetime1">
              <a:rPr lang="fi-FI" smtClean="0"/>
              <a:t>7.5.2017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3445D4F-4F8A-1E42-B04E-F5F6ECD50E8F}" type="slidenum">
              <a:rPr lang="fi-FI" smtClean="0"/>
              <a:t>12</a:t>
            </a:fld>
            <a:endParaRPr lang="fi-FI"/>
          </a:p>
        </p:txBody>
      </p:sp>
    </p:spTree>
    <p:extLst>
      <p:ext uri="{BB962C8B-B14F-4D97-AF65-F5344CB8AC3E}">
        <p14:creationId xmlns:p14="http://schemas.microsoft.com/office/powerpoint/2010/main" val="5778554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z="2800" dirty="0"/>
              <a:t>Tiedoksiannot hallintolainkäytössä</a:t>
            </a:r>
            <a:endParaRPr lang="fi-FI" dirty="0"/>
          </a:p>
        </p:txBody>
      </p:sp>
      <p:sp>
        <p:nvSpPr>
          <p:cNvPr id="3" name="Sisällön paikkamerkki 2"/>
          <p:cNvSpPr>
            <a:spLocks noGrp="1"/>
          </p:cNvSpPr>
          <p:nvPr>
            <p:ph idx="1"/>
          </p:nvPr>
        </p:nvSpPr>
        <p:spPr/>
        <p:txBody>
          <a:bodyPr>
            <a:normAutofit fontScale="62500" lnSpcReduction="20000"/>
          </a:bodyPr>
          <a:lstStyle/>
          <a:p>
            <a:r>
              <a:rPr lang="fi-FI" sz="2400" dirty="0"/>
              <a:t>Todisteellinen tiedoksianto</a:t>
            </a:r>
          </a:p>
          <a:p>
            <a:pPr lvl="1"/>
            <a:r>
              <a:rPr lang="fi-FI" dirty="0"/>
              <a:t>Yleisimmin käytetty saantitodistusmenettely on raskas ja aiheuttaa runsaasti hallinnollista työtä ja kustannuksia</a:t>
            </a:r>
          </a:p>
          <a:p>
            <a:pPr lvl="1"/>
            <a:r>
              <a:rPr lang="fi-FI" dirty="0"/>
              <a:t>Ei vaivaton myöskään tuomioistuimessa asioivan näkökulmasta, sillä edellyttää asiakirjan noutoa määräajassa postitoimipaikasta</a:t>
            </a:r>
          </a:p>
          <a:p>
            <a:pPr lvl="1"/>
            <a:r>
              <a:rPr lang="fi-FI" dirty="0"/>
              <a:t>Välitoimien tiedoksiannossa käytetään myös varsinaista saantitodistusta kevyempää menettelyä, jossa asiakas palauttaa kirjeen mukana lähetetyn vastaanottotodistuksen tuomioistuimelle. Tällaisen menettelyn käytöstä ei ole säännöksiä.</a:t>
            </a:r>
          </a:p>
          <a:p>
            <a:r>
              <a:rPr lang="fi-FI" sz="2400" dirty="0"/>
              <a:t>Tavallinen tiedoksianto (+ yleistiedoksianto, sijaistiedoksianto)</a:t>
            </a:r>
          </a:p>
          <a:p>
            <a:r>
              <a:rPr lang="fi-FI" sz="2400" dirty="0"/>
              <a:t>Viittaus HL ja L sähköisestä asioinnista viranomaistoiminnassa</a:t>
            </a:r>
          </a:p>
          <a:p>
            <a:r>
              <a:rPr lang="fi-FI" sz="2400" dirty="0"/>
              <a:t>Oikeusministeriössä on vireillä hallinto- ja erityistuomioistuinten toiminnanohjaus- ja dokumentinhallintajärjestelmän kehittämishanke (HAIPA)</a:t>
            </a:r>
          </a:p>
          <a:p>
            <a:pPr lvl="1"/>
            <a:r>
              <a:rPr lang="fi-FI" dirty="0"/>
              <a:t>Toimikausi 25.1.2016 – 31.12.2019</a:t>
            </a:r>
          </a:p>
          <a:p>
            <a:pPr lvl="1"/>
            <a:r>
              <a:rPr lang="fi-FI" dirty="0"/>
              <a:t>Tarkoituksena uudistaa hallintotuomioistuinten työtapoja ja luoda hallinto- ja erityistuomioistuimille asianhallinnan toimintaprosesseja tehostava ja yhtenäistävä tietojärjestelmäkokonaisuus</a:t>
            </a:r>
          </a:p>
          <a:p>
            <a:pPr lvl="1"/>
            <a:r>
              <a:rPr lang="fi-FI" dirty="0"/>
              <a:t>Järjestelmä mahdollistaisi sähköisen kanssakäymisen tuomioistuinten sekä viranomaisten, yksityisoikeudellisten yhteisöjen ja luonnollisten henkilöiden välillä</a:t>
            </a:r>
          </a:p>
          <a:p>
            <a:pPr lvl="1"/>
            <a:r>
              <a:rPr lang="fi-FI" dirty="0"/>
              <a:t>Käyttöönotto aikaisintaan vuosina 2019-2020, mutta tavoitteena on, että sähköistä tiedoksiantoa tulisi voida käyttää hallintotuomioistuimissa nykyistä laajemmin jo ennen HAIPA-järjestelmään siirtymistä</a:t>
            </a:r>
          </a:p>
          <a:p>
            <a:endParaRPr lang="fi-FI" dirty="0"/>
          </a:p>
        </p:txBody>
      </p:sp>
      <p:sp>
        <p:nvSpPr>
          <p:cNvPr id="4" name="Päivämäärän paikkamerkki 3"/>
          <p:cNvSpPr>
            <a:spLocks noGrp="1"/>
          </p:cNvSpPr>
          <p:nvPr>
            <p:ph type="dt" sz="half" idx="10"/>
          </p:nvPr>
        </p:nvSpPr>
        <p:spPr/>
        <p:txBody>
          <a:bodyPr/>
          <a:lstStyle/>
          <a:p>
            <a:fld id="{97CA285A-1CA7-6641-8D2C-A7EE3FBCF582}" type="datetime1">
              <a:rPr lang="fi-FI" smtClean="0"/>
              <a:t>7.5.2017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3445D4F-4F8A-1E42-B04E-F5F6ECD50E8F}" type="slidenum">
              <a:rPr lang="fi-FI" smtClean="0"/>
              <a:t>13</a:t>
            </a:fld>
            <a:endParaRPr lang="fi-FI"/>
          </a:p>
        </p:txBody>
      </p:sp>
    </p:spTree>
    <p:extLst>
      <p:ext uri="{BB962C8B-B14F-4D97-AF65-F5344CB8AC3E}">
        <p14:creationId xmlns:p14="http://schemas.microsoft.com/office/powerpoint/2010/main" val="19541572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2800" dirty="0"/>
              <a:t>KHO:n oikeuskäytäntöä</a:t>
            </a:r>
            <a:endParaRPr lang="fi-FI" dirty="0"/>
          </a:p>
        </p:txBody>
      </p:sp>
      <p:sp>
        <p:nvSpPr>
          <p:cNvPr id="3" name="Sisällön paikkamerkki 2"/>
          <p:cNvSpPr>
            <a:spLocks noGrp="1"/>
          </p:cNvSpPr>
          <p:nvPr>
            <p:ph idx="1"/>
          </p:nvPr>
        </p:nvSpPr>
        <p:spPr/>
        <p:txBody>
          <a:bodyPr>
            <a:normAutofit/>
          </a:bodyPr>
          <a:lstStyle/>
          <a:p>
            <a:r>
              <a:rPr lang="fi-FI" sz="1600" dirty="0"/>
              <a:t>Määritelmien ja prosessin joustavuus edellyttää oikeuskäytännön ohjausta</a:t>
            </a:r>
          </a:p>
          <a:p>
            <a:r>
              <a:rPr lang="fi-FI" sz="1600" dirty="0"/>
              <a:t>Esim. KHO:n julkaistut ratkaisut asiasanoittain: ”Asianosainen” 62 kpl, ”Tiedoksianto” 84 kpl, ”Valitusaika” 98 kpl, ”Valitusosoitus” 66 kpl, ”Menetetyn määräajan palauttaminen” 68 kpl</a:t>
            </a:r>
          </a:p>
          <a:p>
            <a:r>
              <a:rPr lang="fi-FI" sz="1600" dirty="0"/>
              <a:t>KHO 2017:12: Julkinen hankinta - Valitusoikeus - Asianosainen - Oikeudellinen intressi - Alalla toimiva yritys - Valituksen tutkiminen - Tarjouksen antamatta jättämisen merkitys - Tarjouspyyntö muutoksenhaun kohteena</a:t>
            </a:r>
          </a:p>
          <a:p>
            <a:r>
              <a:rPr lang="fi-FI" sz="1600" dirty="0"/>
              <a:t>KHO 2014:101: Tiedoksianto saantitodistusta vastaan - Muutoksenhakemuksen tutkiminen - Vastaanottajan kadonnut saantitodistuskappale - Hallinto-oikeudelle palautunut lähettäjän saantitodistus - Lähettäjän saantitodistuksen merkinnät - Sähköinen lähetysten seurantajärjestelmä - Myöhästynyt valitus</a:t>
            </a:r>
          </a:p>
          <a:p>
            <a:r>
              <a:rPr lang="fi-FI" sz="1600" dirty="0"/>
              <a:t>KHO 2016:25: Menetetyn määräajan palauttaminen - Turvapaikka - Oleskelulupa - Luvan saanut oikeudenkäyntiavustaja - Asiamies - Asiamiehen menettely - Valituksen myöhästyminen</a:t>
            </a:r>
          </a:p>
        </p:txBody>
      </p:sp>
      <p:sp>
        <p:nvSpPr>
          <p:cNvPr id="4" name="Päivämäärän paikkamerkki 3"/>
          <p:cNvSpPr>
            <a:spLocks noGrp="1"/>
          </p:cNvSpPr>
          <p:nvPr>
            <p:ph type="dt" sz="half" idx="10"/>
          </p:nvPr>
        </p:nvSpPr>
        <p:spPr/>
        <p:txBody>
          <a:bodyPr/>
          <a:lstStyle/>
          <a:p>
            <a:fld id="{97CA285A-1CA7-6641-8D2C-A7EE3FBCF582}" type="datetime1">
              <a:rPr lang="fi-FI" smtClean="0"/>
              <a:t>7.5.2017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3445D4F-4F8A-1E42-B04E-F5F6ECD50E8F}" type="slidenum">
              <a:rPr lang="fi-FI" smtClean="0"/>
              <a:t>14</a:t>
            </a:fld>
            <a:endParaRPr lang="fi-FI"/>
          </a:p>
        </p:txBody>
      </p:sp>
    </p:spTree>
    <p:extLst>
      <p:ext uri="{BB962C8B-B14F-4D97-AF65-F5344CB8AC3E}">
        <p14:creationId xmlns:p14="http://schemas.microsoft.com/office/powerpoint/2010/main" val="13388028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z="2800" dirty="0"/>
              <a:t>Perus- ja ihmisoikeudet</a:t>
            </a:r>
          </a:p>
        </p:txBody>
      </p:sp>
      <p:sp>
        <p:nvSpPr>
          <p:cNvPr id="3" name="Sisällön paikkamerkki 2"/>
          <p:cNvSpPr>
            <a:spLocks noGrp="1"/>
          </p:cNvSpPr>
          <p:nvPr>
            <p:ph idx="1"/>
          </p:nvPr>
        </p:nvSpPr>
        <p:spPr/>
        <p:txBody>
          <a:bodyPr>
            <a:normAutofit fontScale="55000" lnSpcReduction="20000"/>
          </a:bodyPr>
          <a:lstStyle/>
          <a:p>
            <a:r>
              <a:rPr lang="fi-FI" sz="2900" dirty="0"/>
              <a:t>PL 6 § 1 </a:t>
            </a:r>
            <a:r>
              <a:rPr lang="fi-FI" sz="2900" dirty="0" err="1"/>
              <a:t>mom</a:t>
            </a:r>
            <a:r>
              <a:rPr lang="fi-FI" sz="2900" dirty="0"/>
              <a:t>: Ihmiset ovat yhdenvertaisia lain edessä</a:t>
            </a:r>
          </a:p>
          <a:p>
            <a:r>
              <a:rPr lang="fi-FI" sz="2900" dirty="0"/>
              <a:t>Perustuslakivaliokunta on vakiintuneesti todennut, ettei yleisestä yhdenvertaisuusperiaatteesta johdu tiukkoja rajoja lainsäätäjän harkinnalle pyrittäessä kulloisenkin yhteiskuntakehityksen vaatimaan sääntelyyn</a:t>
            </a:r>
          </a:p>
          <a:p>
            <a:pPr lvl="1"/>
            <a:r>
              <a:rPr lang="fi-FI" sz="2700" dirty="0"/>
              <a:t>Keskeistä on, voidaanko kulloisetkin erottelut perustella perusoikeusjärjestelmän kannalta hyväksyttävällä tavalla</a:t>
            </a:r>
          </a:p>
          <a:p>
            <a:pPr lvl="1"/>
            <a:r>
              <a:rPr lang="fi-FI" sz="2700" dirty="0"/>
              <a:t>Erottelut eivät saa olla mielivaltaisia eivätkä ne saa muodostua kohtuuttomiksi</a:t>
            </a:r>
          </a:p>
          <a:p>
            <a:pPr lvl="1"/>
            <a:r>
              <a:rPr lang="fi-FI" sz="2700" dirty="0"/>
              <a:t>Säästötavoite ei voi sellaisenaan perustella poikkeamista perustuslaissa turvatusta ihmisten yhdenvertaisuudesta, eikä se voi muodostaa hyväksyttävää perustetta asettaa ketään perustuslain 6 §:n 2 momentissa tarkoitetulla tavalla eri asemaan</a:t>
            </a:r>
          </a:p>
          <a:p>
            <a:pPr lvl="1"/>
            <a:r>
              <a:rPr lang="fi-FI" sz="2700" dirty="0"/>
              <a:t>Esim. </a:t>
            </a:r>
            <a:r>
              <a:rPr lang="fi-FI" sz="2700" dirty="0" err="1"/>
              <a:t>PeVL</a:t>
            </a:r>
            <a:r>
              <a:rPr lang="fi-FI" sz="2700" dirty="0"/>
              <a:t> 55/2016 vp, </a:t>
            </a:r>
            <a:r>
              <a:rPr lang="fi-FI" sz="2700" dirty="0" err="1"/>
              <a:t>PeVL</a:t>
            </a:r>
            <a:r>
              <a:rPr lang="fi-FI" sz="2700" dirty="0"/>
              <a:t> 4/2016, </a:t>
            </a:r>
            <a:r>
              <a:rPr lang="fi-FI" sz="2700" dirty="0" err="1"/>
              <a:t>PeVL</a:t>
            </a:r>
            <a:r>
              <a:rPr lang="fi-FI" sz="2700" dirty="0"/>
              <a:t> 40/2014 vp s. 6, </a:t>
            </a:r>
            <a:r>
              <a:rPr lang="fi-FI" sz="2700" dirty="0" err="1"/>
              <a:t>PeVL</a:t>
            </a:r>
            <a:r>
              <a:rPr lang="fi-FI" sz="2700" dirty="0"/>
              <a:t> 7/2014 vp, s. 5-6, </a:t>
            </a:r>
            <a:r>
              <a:rPr lang="fi-FI" sz="2700" dirty="0" err="1"/>
              <a:t>PeVL</a:t>
            </a:r>
            <a:r>
              <a:rPr lang="fi-FI" sz="2700" dirty="0"/>
              <a:t> 11/2012 vp, s. 2, </a:t>
            </a:r>
            <a:r>
              <a:rPr lang="fi-FI" sz="2700" dirty="0" err="1"/>
              <a:t>PeVL</a:t>
            </a:r>
            <a:r>
              <a:rPr lang="fi-FI" sz="2700" dirty="0"/>
              <a:t> 37/2010 vp, s. 3, </a:t>
            </a:r>
            <a:r>
              <a:rPr lang="fi-FI" sz="2700" dirty="0" err="1"/>
              <a:t>PeVM</a:t>
            </a:r>
            <a:r>
              <a:rPr lang="fi-FI" sz="2700" dirty="0"/>
              <a:t> 11/2009 vp, s. 2, </a:t>
            </a:r>
            <a:r>
              <a:rPr lang="fi-FI" sz="2700" dirty="0" err="1"/>
              <a:t>PeVL</a:t>
            </a:r>
            <a:r>
              <a:rPr lang="fi-FI" sz="2700" dirty="0"/>
              <a:t> 18/2006 vp, s. 2)</a:t>
            </a:r>
          </a:p>
          <a:p>
            <a:r>
              <a:rPr lang="fi-FI" sz="2900" dirty="0"/>
              <a:t>PL 6 § 2 </a:t>
            </a:r>
            <a:r>
              <a:rPr lang="fi-FI" sz="2900" dirty="0" err="1"/>
              <a:t>mom</a:t>
            </a:r>
            <a:r>
              <a:rPr lang="fi-FI" sz="2900" dirty="0"/>
              <a:t>: Ketään ei saa ilman hyväksyttävää perustetta asettaa eri asemaan sukupuolen, iän, alkuperän, kielen, uskonnon, vakaumuksen, mielipiteen, terveydentilan, vammaisuuden tai muun henkilöön liittyvän syyn perusteella</a:t>
            </a:r>
          </a:p>
          <a:p>
            <a:r>
              <a:rPr lang="fi-FI" sz="2900" dirty="0"/>
              <a:t>PL 10 § Yksityiselämän suoja ja julkisuuslainsäädäntö: jos kysymys arkaluonteisista tiedoista, niiden käsittelylle asetetaan erityisiä vaatimuksia</a:t>
            </a:r>
          </a:p>
          <a:p>
            <a:endParaRPr lang="fi-FI" dirty="0"/>
          </a:p>
          <a:p>
            <a:pPr lvl="1"/>
            <a:endParaRPr lang="fi-FI" sz="1600" dirty="0"/>
          </a:p>
        </p:txBody>
      </p:sp>
      <p:sp>
        <p:nvSpPr>
          <p:cNvPr id="4" name="Päivämäärän paikkamerkki 3"/>
          <p:cNvSpPr>
            <a:spLocks noGrp="1"/>
          </p:cNvSpPr>
          <p:nvPr>
            <p:ph type="dt" sz="half" idx="10"/>
          </p:nvPr>
        </p:nvSpPr>
        <p:spPr/>
        <p:txBody>
          <a:bodyPr/>
          <a:lstStyle/>
          <a:p>
            <a:fld id="{97CA285A-1CA7-6641-8D2C-A7EE3FBCF582}" type="datetime1">
              <a:rPr lang="fi-FI" smtClean="0"/>
              <a:t>7.5.2017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3445D4F-4F8A-1E42-B04E-F5F6ECD50E8F}" type="slidenum">
              <a:rPr lang="fi-FI" smtClean="0"/>
              <a:t>15</a:t>
            </a:fld>
            <a:endParaRPr lang="fi-FI"/>
          </a:p>
        </p:txBody>
      </p:sp>
    </p:spTree>
    <p:extLst>
      <p:ext uri="{BB962C8B-B14F-4D97-AF65-F5344CB8AC3E}">
        <p14:creationId xmlns:p14="http://schemas.microsoft.com/office/powerpoint/2010/main" val="34528969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2800" dirty="0"/>
              <a:t>KHO:n oikeuskäytäntöä</a:t>
            </a:r>
            <a:endParaRPr lang="fi-FI" dirty="0"/>
          </a:p>
        </p:txBody>
      </p:sp>
      <p:sp>
        <p:nvSpPr>
          <p:cNvPr id="3" name="Sisällön paikkamerkki 2"/>
          <p:cNvSpPr>
            <a:spLocks noGrp="1"/>
          </p:cNvSpPr>
          <p:nvPr>
            <p:ph idx="1"/>
          </p:nvPr>
        </p:nvSpPr>
        <p:spPr/>
        <p:txBody>
          <a:bodyPr>
            <a:normAutofit/>
          </a:bodyPr>
          <a:lstStyle/>
          <a:p>
            <a:r>
              <a:rPr lang="fi-FI" sz="1800" dirty="0"/>
              <a:t>KHO 2017:19: Yhdenvertaisuuslaki - Syrjintä - Pankkipalvelut - Verkkopankkitunnukset - Ensitunnistaminen - Henkilöllisyyden todentaminen - Passi - Vahva sähköinen tunnistaminen - Tunnistusväline – Tunnistuspalvelu</a:t>
            </a:r>
          </a:p>
          <a:p>
            <a:pPr lvl="1"/>
            <a:r>
              <a:rPr lang="fi-FI" sz="1800" dirty="0" err="1"/>
              <a:t>Vrt</a:t>
            </a:r>
            <a:r>
              <a:rPr lang="fi-FI" sz="1800" dirty="0"/>
              <a:t> KHO:2016:216</a:t>
            </a:r>
          </a:p>
          <a:p>
            <a:r>
              <a:rPr lang="fi-FI" sz="1800" dirty="0"/>
              <a:t>KHO 2014:106: Kansalaisuusasia - Henkilöllisyys - Selvitetty henkilöllisyys - Kokonaisharkinta - Ristiriitaiset tiedot - Syntymäaika – Yhdenvertaisuus</a:t>
            </a:r>
          </a:p>
          <a:p>
            <a:r>
              <a:rPr lang="fi-FI" sz="1800" dirty="0"/>
              <a:t>KHO 2011:99: Lastensuojelu - Huostaanotto - Lapsen etu - Perhe-elämän suoja - Vanhemman kehitysvammaisuus - Yhdenvertaisuus</a:t>
            </a:r>
          </a:p>
          <a:p>
            <a:r>
              <a:rPr lang="fi-FI" sz="1800" dirty="0"/>
              <a:t>KHO 2015:41: Asiakirjajulkisuus - Tietojen luovuttaminen - Tiedon antamistapa - Tekninen käyttöyhteys - Viranomaisen henkilörekisteri - Verotustiedot - Rahoitustoiminta</a:t>
            </a:r>
          </a:p>
          <a:p>
            <a:endParaRPr lang="fi-FI" sz="1800" dirty="0"/>
          </a:p>
          <a:p>
            <a:endParaRPr lang="fi-FI" sz="1800" dirty="0"/>
          </a:p>
        </p:txBody>
      </p:sp>
      <p:sp>
        <p:nvSpPr>
          <p:cNvPr id="4" name="Päivämäärän paikkamerkki 3"/>
          <p:cNvSpPr>
            <a:spLocks noGrp="1"/>
          </p:cNvSpPr>
          <p:nvPr>
            <p:ph type="dt" sz="half" idx="10"/>
          </p:nvPr>
        </p:nvSpPr>
        <p:spPr/>
        <p:txBody>
          <a:bodyPr/>
          <a:lstStyle/>
          <a:p>
            <a:fld id="{97CA285A-1CA7-6641-8D2C-A7EE3FBCF582}" type="datetime1">
              <a:rPr lang="fi-FI" smtClean="0"/>
              <a:t>7.5.2017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3445D4F-4F8A-1E42-B04E-F5F6ECD50E8F}" type="slidenum">
              <a:rPr lang="fi-FI" smtClean="0"/>
              <a:t>16</a:t>
            </a:fld>
            <a:endParaRPr lang="fi-FI"/>
          </a:p>
        </p:txBody>
      </p:sp>
    </p:spTree>
    <p:extLst>
      <p:ext uri="{BB962C8B-B14F-4D97-AF65-F5344CB8AC3E}">
        <p14:creationId xmlns:p14="http://schemas.microsoft.com/office/powerpoint/2010/main" val="5958568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sz="2800" dirty="0"/>
              <a:t>O</a:t>
            </a:r>
            <a:r>
              <a:rPr lang="fi-FI" sz="2800" dirty="0">
                <a:solidFill>
                  <a:schemeClr val="tx1"/>
                </a:solidFill>
              </a:rPr>
              <a:t>ikeudenhoidon uudistamisohjelma vuosille 2013–2025</a:t>
            </a:r>
            <a:endParaRPr lang="fi-FI" sz="2800" dirty="0"/>
          </a:p>
        </p:txBody>
      </p:sp>
      <p:sp>
        <p:nvSpPr>
          <p:cNvPr id="3" name="Sisällön paikkamerkki 2"/>
          <p:cNvSpPr>
            <a:spLocks noGrp="1"/>
          </p:cNvSpPr>
          <p:nvPr>
            <p:ph idx="1"/>
          </p:nvPr>
        </p:nvSpPr>
        <p:spPr/>
        <p:txBody>
          <a:bodyPr>
            <a:normAutofit fontScale="85000" lnSpcReduction="20000"/>
          </a:bodyPr>
          <a:lstStyle/>
          <a:p>
            <a:pPr lvl="1"/>
            <a:r>
              <a:rPr lang="fi-FI" dirty="0"/>
              <a:t>Kehitetään tiedoksiantotoimintaa</a:t>
            </a:r>
          </a:p>
          <a:p>
            <a:pPr lvl="1"/>
            <a:r>
              <a:rPr lang="fi-FI" dirty="0"/>
              <a:t>Toteutetaan syyttäjälaitoksen ja yleisten tuomioistuinten toiminnanohjaus- ja dokumentinhallintajärjestelmä (AIPA), jolla tavoitellaan koko oikeusprosessiin liittyvän aineiston käsittelyä sähköisessä muodossa</a:t>
            </a:r>
          </a:p>
          <a:p>
            <a:pPr lvl="2"/>
            <a:r>
              <a:rPr lang="fi-FI" dirty="0"/>
              <a:t>Hanketoimisto </a:t>
            </a:r>
            <a:r>
              <a:rPr lang="fi-FI" dirty="0" err="1"/>
              <a:t>OM:n</a:t>
            </a:r>
            <a:r>
              <a:rPr lang="fi-FI" dirty="0"/>
              <a:t> yhteydessä; järjestelmä käyttöön vuoden 2018 loppuun mennessä?</a:t>
            </a:r>
          </a:p>
          <a:p>
            <a:pPr lvl="1"/>
            <a:r>
              <a:rPr lang="fi-FI" dirty="0"/>
              <a:t>Sähköistetään hallintotuomioistuinten asian- ja dokumentinhallinta (HAIPA), jonka tavoitteena on uudistaa hallintotuomioistuinten työtapoja ja -menetelmiä sekä mahdollistaa sähköinen yhteistyö muiden viranomaisten, yksityisoikeudellisten yhteisöjen ja kansalaisten kanssa. Hankkeen tehtävänä on toteuttaa uusia työtapoja ja -menetelmiä tukeva asianhallinnan toimintaprosesseja tehostava ja yhtenäistävä tietojärjestelmäkokonaisuus hallinto- ja erityistuomioistuimille. </a:t>
            </a:r>
          </a:p>
          <a:p>
            <a:pPr lvl="2"/>
            <a:r>
              <a:rPr lang="fi-FI" dirty="0"/>
              <a:t>Hanketoimisto </a:t>
            </a:r>
            <a:r>
              <a:rPr lang="fi-FI" dirty="0" err="1"/>
              <a:t>OM:n</a:t>
            </a:r>
            <a:r>
              <a:rPr lang="fi-FI" dirty="0"/>
              <a:t> yhteydessä; järjestelmä käyttöön noin vuosina 2019-2020?</a:t>
            </a:r>
          </a:p>
        </p:txBody>
      </p:sp>
      <p:sp>
        <p:nvSpPr>
          <p:cNvPr id="4" name="Päivämäärän paikkamerkki 3"/>
          <p:cNvSpPr>
            <a:spLocks noGrp="1"/>
          </p:cNvSpPr>
          <p:nvPr>
            <p:ph type="dt" sz="half" idx="10"/>
          </p:nvPr>
        </p:nvSpPr>
        <p:spPr/>
        <p:txBody>
          <a:bodyPr/>
          <a:lstStyle/>
          <a:p>
            <a:fld id="{97CA285A-1CA7-6641-8D2C-A7EE3FBCF582}" type="datetime1">
              <a:rPr lang="fi-FI" smtClean="0"/>
              <a:t>7.5.2017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3445D4F-4F8A-1E42-B04E-F5F6ECD50E8F}" type="slidenum">
              <a:rPr lang="fi-FI" smtClean="0"/>
              <a:t>17</a:t>
            </a:fld>
            <a:endParaRPr lang="fi-FI"/>
          </a:p>
        </p:txBody>
      </p:sp>
    </p:spTree>
    <p:extLst>
      <p:ext uri="{BB962C8B-B14F-4D97-AF65-F5344CB8AC3E}">
        <p14:creationId xmlns:p14="http://schemas.microsoft.com/office/powerpoint/2010/main" val="6901665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sz="2800" dirty="0"/>
              <a:t>HE eduskunnalle laiksi oikeudenkäynnistä hallintoasioissa ja eräiksi siihen liittyviksi laeiksi</a:t>
            </a:r>
          </a:p>
        </p:txBody>
      </p:sp>
      <p:sp>
        <p:nvSpPr>
          <p:cNvPr id="3" name="Sisällön paikkamerkki 2"/>
          <p:cNvSpPr>
            <a:spLocks noGrp="1"/>
          </p:cNvSpPr>
          <p:nvPr>
            <p:ph idx="1"/>
          </p:nvPr>
        </p:nvSpPr>
        <p:spPr/>
        <p:txBody>
          <a:bodyPr>
            <a:normAutofit/>
          </a:bodyPr>
          <a:lstStyle/>
          <a:p>
            <a:pPr lvl="1"/>
            <a:r>
              <a:rPr lang="fi-FI" sz="1700" dirty="0"/>
              <a:t>Lausuntopyyntö OM 17/41/2015, vastausaika päättyy 13.6.2017</a:t>
            </a:r>
          </a:p>
          <a:p>
            <a:pPr lvl="1"/>
            <a:r>
              <a:rPr lang="fi-FI" sz="1700" dirty="0">
                <a:solidFill>
                  <a:schemeClr val="tx1"/>
                </a:solidFill>
              </a:rPr>
              <a:t>Mm. viittauksia hallintolakiin vähennetään ottamalla uuteen lakiin täsmällisempiä nimenomaisia säännöksiä</a:t>
            </a:r>
          </a:p>
          <a:p>
            <a:pPr lvl="1"/>
            <a:r>
              <a:rPr lang="fi-FI" sz="1700" dirty="0"/>
              <a:t>Viranomaisen asemaa selvennetään</a:t>
            </a:r>
          </a:p>
          <a:p>
            <a:pPr lvl="1"/>
            <a:r>
              <a:rPr lang="fi-FI" sz="1700" dirty="0"/>
              <a:t>Tiedoksiantomenettelyä kevennetään</a:t>
            </a:r>
          </a:p>
          <a:p>
            <a:pPr lvl="2"/>
            <a:r>
              <a:rPr lang="fi-FI" sz="1600" dirty="0"/>
              <a:t>Tiedoksianto todisteellisesti vain, jos se koskisi </a:t>
            </a:r>
            <a:r>
              <a:rPr lang="fi-FI" sz="1600" u="sng" dirty="0"/>
              <a:t>velvoittavaa</a:t>
            </a:r>
            <a:r>
              <a:rPr lang="fi-FI" sz="1600" dirty="0"/>
              <a:t> päätöstä, jonka tiedoksisaannista alkaa kulua muutoksenhakuaika tai muu vastaanottajan oikeuteen vaikuttava määräaika.</a:t>
            </a:r>
          </a:p>
          <a:p>
            <a:pPr lvl="2"/>
            <a:r>
              <a:rPr lang="fi-FI" sz="1600" dirty="0"/>
              <a:t>Todisteellisesti </a:t>
            </a:r>
            <a:r>
              <a:rPr lang="fi-FI" sz="1600" dirty="0" err="1"/>
              <a:t>tiedoksiannettavan</a:t>
            </a:r>
            <a:r>
              <a:rPr lang="fi-FI" sz="1600" dirty="0"/>
              <a:t> päätöksen voisi toimittaa asianosaisen käyttämälle asianajajalle, julkiselle oikeusavustajalle tai luvan saaneelle oikeudenkäyntiavustajalle tavallisena tiedoksiantona</a:t>
            </a:r>
          </a:p>
          <a:p>
            <a:pPr lvl="2"/>
            <a:r>
              <a:rPr lang="fi-FI" sz="1600" u="sng" dirty="0"/>
              <a:t>Ei estäisi siirtymistä sähköiseen todisteelliseen tiedoksiantotapaan</a:t>
            </a:r>
            <a:r>
              <a:rPr lang="fi-FI" sz="1600" dirty="0"/>
              <a:t>; käytännössä päätöksen sähköinen todisteellinen tiedoksianto ei kuitenkaan nykytilassa ole mahdollinen, elleivät vastaanottajat voi sähköisen asiakirjan noutaessaan käyttää sähköisestä asioinnista viranomaistoiminnassa annetun lain 18 §:ssä tarkoitettua </a:t>
            </a:r>
            <a:r>
              <a:rPr lang="fi-FI" sz="1600" dirty="0" err="1"/>
              <a:t>tunnistautumistekniikkaa</a:t>
            </a:r>
            <a:r>
              <a:rPr lang="fi-FI" sz="1600" dirty="0"/>
              <a:t>. </a:t>
            </a:r>
          </a:p>
          <a:p>
            <a:pPr lvl="1"/>
            <a:endParaRPr lang="fi-FI" sz="3600" dirty="0"/>
          </a:p>
        </p:txBody>
      </p:sp>
      <p:sp>
        <p:nvSpPr>
          <p:cNvPr id="4" name="Päivämäärän paikkamerkki 3"/>
          <p:cNvSpPr>
            <a:spLocks noGrp="1"/>
          </p:cNvSpPr>
          <p:nvPr>
            <p:ph type="dt" sz="half" idx="10"/>
          </p:nvPr>
        </p:nvSpPr>
        <p:spPr/>
        <p:txBody>
          <a:bodyPr/>
          <a:lstStyle/>
          <a:p>
            <a:fld id="{97CA285A-1CA7-6641-8D2C-A7EE3FBCF582}" type="datetime1">
              <a:rPr lang="fi-FI" smtClean="0"/>
              <a:t>7.5.2017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3445D4F-4F8A-1E42-B04E-F5F6ECD50E8F}" type="slidenum">
              <a:rPr lang="fi-FI" smtClean="0"/>
              <a:t>18</a:t>
            </a:fld>
            <a:endParaRPr lang="fi-FI"/>
          </a:p>
        </p:txBody>
      </p:sp>
    </p:spTree>
    <p:extLst>
      <p:ext uri="{BB962C8B-B14F-4D97-AF65-F5344CB8AC3E}">
        <p14:creationId xmlns:p14="http://schemas.microsoft.com/office/powerpoint/2010/main" val="21463742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z="2800" dirty="0"/>
              <a:t>Muita </a:t>
            </a:r>
            <a:r>
              <a:rPr lang="fi-FI" sz="2800" dirty="0" err="1"/>
              <a:t>OM:n</a:t>
            </a:r>
            <a:r>
              <a:rPr lang="fi-FI" sz="2800" dirty="0"/>
              <a:t> hankkeita</a:t>
            </a:r>
          </a:p>
        </p:txBody>
      </p:sp>
      <p:sp>
        <p:nvSpPr>
          <p:cNvPr id="3" name="Sisällön paikkamerkki 2"/>
          <p:cNvSpPr>
            <a:spLocks noGrp="1"/>
          </p:cNvSpPr>
          <p:nvPr>
            <p:ph idx="1"/>
          </p:nvPr>
        </p:nvSpPr>
        <p:spPr/>
        <p:txBody>
          <a:bodyPr>
            <a:normAutofit lnSpcReduction="10000"/>
          </a:bodyPr>
          <a:lstStyle/>
          <a:p>
            <a:r>
              <a:rPr lang="fi-FI" dirty="0"/>
              <a:t>Summaaristen riita-asioiden keskittäminen 7.2.2017 (OM mietintöjä ja lausuntoja 12/2017)</a:t>
            </a:r>
          </a:p>
          <a:p>
            <a:pPr lvl="1"/>
            <a:r>
              <a:rPr lang="fi-FI" sz="1700" dirty="0"/>
              <a:t>Ehdotus: oikeushenkilö, ammattimaista perintätoimintaa harjoittava luonnollinen henkilö, oikeudenkäyntiasiamies tai -avustaja taikka muu elinkeinonharjoittaja </a:t>
            </a:r>
            <a:r>
              <a:rPr lang="fi-FI" sz="1700" u="sng" dirty="0"/>
              <a:t>velvoitettaisiin</a:t>
            </a:r>
            <a:r>
              <a:rPr lang="fi-FI" sz="1700" dirty="0"/>
              <a:t> toimittamaan summaarisen riita-asian haastehakemukset käräjäoikeuden tietojärjestelmään käyttäen oikeushallinnon tietojärjestelmäyhteyttä tai verkkopohjaista asiointiliittymää. Muulla tavalla toimitetut haastehakemukset jätettäisiin tutkimatta. Ehdotus </a:t>
            </a:r>
            <a:r>
              <a:rPr lang="fi-FI" sz="1700" u="sng" dirty="0"/>
              <a:t>ei koskisi yksityishenkilöitä.</a:t>
            </a:r>
          </a:p>
          <a:p>
            <a:pPr lvl="1"/>
            <a:r>
              <a:rPr lang="fi-FI" sz="1700" dirty="0"/>
              <a:t>Ehdotus: oikeudenkäymiskaaren ja sähköisestä asioinnista viranomaistoiminnassa annetun lain säännöksiä asiakirjan todisteellisesta tiedoksiannosta muutetaan siten, että haaste voidaan antaa todisteellisesti tiedoksi sähköisenä viestinä </a:t>
            </a:r>
            <a:r>
              <a:rPr lang="fi-FI" sz="1700" u="sng" dirty="0"/>
              <a:t>Väestörekisterikeskuksen rekisteröimän sähköistä tiedoksiantomenettelyä koskevan yleisen suostumuksen </a:t>
            </a:r>
            <a:r>
              <a:rPr lang="fi-FI" sz="1700" dirty="0"/>
              <a:t>perusteella. Haasteen </a:t>
            </a:r>
            <a:r>
              <a:rPr lang="fi-FI" sz="1700" u="sng" dirty="0"/>
              <a:t>puhelintiedoksianto</a:t>
            </a:r>
            <a:r>
              <a:rPr lang="fi-FI" sz="1700" dirty="0"/>
              <a:t> ehdotetaan mahdollistettavaksi kaikissa summaarisissa riita-asioissa.</a:t>
            </a:r>
          </a:p>
          <a:p>
            <a:pPr lvl="1"/>
            <a:endParaRPr lang="fi-FI" dirty="0"/>
          </a:p>
          <a:p>
            <a:pPr lvl="1"/>
            <a:endParaRPr lang="fi-FI" dirty="0"/>
          </a:p>
        </p:txBody>
      </p:sp>
      <p:sp>
        <p:nvSpPr>
          <p:cNvPr id="4" name="Päivämäärän paikkamerkki 3"/>
          <p:cNvSpPr>
            <a:spLocks noGrp="1"/>
          </p:cNvSpPr>
          <p:nvPr>
            <p:ph type="dt" sz="half" idx="10"/>
          </p:nvPr>
        </p:nvSpPr>
        <p:spPr/>
        <p:txBody>
          <a:bodyPr/>
          <a:lstStyle/>
          <a:p>
            <a:fld id="{97CA285A-1CA7-6641-8D2C-A7EE3FBCF582}" type="datetime1">
              <a:rPr lang="fi-FI" smtClean="0"/>
              <a:t>7.5.2017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3445D4F-4F8A-1E42-B04E-F5F6ECD50E8F}" type="slidenum">
              <a:rPr lang="fi-FI" smtClean="0"/>
              <a:t>19</a:t>
            </a:fld>
            <a:endParaRPr lang="fi-FI"/>
          </a:p>
        </p:txBody>
      </p:sp>
    </p:spTree>
    <p:extLst>
      <p:ext uri="{BB962C8B-B14F-4D97-AF65-F5344CB8AC3E}">
        <p14:creationId xmlns:p14="http://schemas.microsoft.com/office/powerpoint/2010/main" val="2422585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52CEA862-475F-1543-B15E-D651FA6624ED}" type="datetime1">
              <a:rPr lang="fi-FI" smtClean="0"/>
              <a:t>7.5.2017</a:t>
            </a:fld>
            <a:endParaRPr lang="fi-FI"/>
          </a:p>
        </p:txBody>
      </p:sp>
      <p:sp>
        <p:nvSpPr>
          <p:cNvPr id="3" name="Alatunnisteen paikkamerkki 2"/>
          <p:cNvSpPr>
            <a:spLocks noGrp="1"/>
          </p:cNvSpPr>
          <p:nvPr>
            <p:ph type="ftr" sz="quarter" idx="11"/>
          </p:nvPr>
        </p:nvSpPr>
        <p:spPr/>
        <p:txBody>
          <a:bodyPr/>
          <a:lstStyle/>
          <a:p>
            <a:endParaRPr lang="fi-FI" dirty="0"/>
          </a:p>
        </p:txBody>
      </p:sp>
      <p:sp>
        <p:nvSpPr>
          <p:cNvPr id="4" name="Dian numeron paikkamerkki 3"/>
          <p:cNvSpPr>
            <a:spLocks noGrp="1"/>
          </p:cNvSpPr>
          <p:nvPr>
            <p:ph type="sldNum" sz="quarter" idx="12"/>
          </p:nvPr>
        </p:nvSpPr>
        <p:spPr/>
        <p:txBody>
          <a:bodyPr/>
          <a:lstStyle/>
          <a:p>
            <a:fld id="{F3445D4F-4F8A-1E42-B04E-F5F6ECD50E8F}" type="slidenum">
              <a:rPr lang="fi-FI" smtClean="0"/>
              <a:t>2</a:t>
            </a:fld>
            <a:endParaRPr lang="fi-FI"/>
          </a:p>
        </p:txBody>
      </p:sp>
      <p:sp>
        <p:nvSpPr>
          <p:cNvPr id="6" name="Rectangle 8"/>
          <p:cNvSpPr txBox="1">
            <a:spLocks noChangeArrowheads="1"/>
          </p:cNvSpPr>
          <p:nvPr/>
        </p:nvSpPr>
        <p:spPr>
          <a:xfrm>
            <a:off x="683568" y="3569568"/>
            <a:ext cx="7657798" cy="1371600"/>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fi-FI" altLang="fi-FI" sz="2000" dirty="0">
                <a:solidFill>
                  <a:schemeClr val="bg1"/>
                </a:solidFill>
                <a:latin typeface="Helvetica Light" charset="0"/>
                <a:ea typeface="Helvetica Light" charset="0"/>
                <a:cs typeface="Helvetica Light" charset="0"/>
              </a:rPr>
              <a:t>Antti Jukarainen										8.5.2017</a:t>
            </a:r>
          </a:p>
          <a:p>
            <a:pPr marL="0" indent="0">
              <a:buNone/>
            </a:pPr>
            <a:r>
              <a:rPr lang="fi-FI" altLang="fi-FI" sz="2000" dirty="0">
                <a:solidFill>
                  <a:schemeClr val="bg1"/>
                </a:solidFill>
                <a:latin typeface="Helvetica Light" charset="0"/>
                <a:ea typeface="Helvetica Light" charset="0"/>
                <a:cs typeface="Helvetica Light" charset="0"/>
              </a:rPr>
              <a:t>johtava esittelijä, esittelijäneuvos</a:t>
            </a:r>
          </a:p>
        </p:txBody>
      </p:sp>
      <p:sp>
        <p:nvSpPr>
          <p:cNvPr id="7" name="Otsikko 1"/>
          <p:cNvSpPr txBox="1">
            <a:spLocks/>
          </p:cNvSpPr>
          <p:nvPr/>
        </p:nvSpPr>
        <p:spPr>
          <a:xfrm>
            <a:off x="685800" y="1628800"/>
            <a:ext cx="7772400" cy="1656183"/>
          </a:xfrm>
          <a:prstGeom prst="rect">
            <a:avLst/>
          </a:prstGeom>
        </p:spPr>
        <p:txBody>
          <a:bodyPr/>
          <a:lstStyle>
            <a:lvl1pPr algn="l" defTabSz="457200" rtl="0" eaLnBrk="1" latinLnBrk="0" hangingPunct="1">
              <a:spcBef>
                <a:spcPct val="0"/>
              </a:spcBef>
              <a:buNone/>
              <a:defRPr sz="2700" b="0" i="0" kern="1200">
                <a:solidFill>
                  <a:schemeClr val="tx1">
                    <a:lumMod val="85000"/>
                    <a:lumOff val="15000"/>
                  </a:schemeClr>
                </a:solidFill>
                <a:latin typeface="Helvetica Light" charset="0"/>
                <a:ea typeface="Helvetica Light" charset="0"/>
                <a:cs typeface="Helvetica Light" charset="0"/>
              </a:defRPr>
            </a:lvl1pPr>
          </a:lstStyle>
          <a:p>
            <a:pPr algn="ctr"/>
            <a:r>
              <a:rPr lang="fi-FI" sz="2400" dirty="0">
                <a:solidFill>
                  <a:schemeClr val="bg1"/>
                </a:solidFill>
              </a:rPr>
              <a:t>Ensisijaisesti sähköisesti tarjottavien palvelujen tiekartta 2017-2021</a:t>
            </a:r>
          </a:p>
          <a:p>
            <a:pPr algn="ctr"/>
            <a:endParaRPr lang="fi-FI" sz="2800" dirty="0">
              <a:solidFill>
                <a:schemeClr val="bg1"/>
              </a:solidFill>
            </a:endParaRPr>
          </a:p>
          <a:p>
            <a:pPr algn="ctr"/>
            <a:r>
              <a:rPr lang="fi-FI" sz="2400" dirty="0">
                <a:solidFill>
                  <a:schemeClr val="bg1"/>
                </a:solidFill>
              </a:rPr>
              <a:t>Puheenvuoro</a:t>
            </a:r>
          </a:p>
          <a:p>
            <a:endParaRPr lang="fi-FI" dirty="0">
              <a:solidFill>
                <a:schemeClr val="bg1"/>
              </a:solidFill>
            </a:endParaRPr>
          </a:p>
          <a:p>
            <a:endParaRPr lang="fi-FI" dirty="0">
              <a:solidFill>
                <a:schemeClr val="bg1"/>
              </a:solidFill>
            </a:endParaRPr>
          </a:p>
          <a:p>
            <a:endParaRPr lang="fi-FI" dirty="0">
              <a:solidFill>
                <a:schemeClr val="bg1"/>
              </a:solidFill>
            </a:endParaRPr>
          </a:p>
        </p:txBody>
      </p:sp>
    </p:spTree>
    <p:extLst>
      <p:ext uri="{BB962C8B-B14F-4D97-AF65-F5344CB8AC3E}">
        <p14:creationId xmlns:p14="http://schemas.microsoft.com/office/powerpoint/2010/main" val="1907328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z="2800" dirty="0"/>
              <a:t>Johtopäätöksiä I</a:t>
            </a:r>
            <a:endParaRPr lang="fi-FI" dirty="0"/>
          </a:p>
        </p:txBody>
      </p:sp>
      <p:sp>
        <p:nvSpPr>
          <p:cNvPr id="3" name="Sisällön paikkamerkki 2"/>
          <p:cNvSpPr>
            <a:spLocks noGrp="1"/>
          </p:cNvSpPr>
          <p:nvPr>
            <p:ph idx="1"/>
          </p:nvPr>
        </p:nvSpPr>
        <p:spPr/>
        <p:txBody>
          <a:bodyPr>
            <a:normAutofit/>
          </a:bodyPr>
          <a:lstStyle/>
          <a:p>
            <a:r>
              <a:rPr lang="fi-FI" sz="1600" dirty="0" err="1"/>
              <a:t>Asiakkuuden</a:t>
            </a:r>
            <a:r>
              <a:rPr lang="fi-FI" sz="1600" dirty="0"/>
              <a:t> sijaan olisi selvempää puhua asianosaisuudesta</a:t>
            </a:r>
          </a:p>
          <a:p>
            <a:pPr lvl="1"/>
            <a:r>
              <a:rPr lang="fi-FI" sz="1500" dirty="0"/>
              <a:t>Erilaiset vireillepanotavat ja moniasianosaistilanteet huomioitava</a:t>
            </a:r>
          </a:p>
          <a:p>
            <a:pPr lvl="1"/>
            <a:r>
              <a:rPr lang="fi-FI" sz="1500" dirty="0"/>
              <a:t>Asianosaiset eivät ole aina etukäteen tiedossa (esim. ympäristölupa-asiat) ja asemat voivat muutoksenhaun aikana muuttua</a:t>
            </a:r>
          </a:p>
          <a:p>
            <a:pPr indent="-285750"/>
            <a:r>
              <a:rPr lang="fi-FI" sz="1600" dirty="0"/>
              <a:t>Perustuslaki edellyttää ennen kaikkea luonnollisten henkilöiden yhdenvertaista kohtelua</a:t>
            </a:r>
          </a:p>
          <a:p>
            <a:pPr lvl="1"/>
            <a:r>
              <a:rPr lang="fi-FI" sz="1500" dirty="0"/>
              <a:t>Asianosaisasema ei voi olla sidoksissa henkilön kansalaisuuteen tai oikeushenkilön kotipaikkaan</a:t>
            </a:r>
          </a:p>
          <a:p>
            <a:pPr lvl="1"/>
            <a:r>
              <a:rPr lang="fi-FI" sz="1500" dirty="0"/>
              <a:t>PL 6 § 1 </a:t>
            </a:r>
            <a:r>
              <a:rPr lang="fi-FI" sz="1500" dirty="0" err="1"/>
              <a:t>mom</a:t>
            </a:r>
            <a:r>
              <a:rPr lang="fi-FI" sz="1500" dirty="0"/>
              <a:t> ei ehkä ongelma, mutta 2 </a:t>
            </a:r>
            <a:r>
              <a:rPr lang="fi-FI" sz="1500" dirty="0" err="1"/>
              <a:t>mom</a:t>
            </a:r>
            <a:r>
              <a:rPr lang="fi-FI" sz="1500" dirty="0"/>
              <a:t> syrjintäkielto saattaa olla</a:t>
            </a:r>
          </a:p>
          <a:p>
            <a:pPr lvl="1"/>
            <a:r>
              <a:rPr lang="fi-FI" sz="1500" dirty="0">
                <a:sym typeface="Wingdings" panose="05000000000000000000" pitchFamily="2" charset="2"/>
              </a:rPr>
              <a:t>Esim. alemmalla käsittelymaksulla kannustaminen on omiaan kasvattamaan jo valmiiksi heikommassa asemassa olevien kustannuksia</a:t>
            </a:r>
          </a:p>
          <a:p>
            <a:r>
              <a:rPr lang="fi-FI" sz="1600" dirty="0"/>
              <a:t>Yrityksen sijaan olisi selvempää puhua oikeushenkilöistä</a:t>
            </a:r>
          </a:p>
          <a:p>
            <a:pPr lvl="1"/>
            <a:r>
              <a:rPr lang="fi-FI" sz="1500" dirty="0"/>
              <a:t>Oikeushenkilötkin voivat muistuttaa tosiasialliselta asemaltaan luonnollista henkilöä (esim. henkilöyhtiö tai ”yhden miehen osakeyhtiö”)</a:t>
            </a:r>
          </a:p>
          <a:p>
            <a:r>
              <a:rPr lang="fi-FI" sz="1600" dirty="0"/>
              <a:t>Kielelliset oikeudet (PL 17 §, kielilaki, HL 26 §) otettava huomioon</a:t>
            </a:r>
          </a:p>
          <a:p>
            <a:endParaRPr lang="fi-FI" sz="1500" dirty="0"/>
          </a:p>
        </p:txBody>
      </p:sp>
      <p:sp>
        <p:nvSpPr>
          <p:cNvPr id="4" name="Päivämäärän paikkamerkki 3"/>
          <p:cNvSpPr>
            <a:spLocks noGrp="1"/>
          </p:cNvSpPr>
          <p:nvPr>
            <p:ph type="dt" sz="half" idx="10"/>
          </p:nvPr>
        </p:nvSpPr>
        <p:spPr/>
        <p:txBody>
          <a:bodyPr/>
          <a:lstStyle/>
          <a:p>
            <a:fld id="{97CA285A-1CA7-6641-8D2C-A7EE3FBCF582}" type="datetime1">
              <a:rPr lang="fi-FI" smtClean="0"/>
              <a:t>7.5.2017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3445D4F-4F8A-1E42-B04E-F5F6ECD50E8F}" type="slidenum">
              <a:rPr lang="fi-FI" smtClean="0"/>
              <a:t>20</a:t>
            </a:fld>
            <a:endParaRPr lang="fi-FI"/>
          </a:p>
        </p:txBody>
      </p:sp>
    </p:spTree>
    <p:extLst>
      <p:ext uri="{BB962C8B-B14F-4D97-AF65-F5344CB8AC3E}">
        <p14:creationId xmlns:p14="http://schemas.microsoft.com/office/powerpoint/2010/main" val="19656366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z="2400" dirty="0"/>
              <a:t>J</a:t>
            </a:r>
            <a:r>
              <a:rPr lang="fi-FI" sz="2800" dirty="0"/>
              <a:t>ohtopäätöksiä II</a:t>
            </a:r>
          </a:p>
        </p:txBody>
      </p:sp>
      <p:sp>
        <p:nvSpPr>
          <p:cNvPr id="3" name="Sisällön paikkamerkki 2"/>
          <p:cNvSpPr>
            <a:spLocks noGrp="1"/>
          </p:cNvSpPr>
          <p:nvPr>
            <p:ph idx="1"/>
          </p:nvPr>
        </p:nvSpPr>
        <p:spPr/>
        <p:txBody>
          <a:bodyPr>
            <a:normAutofit/>
          </a:bodyPr>
          <a:lstStyle/>
          <a:p>
            <a:pPr indent="-285750"/>
            <a:r>
              <a:rPr lang="fi-FI" sz="1600" dirty="0">
                <a:sym typeface="Wingdings" panose="05000000000000000000" pitchFamily="2" charset="2"/>
              </a:rPr>
              <a:t>Palveluperiaate ei lähtökohtaisesti päätösten oikeusharkintaan vaikuttava peruste, mutta välillistä merkitystä</a:t>
            </a:r>
          </a:p>
          <a:p>
            <a:pPr indent="-285750"/>
            <a:r>
              <a:rPr lang="fi-FI" sz="1600" dirty="0"/>
              <a:t>Yksityisyyden suoja otettava järjestelmässä huomioon</a:t>
            </a:r>
          </a:p>
          <a:p>
            <a:pPr lvl="1"/>
            <a:r>
              <a:rPr lang="fi-FI" sz="1500" dirty="0"/>
              <a:t>Arkaluontoisten tietojen käsittely ja julkisuuslainsäädäntö</a:t>
            </a:r>
          </a:p>
          <a:p>
            <a:pPr lvl="1"/>
            <a:r>
              <a:rPr lang="fi-FI" sz="1500" dirty="0"/>
              <a:t>Moniasianosaistilanteet; kaikki ei ole kaikille asianosaisille samalla tavalla julkista</a:t>
            </a:r>
          </a:p>
          <a:p>
            <a:pPr indent="-285750"/>
            <a:r>
              <a:rPr lang="fi-FI" sz="1600" dirty="0" err="1"/>
              <a:t>Velvoittamis</a:t>
            </a:r>
            <a:r>
              <a:rPr lang="fi-FI" sz="1600" dirty="0"/>
              <a:t>- ja vapauttamismenettely vaikeasti hahmotettavissa</a:t>
            </a:r>
          </a:p>
          <a:p>
            <a:pPr lvl="1"/>
            <a:r>
              <a:rPr lang="fi-FI" sz="1500" dirty="0"/>
              <a:t>Kuka päätökset tekisi ja olisivatko ne valituskelpoisia?</a:t>
            </a:r>
          </a:p>
          <a:p>
            <a:pPr lvl="1"/>
            <a:r>
              <a:rPr lang="fi-FI" sz="1500" dirty="0"/>
              <a:t>Olisi status määräaikainen tai pysyvä, olosuhdemuutokset olisi huomioitava, samoin kuin tietoliikennekatkokset ja muut lailliset esteet</a:t>
            </a:r>
          </a:p>
          <a:p>
            <a:pPr lvl="1"/>
            <a:r>
              <a:rPr lang="fi-FI" sz="1500" dirty="0">
                <a:sym typeface="Wingdings" panose="05000000000000000000" pitchFamily="2" charset="2"/>
              </a:rPr>
              <a:t>PL 21 § ja EIS 6 A perälautana ”virheellisen vireillepanon” tutkimiselle</a:t>
            </a:r>
          </a:p>
          <a:p>
            <a:pPr indent="-285750"/>
            <a:r>
              <a:rPr lang="fi-FI" sz="1600" dirty="0"/>
              <a:t>Suhteellisuusperiaate huomioon ottaen asianosaiselle oikeuden tai edun tuovat asiat olisi ehkä perusteltua erottaa velvoitteen tuovista</a:t>
            </a:r>
          </a:p>
          <a:p>
            <a:pPr indent="-285750"/>
            <a:r>
              <a:rPr lang="fi-FI" sz="1600" dirty="0"/>
              <a:t>Viranomaisten erilaiset roolit tunnistettava</a:t>
            </a:r>
          </a:p>
          <a:p>
            <a:pPr indent="-285750"/>
            <a:r>
              <a:rPr lang="fi-FI" sz="1600" dirty="0">
                <a:sym typeface="Wingdings" panose="05000000000000000000" pitchFamily="2" charset="2"/>
              </a:rPr>
              <a:t>Tuomioistuinmenettelyn uudistusten heijastusvaikutukset hallintoon</a:t>
            </a:r>
          </a:p>
          <a:p>
            <a:pPr indent="-285750"/>
            <a:r>
              <a:rPr lang="fi-FI" sz="1600" dirty="0"/>
              <a:t>Kansainvälisten vertailujen sudenkuopat</a:t>
            </a:r>
          </a:p>
          <a:p>
            <a:pPr indent="-285750"/>
            <a:endParaRPr lang="fi-FI" sz="1800" dirty="0"/>
          </a:p>
        </p:txBody>
      </p:sp>
      <p:sp>
        <p:nvSpPr>
          <p:cNvPr id="4" name="Päivämäärän paikkamerkki 3"/>
          <p:cNvSpPr>
            <a:spLocks noGrp="1"/>
          </p:cNvSpPr>
          <p:nvPr>
            <p:ph type="dt" sz="half" idx="10"/>
          </p:nvPr>
        </p:nvSpPr>
        <p:spPr/>
        <p:txBody>
          <a:bodyPr/>
          <a:lstStyle/>
          <a:p>
            <a:fld id="{97CA285A-1CA7-6641-8D2C-A7EE3FBCF582}" type="datetime1">
              <a:rPr lang="fi-FI" smtClean="0"/>
              <a:t>7.5.2017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3445D4F-4F8A-1E42-B04E-F5F6ECD50E8F}" type="slidenum">
              <a:rPr lang="fi-FI" smtClean="0"/>
              <a:t>21</a:t>
            </a:fld>
            <a:endParaRPr lang="fi-FI"/>
          </a:p>
        </p:txBody>
      </p:sp>
    </p:spTree>
    <p:extLst>
      <p:ext uri="{BB962C8B-B14F-4D97-AF65-F5344CB8AC3E}">
        <p14:creationId xmlns:p14="http://schemas.microsoft.com/office/powerpoint/2010/main" val="31938453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52CEA862-475F-1543-B15E-D651FA6624ED}" type="datetime1">
              <a:rPr lang="fi-FI" smtClean="0"/>
              <a:t>7.5.2017</a:t>
            </a:fld>
            <a:endParaRPr lang="fi-FI"/>
          </a:p>
        </p:txBody>
      </p:sp>
      <p:sp>
        <p:nvSpPr>
          <p:cNvPr id="3" name="Alatunnisteen paikkamerkki 2"/>
          <p:cNvSpPr>
            <a:spLocks noGrp="1"/>
          </p:cNvSpPr>
          <p:nvPr>
            <p:ph type="ftr" sz="quarter" idx="11"/>
          </p:nvPr>
        </p:nvSpPr>
        <p:spPr/>
        <p:txBody>
          <a:bodyPr/>
          <a:lstStyle/>
          <a:p>
            <a:endParaRPr lang="fi-FI" dirty="0"/>
          </a:p>
        </p:txBody>
      </p:sp>
      <p:sp>
        <p:nvSpPr>
          <p:cNvPr id="4" name="Dian numeron paikkamerkki 3"/>
          <p:cNvSpPr>
            <a:spLocks noGrp="1"/>
          </p:cNvSpPr>
          <p:nvPr>
            <p:ph type="sldNum" sz="quarter" idx="12"/>
          </p:nvPr>
        </p:nvSpPr>
        <p:spPr/>
        <p:txBody>
          <a:bodyPr/>
          <a:lstStyle/>
          <a:p>
            <a:fld id="{F3445D4F-4F8A-1E42-B04E-F5F6ECD50E8F}" type="slidenum">
              <a:rPr lang="fi-FI" smtClean="0"/>
              <a:t>22</a:t>
            </a:fld>
            <a:endParaRPr lang="fi-FI"/>
          </a:p>
        </p:txBody>
      </p:sp>
      <p:sp>
        <p:nvSpPr>
          <p:cNvPr id="6" name="Rectangle 8"/>
          <p:cNvSpPr txBox="1">
            <a:spLocks noChangeArrowheads="1"/>
          </p:cNvSpPr>
          <p:nvPr/>
        </p:nvSpPr>
        <p:spPr>
          <a:xfrm>
            <a:off x="683568" y="3569568"/>
            <a:ext cx="7657798" cy="1371600"/>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fi-FI" altLang="fi-FI" sz="2000" dirty="0">
              <a:solidFill>
                <a:schemeClr val="bg1"/>
              </a:solidFill>
              <a:latin typeface="Helvetica Light" charset="0"/>
              <a:ea typeface="Helvetica Light" charset="0"/>
              <a:cs typeface="Helvetica Light" charset="0"/>
            </a:endParaRPr>
          </a:p>
        </p:txBody>
      </p:sp>
      <p:sp>
        <p:nvSpPr>
          <p:cNvPr id="7" name="Otsikko 1"/>
          <p:cNvSpPr txBox="1">
            <a:spLocks/>
          </p:cNvSpPr>
          <p:nvPr/>
        </p:nvSpPr>
        <p:spPr>
          <a:xfrm>
            <a:off x="685800" y="2130425"/>
            <a:ext cx="7772400" cy="578495"/>
          </a:xfrm>
          <a:prstGeom prst="rect">
            <a:avLst/>
          </a:prstGeom>
        </p:spPr>
        <p:txBody>
          <a:bodyPr/>
          <a:lstStyle>
            <a:lvl1pPr algn="l" defTabSz="457200" rtl="0" eaLnBrk="1" latinLnBrk="0" hangingPunct="1">
              <a:spcBef>
                <a:spcPct val="0"/>
              </a:spcBef>
              <a:buNone/>
              <a:defRPr sz="2700" b="0" i="0" kern="1200">
                <a:solidFill>
                  <a:schemeClr val="tx1">
                    <a:lumMod val="85000"/>
                    <a:lumOff val="15000"/>
                  </a:schemeClr>
                </a:solidFill>
                <a:latin typeface="Helvetica Light" charset="0"/>
                <a:ea typeface="Helvetica Light" charset="0"/>
                <a:cs typeface="Helvetica Light" charset="0"/>
              </a:defRPr>
            </a:lvl1pPr>
          </a:lstStyle>
          <a:p>
            <a:pPr algn="ctr"/>
            <a:r>
              <a:rPr lang="fi-FI" sz="3600" dirty="0">
                <a:solidFill>
                  <a:schemeClr val="bg1"/>
                </a:solidFill>
              </a:rPr>
              <a:t>Kiitos!</a:t>
            </a:r>
          </a:p>
          <a:p>
            <a:endParaRPr lang="fi-FI" dirty="0">
              <a:solidFill>
                <a:schemeClr val="bg1"/>
              </a:solidFill>
            </a:endParaRPr>
          </a:p>
        </p:txBody>
      </p:sp>
    </p:spTree>
    <p:extLst>
      <p:ext uri="{BB962C8B-B14F-4D97-AF65-F5344CB8AC3E}">
        <p14:creationId xmlns:p14="http://schemas.microsoft.com/office/powerpoint/2010/main" val="31300864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021E60"/>
        </a:solidFill>
        <a:effectLst/>
      </p:bgPr>
    </p:bg>
    <p:spTree>
      <p:nvGrpSpPr>
        <p:cNvPr id="1" name=""/>
        <p:cNvGrpSpPr/>
        <p:nvPr/>
      </p:nvGrpSpPr>
      <p:grpSpPr>
        <a:xfrm>
          <a:off x="0" y="0"/>
          <a:ext cx="0" cy="0"/>
          <a:chOff x="0" y="0"/>
          <a:chExt cx="0" cy="0"/>
        </a:xfrm>
      </p:grpSpPr>
      <p:pic>
        <p:nvPicPr>
          <p:cNvPr id="3" name="Kuva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3808" y="1628800"/>
            <a:ext cx="3469084" cy="3469084"/>
          </a:xfrm>
          <a:prstGeom prst="rect">
            <a:avLst/>
          </a:prstGeom>
        </p:spPr>
      </p:pic>
    </p:spTree>
    <p:extLst>
      <p:ext uri="{BB962C8B-B14F-4D97-AF65-F5344CB8AC3E}">
        <p14:creationId xmlns:p14="http://schemas.microsoft.com/office/powerpoint/2010/main" val="11256706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z="2800" dirty="0"/>
              <a:t>Näkökulmia tiekarttaan</a:t>
            </a:r>
            <a:endParaRPr lang="fi-FI" sz="2800" dirty="0">
              <a:effectLst/>
            </a:endParaRPr>
          </a:p>
        </p:txBody>
      </p:sp>
      <p:sp>
        <p:nvSpPr>
          <p:cNvPr id="3" name="Sisällön paikkamerkki 2"/>
          <p:cNvSpPr>
            <a:spLocks noGrp="1"/>
          </p:cNvSpPr>
          <p:nvPr>
            <p:ph idx="1"/>
          </p:nvPr>
        </p:nvSpPr>
        <p:spPr/>
        <p:txBody>
          <a:bodyPr>
            <a:noAutofit/>
          </a:bodyPr>
          <a:lstStyle/>
          <a:p>
            <a:endParaRPr lang="fi-FI" sz="2000" dirty="0"/>
          </a:p>
          <a:p>
            <a:endParaRPr lang="fi-FI" sz="2400" dirty="0"/>
          </a:p>
          <a:p>
            <a:endParaRPr lang="fi-FI" sz="2400" dirty="0"/>
          </a:p>
          <a:p>
            <a:r>
              <a:rPr lang="fi-FI" sz="2400" dirty="0"/>
              <a:t>Hallintolainkäytön näkökulma</a:t>
            </a:r>
          </a:p>
          <a:p>
            <a:r>
              <a:rPr lang="fi-FI" sz="2400" dirty="0"/>
              <a:t>Perus- ja ihmisoikeusnäkökulma</a:t>
            </a:r>
          </a:p>
          <a:p>
            <a:r>
              <a:rPr lang="fi-FI" sz="2400" dirty="0"/>
              <a:t>Oikeuslaitoksen näkökulma</a:t>
            </a:r>
          </a:p>
        </p:txBody>
      </p:sp>
      <p:sp>
        <p:nvSpPr>
          <p:cNvPr id="4" name="Päivämäärän paikkamerkki 3"/>
          <p:cNvSpPr>
            <a:spLocks noGrp="1"/>
          </p:cNvSpPr>
          <p:nvPr>
            <p:ph type="dt" sz="half" idx="10"/>
          </p:nvPr>
        </p:nvSpPr>
        <p:spPr/>
        <p:txBody>
          <a:bodyPr/>
          <a:lstStyle/>
          <a:p>
            <a:fld id="{97CA285A-1CA7-6641-8D2C-A7EE3FBCF582}" type="datetime1">
              <a:rPr lang="fi-FI" smtClean="0"/>
              <a:t>7.5.2017</a:t>
            </a:fld>
            <a:endParaRPr lang="fi-FI"/>
          </a:p>
        </p:txBody>
      </p:sp>
      <p:sp>
        <p:nvSpPr>
          <p:cNvPr id="5" name="Alatunnisteen paikkamerkki 4"/>
          <p:cNvSpPr>
            <a:spLocks noGrp="1"/>
          </p:cNvSpPr>
          <p:nvPr>
            <p:ph type="ftr" sz="quarter" idx="11"/>
          </p:nvPr>
        </p:nvSpPr>
        <p:spPr/>
        <p:txBody>
          <a:bodyPr/>
          <a:lstStyle/>
          <a:p>
            <a:endParaRPr lang="fi-FI" dirty="0"/>
          </a:p>
        </p:txBody>
      </p:sp>
      <p:sp>
        <p:nvSpPr>
          <p:cNvPr id="6" name="Dian numeron paikkamerkki 5"/>
          <p:cNvSpPr>
            <a:spLocks noGrp="1"/>
          </p:cNvSpPr>
          <p:nvPr>
            <p:ph type="sldNum" sz="quarter" idx="12"/>
          </p:nvPr>
        </p:nvSpPr>
        <p:spPr/>
        <p:txBody>
          <a:bodyPr/>
          <a:lstStyle/>
          <a:p>
            <a:fld id="{F3445D4F-4F8A-1E42-B04E-F5F6ECD50E8F}" type="slidenum">
              <a:rPr lang="fi-FI" smtClean="0"/>
              <a:t>3</a:t>
            </a:fld>
            <a:endParaRPr lang="fi-FI"/>
          </a:p>
        </p:txBody>
      </p:sp>
    </p:spTree>
    <p:extLst>
      <p:ext uri="{BB962C8B-B14F-4D97-AF65-F5344CB8AC3E}">
        <p14:creationId xmlns:p14="http://schemas.microsoft.com/office/powerpoint/2010/main" val="22490832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476672"/>
            <a:ext cx="8229600" cy="792088"/>
          </a:xfrm>
        </p:spPr>
        <p:txBody>
          <a:bodyPr>
            <a:normAutofit fontScale="90000"/>
          </a:bodyPr>
          <a:lstStyle/>
          <a:p>
            <a:r>
              <a:rPr lang="fi-FI" dirty="0"/>
              <a:t>Kysymyksenasettelu - työryhmän asettamispäätös VM 21.12.2016</a:t>
            </a:r>
            <a:br>
              <a:rPr lang="fi-FI" sz="2800" dirty="0"/>
            </a:br>
            <a:endParaRPr lang="fi-FI" dirty="0"/>
          </a:p>
        </p:txBody>
      </p:sp>
      <p:sp>
        <p:nvSpPr>
          <p:cNvPr id="3" name="Sisällön paikkamerkki 2"/>
          <p:cNvSpPr>
            <a:spLocks noGrp="1"/>
          </p:cNvSpPr>
          <p:nvPr>
            <p:ph idx="1"/>
          </p:nvPr>
        </p:nvSpPr>
        <p:spPr/>
        <p:txBody>
          <a:bodyPr>
            <a:normAutofit/>
          </a:bodyPr>
          <a:lstStyle/>
          <a:p>
            <a:r>
              <a:rPr lang="fi-FI" sz="2000" dirty="0"/>
              <a:t>Kansalainen + yritys = asiakas, viranomainen = palveluntarjoaja</a:t>
            </a:r>
          </a:p>
          <a:p>
            <a:pPr lvl="2">
              <a:buFont typeface="Wingdings" panose="05000000000000000000" pitchFamily="2" charset="2"/>
              <a:buChar char="à"/>
            </a:pPr>
            <a:r>
              <a:rPr lang="fi-FI" sz="1500" dirty="0"/>
              <a:t>Kuka on kansalainen?</a:t>
            </a:r>
          </a:p>
          <a:p>
            <a:pPr lvl="2">
              <a:buFont typeface="Wingdings" panose="05000000000000000000" pitchFamily="2" charset="2"/>
              <a:buChar char="à"/>
            </a:pPr>
            <a:r>
              <a:rPr lang="fi-FI" sz="1500" dirty="0"/>
              <a:t>Mikä on yritys?</a:t>
            </a:r>
          </a:p>
          <a:p>
            <a:pPr lvl="2">
              <a:buFont typeface="Wingdings" panose="05000000000000000000" pitchFamily="2" charset="2"/>
              <a:buChar char="à"/>
            </a:pPr>
            <a:r>
              <a:rPr lang="fi-FI" sz="1500" dirty="0"/>
              <a:t>Kuka tai mikä on asiakas?</a:t>
            </a:r>
          </a:p>
          <a:p>
            <a:pPr lvl="2">
              <a:buFont typeface="Wingdings" panose="05000000000000000000" pitchFamily="2" charset="2"/>
              <a:buChar char="à"/>
            </a:pPr>
            <a:r>
              <a:rPr lang="fi-FI" sz="1500" dirty="0"/>
              <a:t>Viranomaisen eri roolit</a:t>
            </a:r>
          </a:p>
          <a:p>
            <a:r>
              <a:rPr lang="fi-FI" sz="2000" dirty="0"/>
              <a:t>Velvoite + vapautus / </a:t>
            </a:r>
            <a:r>
              <a:rPr lang="fi-FI" sz="2000" dirty="0">
                <a:sym typeface="Wingdings" panose="05000000000000000000" pitchFamily="2" charset="2"/>
              </a:rPr>
              <a:t>Vapaaehtoisen käytön ”aktiivinen” edistäminen</a:t>
            </a:r>
            <a:endParaRPr lang="fi-FI" sz="2000" b="1" i="1" u="sng" dirty="0">
              <a:sym typeface="Wingdings" panose="05000000000000000000" pitchFamily="2" charset="2"/>
            </a:endParaRPr>
          </a:p>
          <a:p>
            <a:pPr lvl="2">
              <a:buFont typeface="Wingdings" panose="05000000000000000000" pitchFamily="2" charset="2"/>
              <a:buChar char="à"/>
            </a:pPr>
            <a:r>
              <a:rPr lang="fi-FI" sz="1500" dirty="0">
                <a:sym typeface="Wingdings" panose="05000000000000000000" pitchFamily="2" charset="2"/>
              </a:rPr>
              <a:t>Velvoittamisen valtiosääntöinen perusta</a:t>
            </a:r>
          </a:p>
          <a:p>
            <a:pPr lvl="2">
              <a:buFont typeface="Wingdings" panose="05000000000000000000" pitchFamily="2" charset="2"/>
              <a:buChar char="à"/>
            </a:pPr>
            <a:r>
              <a:rPr lang="fi-FI" sz="1500" dirty="0">
                <a:sym typeface="Wingdings" panose="05000000000000000000" pitchFamily="2" charset="2"/>
              </a:rPr>
              <a:t>Yhdenvertaisuusperiaate ja syrjintä</a:t>
            </a:r>
          </a:p>
          <a:p>
            <a:pPr lvl="2">
              <a:buFont typeface="Wingdings" panose="05000000000000000000" pitchFamily="2" charset="2"/>
              <a:buChar char="à"/>
            </a:pPr>
            <a:r>
              <a:rPr lang="fi-FI" sz="1500" dirty="0">
                <a:sym typeface="Wingdings" panose="05000000000000000000" pitchFamily="2" charset="2"/>
              </a:rPr>
              <a:t>Yksityisyyden suoja ja suhteellisuus</a:t>
            </a:r>
          </a:p>
          <a:p>
            <a:pPr lvl="2">
              <a:buFont typeface="Wingdings" panose="05000000000000000000" pitchFamily="2" charset="2"/>
              <a:buChar char="à"/>
            </a:pPr>
            <a:r>
              <a:rPr lang="fi-FI" sz="1500" dirty="0">
                <a:sym typeface="Wingdings" panose="05000000000000000000" pitchFamily="2" charset="2"/>
              </a:rPr>
              <a:t>Muut hyvän hallinnon periaatteet</a:t>
            </a:r>
          </a:p>
          <a:p>
            <a:pPr lvl="2">
              <a:buFont typeface="Wingdings" panose="05000000000000000000" pitchFamily="2" charset="2"/>
              <a:buChar char="à"/>
            </a:pPr>
            <a:r>
              <a:rPr lang="fi-FI" sz="1500" dirty="0">
                <a:sym typeface="Wingdings" panose="05000000000000000000" pitchFamily="2" charset="2"/>
              </a:rPr>
              <a:t>Vapautuksen hakemisen menettely ja kriteerit</a:t>
            </a:r>
          </a:p>
          <a:p>
            <a:pPr lvl="2">
              <a:buFont typeface="Wingdings" panose="05000000000000000000" pitchFamily="2" charset="2"/>
              <a:buChar char="à"/>
            </a:pPr>
            <a:r>
              <a:rPr lang="fi-FI" sz="1500" dirty="0"/>
              <a:t>”Virheellisen” vireillepanon oikeusvaikutukset</a:t>
            </a:r>
          </a:p>
          <a:p>
            <a:pPr lvl="2">
              <a:buFont typeface="Wingdings" panose="05000000000000000000" pitchFamily="2" charset="2"/>
              <a:buChar char="à"/>
            </a:pPr>
            <a:r>
              <a:rPr lang="fi-FI" sz="1500" dirty="0">
                <a:sym typeface="Wingdings" panose="05000000000000000000" pitchFamily="2" charset="2"/>
              </a:rPr>
              <a:t>Pehmeämpi kannustaminen</a:t>
            </a:r>
          </a:p>
          <a:p>
            <a:r>
              <a:rPr lang="fi-FI" sz="2000" dirty="0"/>
              <a:t>Muutoksenhaun </a:t>
            </a:r>
            <a:r>
              <a:rPr lang="fi-FI" sz="2000" dirty="0">
                <a:sym typeface="Wingdings" panose="05000000000000000000" pitchFamily="2" charset="2"/>
              </a:rPr>
              <a:t>heijastusvaikutukset hallintoon</a:t>
            </a:r>
          </a:p>
          <a:p>
            <a:pPr lvl="1"/>
            <a:endParaRPr lang="fi-FI" sz="1800" dirty="0"/>
          </a:p>
          <a:p>
            <a:pPr lvl="1">
              <a:buFontTx/>
              <a:buChar char="-"/>
            </a:pPr>
            <a:endParaRPr lang="fi-FI" dirty="0"/>
          </a:p>
        </p:txBody>
      </p:sp>
      <p:sp>
        <p:nvSpPr>
          <p:cNvPr id="4" name="Päivämäärän paikkamerkki 3"/>
          <p:cNvSpPr>
            <a:spLocks noGrp="1"/>
          </p:cNvSpPr>
          <p:nvPr>
            <p:ph type="dt" sz="half" idx="10"/>
          </p:nvPr>
        </p:nvSpPr>
        <p:spPr/>
        <p:txBody>
          <a:bodyPr/>
          <a:lstStyle/>
          <a:p>
            <a:fld id="{97CA285A-1CA7-6641-8D2C-A7EE3FBCF582}" type="datetime1">
              <a:rPr lang="fi-FI" smtClean="0"/>
              <a:t>7.5.2017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3445D4F-4F8A-1E42-B04E-F5F6ECD50E8F}" type="slidenum">
              <a:rPr lang="fi-FI" smtClean="0"/>
              <a:t>4</a:t>
            </a:fld>
            <a:endParaRPr lang="fi-FI"/>
          </a:p>
        </p:txBody>
      </p:sp>
    </p:spTree>
    <p:extLst>
      <p:ext uri="{BB962C8B-B14F-4D97-AF65-F5344CB8AC3E}">
        <p14:creationId xmlns:p14="http://schemas.microsoft.com/office/powerpoint/2010/main" val="27590504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z="2800" dirty="0"/>
              <a:t>Menettely hallintoasiassa</a:t>
            </a:r>
            <a:endParaRPr lang="fi-FI" dirty="0"/>
          </a:p>
        </p:txBody>
      </p:sp>
      <p:sp>
        <p:nvSpPr>
          <p:cNvPr id="3" name="Sisällön paikkamerkki 2"/>
          <p:cNvSpPr>
            <a:spLocks noGrp="1"/>
          </p:cNvSpPr>
          <p:nvPr>
            <p:ph idx="1"/>
          </p:nvPr>
        </p:nvSpPr>
        <p:spPr/>
        <p:txBody>
          <a:bodyPr>
            <a:normAutofit/>
          </a:bodyPr>
          <a:lstStyle/>
          <a:p>
            <a:r>
              <a:rPr lang="fi-FI" sz="1800" dirty="0"/>
              <a:t>Hallintolaki (434/2003)</a:t>
            </a:r>
          </a:p>
          <a:p>
            <a:pPr lvl="1"/>
            <a:r>
              <a:rPr lang="fi-FI" sz="1500" dirty="0"/>
              <a:t>1 luku Lain tarkoitus ja soveltamisala</a:t>
            </a:r>
          </a:p>
          <a:p>
            <a:pPr lvl="1"/>
            <a:r>
              <a:rPr lang="fi-FI" sz="1500" dirty="0"/>
              <a:t>2 luku Hyvän hallinnon perusteet</a:t>
            </a:r>
          </a:p>
          <a:p>
            <a:pPr lvl="1"/>
            <a:r>
              <a:rPr lang="fi-FI" sz="1500" dirty="0"/>
              <a:t>3 luku Asianosaisasema ja puhevallan käyttäminen</a:t>
            </a:r>
          </a:p>
          <a:p>
            <a:pPr lvl="1"/>
            <a:r>
              <a:rPr lang="fi-FI" sz="1500" dirty="0"/>
              <a:t>4 luku Asiakirjan lähettäminen viranomaiselle ja hallintoasian </a:t>
            </a:r>
            <a:r>
              <a:rPr lang="fi-FI" sz="1500" dirty="0" err="1"/>
              <a:t>vireilletulo</a:t>
            </a:r>
            <a:endParaRPr lang="fi-FI" sz="1500" dirty="0"/>
          </a:p>
          <a:p>
            <a:pPr lvl="1"/>
            <a:r>
              <a:rPr lang="fi-FI" sz="1500" dirty="0"/>
              <a:t>5 luku Asian käsittelyä koskevat yleiset vaatimukset</a:t>
            </a:r>
          </a:p>
          <a:p>
            <a:pPr lvl="1"/>
            <a:r>
              <a:rPr lang="fi-FI" sz="1500" dirty="0"/>
              <a:t>6 luku Asian selvittäminen ja asianosaisen kuuleminen</a:t>
            </a:r>
          </a:p>
          <a:p>
            <a:pPr lvl="1"/>
            <a:r>
              <a:rPr lang="fi-FI" sz="1500" dirty="0"/>
              <a:t>9-10 luvut Tiedoksianto</a:t>
            </a:r>
          </a:p>
          <a:p>
            <a:r>
              <a:rPr lang="fi-FI" sz="1800" dirty="0"/>
              <a:t>Laki sähköisestä asioinnista viranomaistoiminnassa (13/2003)</a:t>
            </a:r>
          </a:p>
          <a:p>
            <a:pPr lvl="1"/>
            <a:r>
              <a:rPr lang="fi-FI" sz="1500" dirty="0"/>
              <a:t>Lain tarkoituksena on ollut lisätä asioinnin sujuvuutta ja joutuisuutta samoin kuin tietoturvallisuutta hallinnossa, tuomioistuimissa ja (---) edistämällä sähköisten tiedonsiirtomenetelmien käyttöä</a:t>
            </a:r>
          </a:p>
          <a:p>
            <a:pPr lvl="1"/>
            <a:r>
              <a:rPr lang="fi-FI" sz="1500" dirty="0"/>
              <a:t>Laissa säädetään viranomaisten ja näiden asiakkaiden oikeuksista, velvollisuuksista ja vastuista sähköisessä asioinnissa</a:t>
            </a:r>
          </a:p>
          <a:p>
            <a:r>
              <a:rPr lang="fi-FI" sz="1800" dirty="0"/>
              <a:t>Julkisuuslaki, kielilaki, lukuisat erityislait</a:t>
            </a:r>
          </a:p>
        </p:txBody>
      </p:sp>
      <p:sp>
        <p:nvSpPr>
          <p:cNvPr id="4" name="Päivämäärän paikkamerkki 3"/>
          <p:cNvSpPr>
            <a:spLocks noGrp="1"/>
          </p:cNvSpPr>
          <p:nvPr>
            <p:ph type="dt" sz="half" idx="10"/>
          </p:nvPr>
        </p:nvSpPr>
        <p:spPr/>
        <p:txBody>
          <a:bodyPr/>
          <a:lstStyle/>
          <a:p>
            <a:fld id="{97CA285A-1CA7-6641-8D2C-A7EE3FBCF582}" type="datetime1">
              <a:rPr lang="fi-FI" smtClean="0"/>
              <a:t>7.5.2017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3445D4F-4F8A-1E42-B04E-F5F6ECD50E8F}" type="slidenum">
              <a:rPr lang="fi-FI" smtClean="0"/>
              <a:t>5</a:t>
            </a:fld>
            <a:endParaRPr lang="fi-FI"/>
          </a:p>
        </p:txBody>
      </p:sp>
    </p:spTree>
    <p:extLst>
      <p:ext uri="{BB962C8B-B14F-4D97-AF65-F5344CB8AC3E}">
        <p14:creationId xmlns:p14="http://schemas.microsoft.com/office/powerpoint/2010/main" val="3653903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2400" dirty="0"/>
              <a:t>Yleistiedoksianto</a:t>
            </a:r>
            <a:endParaRPr lang="fi-FI" dirty="0"/>
          </a:p>
        </p:txBody>
      </p:sp>
      <p:sp>
        <p:nvSpPr>
          <p:cNvPr id="3" name="Sisällön paikkamerkki 2"/>
          <p:cNvSpPr>
            <a:spLocks noGrp="1"/>
          </p:cNvSpPr>
          <p:nvPr>
            <p:ph idx="1"/>
          </p:nvPr>
        </p:nvSpPr>
        <p:spPr/>
        <p:txBody>
          <a:bodyPr>
            <a:normAutofit/>
          </a:bodyPr>
          <a:lstStyle/>
          <a:p>
            <a:r>
              <a:rPr lang="fi-FI" sz="1600" dirty="0"/>
              <a:t>Virallinen lehti on Suomen vanhin edelleen ilmestyvä lehti. Virallinen lehti juhli 197-vuotisjuhliaan 2.11.2016.</a:t>
            </a:r>
          </a:p>
          <a:p>
            <a:endParaRPr lang="fi-FI" sz="1400" dirty="0"/>
          </a:p>
          <a:p>
            <a:pPr marL="3657600" lvl="8" indent="0">
              <a:buNone/>
            </a:pPr>
            <a:r>
              <a:rPr lang="fi-FI" sz="1600" dirty="0"/>
              <a:t>www. Virallinenlehti.fi:</a:t>
            </a:r>
          </a:p>
          <a:p>
            <a:pPr marL="3657600" lvl="8" indent="0">
              <a:buNone/>
            </a:pPr>
            <a:r>
              <a:rPr lang="fi-FI" sz="1600" dirty="0"/>
              <a:t>”Virallinen lehti on todellinen asialehti. Se julkaisee kuulutuksia ja ilmoituksia, muttei kommentoi julkaisemaansa. Kuivakkaasta ulkoasustaan ja näennäisestä viileydestään huolimatta Virallisen lehden sisältö on tulta ja tappuraa. Se kertoo karua tarinaa suomalaisesta yhteiskunnasta. Virallinen lehti kertoo asiat yleensä vasta silloin kun jollakulla menee todella huonosti tai asioihin ei saada muuten selkoa. Virallinen lehti onkin pääsääntöisesti julkaisu, jonka sivuille ei kannata pyrkiä.”</a:t>
            </a:r>
          </a:p>
          <a:p>
            <a:endParaRPr lang="fi-FI" dirty="0"/>
          </a:p>
          <a:p>
            <a:endParaRPr lang="fi-FI" dirty="0"/>
          </a:p>
        </p:txBody>
      </p:sp>
      <p:sp>
        <p:nvSpPr>
          <p:cNvPr id="4" name="Päivämäärän paikkamerkki 3"/>
          <p:cNvSpPr>
            <a:spLocks noGrp="1"/>
          </p:cNvSpPr>
          <p:nvPr>
            <p:ph type="dt" sz="half" idx="10"/>
          </p:nvPr>
        </p:nvSpPr>
        <p:spPr/>
        <p:txBody>
          <a:bodyPr/>
          <a:lstStyle/>
          <a:p>
            <a:fld id="{97CA285A-1CA7-6641-8D2C-A7EE3FBCF582}" type="datetime1">
              <a:rPr lang="fi-FI" smtClean="0"/>
              <a:t>7.5.2017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3445D4F-4F8A-1E42-B04E-F5F6ECD50E8F}" type="slidenum">
              <a:rPr lang="fi-FI" smtClean="0"/>
              <a:t>6</a:t>
            </a:fld>
            <a:endParaRPr lang="fi-FI"/>
          </a:p>
        </p:txBody>
      </p:sp>
      <p:pic>
        <p:nvPicPr>
          <p:cNvPr id="7" name="Kuva 6"/>
          <p:cNvPicPr>
            <a:picLocks noChangeAspect="1"/>
          </p:cNvPicPr>
          <p:nvPr/>
        </p:nvPicPr>
        <p:blipFill>
          <a:blip r:embed="rId3"/>
          <a:stretch>
            <a:fillRect/>
          </a:stretch>
        </p:blipFill>
        <p:spPr>
          <a:xfrm>
            <a:off x="1121221" y="2201714"/>
            <a:ext cx="2581077" cy="3604925"/>
          </a:xfrm>
          <a:prstGeom prst="rect">
            <a:avLst/>
          </a:prstGeom>
        </p:spPr>
      </p:pic>
    </p:spTree>
    <p:extLst>
      <p:ext uri="{BB962C8B-B14F-4D97-AF65-F5344CB8AC3E}">
        <p14:creationId xmlns:p14="http://schemas.microsoft.com/office/powerpoint/2010/main" val="4150971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24" name="Group 23"/>
          <p:cNvGrpSpPr/>
          <p:nvPr/>
        </p:nvGrpSpPr>
        <p:grpSpPr>
          <a:xfrm>
            <a:off x="179512" y="438049"/>
            <a:ext cx="8045069" cy="5984131"/>
            <a:chOff x="179512" y="438049"/>
            <a:chExt cx="8045069" cy="5984131"/>
          </a:xfrm>
        </p:grpSpPr>
        <p:grpSp>
          <p:nvGrpSpPr>
            <p:cNvPr id="19" name="Group 18"/>
            <p:cNvGrpSpPr/>
            <p:nvPr/>
          </p:nvGrpSpPr>
          <p:grpSpPr>
            <a:xfrm>
              <a:off x="179512" y="438049"/>
              <a:ext cx="7992888" cy="5962340"/>
              <a:chOff x="179512" y="438049"/>
              <a:chExt cx="7992888" cy="5962340"/>
            </a:xfrm>
          </p:grpSpPr>
          <p:sp>
            <p:nvSpPr>
              <p:cNvPr id="4" name="Tekstiruutu 1"/>
              <p:cNvSpPr txBox="1"/>
              <p:nvPr/>
            </p:nvSpPr>
            <p:spPr>
              <a:xfrm>
                <a:off x="179512" y="438049"/>
                <a:ext cx="7992888" cy="246221"/>
              </a:xfrm>
              <a:prstGeom prst="rect">
                <a:avLst/>
              </a:prstGeom>
              <a:noFill/>
            </p:spPr>
            <p:txBody>
              <a:bodyPr wrap="square" rtlCol="0">
                <a:spAutoFit/>
              </a:bodyPr>
              <a:lstStyle/>
              <a:p>
                <a:r>
                  <a:rPr lang="fi-FI" sz="1000" b="1" dirty="0">
                    <a:solidFill>
                      <a:schemeClr val="tx1">
                        <a:lumMod val="95000"/>
                        <a:lumOff val="5000"/>
                      </a:schemeClr>
                    </a:solidFill>
                    <a:latin typeface="Helvetica Neue" charset="0"/>
                    <a:ea typeface="Helvetica Neue" charset="0"/>
                    <a:cs typeface="Helvetica Neue" charset="0"/>
                  </a:rPr>
                  <a:t>Keskusverolautakunta</a:t>
                </a:r>
              </a:p>
            </p:txBody>
          </p:sp>
          <p:sp>
            <p:nvSpPr>
              <p:cNvPr id="5" name="Tekstiruutu 1"/>
              <p:cNvSpPr txBox="1"/>
              <p:nvPr/>
            </p:nvSpPr>
            <p:spPr>
              <a:xfrm>
                <a:off x="193150" y="856942"/>
                <a:ext cx="7979250" cy="246221"/>
              </a:xfrm>
              <a:prstGeom prst="rect">
                <a:avLst/>
              </a:prstGeom>
              <a:noFill/>
            </p:spPr>
            <p:txBody>
              <a:bodyPr wrap="square" rtlCol="0">
                <a:spAutoFit/>
              </a:bodyPr>
              <a:lstStyle/>
              <a:p>
                <a:r>
                  <a:rPr lang="fi-FI" sz="1000" b="1" dirty="0">
                    <a:solidFill>
                      <a:schemeClr val="tx1">
                        <a:lumMod val="95000"/>
                        <a:lumOff val="5000"/>
                      </a:schemeClr>
                    </a:solidFill>
                    <a:latin typeface="Helvetica Neue" charset="0"/>
                    <a:ea typeface="Helvetica Neue" charset="0"/>
                    <a:cs typeface="Helvetica Neue" charset="0"/>
                  </a:rPr>
                  <a:t>Saamelaiskäräjät</a:t>
                </a:r>
              </a:p>
            </p:txBody>
          </p:sp>
          <p:sp>
            <p:nvSpPr>
              <p:cNvPr id="6" name="Tekstiruutu 1"/>
              <p:cNvSpPr txBox="1"/>
              <p:nvPr/>
            </p:nvSpPr>
            <p:spPr>
              <a:xfrm>
                <a:off x="179512" y="1281349"/>
                <a:ext cx="7992888" cy="246221"/>
              </a:xfrm>
              <a:prstGeom prst="rect">
                <a:avLst/>
              </a:prstGeom>
              <a:noFill/>
            </p:spPr>
            <p:txBody>
              <a:bodyPr wrap="square" rtlCol="0">
                <a:spAutoFit/>
              </a:bodyPr>
              <a:lstStyle/>
              <a:p>
                <a:r>
                  <a:rPr lang="fi-FI" sz="1000" b="1" dirty="0">
                    <a:solidFill>
                      <a:schemeClr val="tx1">
                        <a:lumMod val="95000"/>
                        <a:lumOff val="5000"/>
                      </a:schemeClr>
                    </a:solidFill>
                    <a:latin typeface="Helvetica Neue" charset="0"/>
                    <a:ea typeface="Helvetica Neue" charset="0"/>
                    <a:cs typeface="Helvetica Neue" charset="0"/>
                  </a:rPr>
                  <a:t>Ahvenanmaan maakunnan hallitus</a:t>
                </a:r>
              </a:p>
            </p:txBody>
          </p:sp>
          <p:sp>
            <p:nvSpPr>
              <p:cNvPr id="7" name="Tekstiruutu 1"/>
              <p:cNvSpPr txBox="1"/>
              <p:nvPr/>
            </p:nvSpPr>
            <p:spPr>
              <a:xfrm>
                <a:off x="184330" y="1721351"/>
                <a:ext cx="7988070" cy="246221"/>
              </a:xfrm>
              <a:prstGeom prst="rect">
                <a:avLst/>
              </a:prstGeom>
              <a:noFill/>
            </p:spPr>
            <p:txBody>
              <a:bodyPr wrap="square" rtlCol="0">
                <a:spAutoFit/>
              </a:bodyPr>
              <a:lstStyle/>
              <a:p>
                <a:r>
                  <a:rPr lang="fi-FI" sz="1000" b="1" dirty="0">
                    <a:solidFill>
                      <a:schemeClr val="tx1">
                        <a:lumMod val="95000"/>
                        <a:lumOff val="5000"/>
                      </a:schemeClr>
                    </a:solidFill>
                    <a:latin typeface="Helvetica Neue" charset="0"/>
                    <a:ea typeface="Helvetica Neue" charset="0"/>
                    <a:cs typeface="Helvetica Neue" charset="0"/>
                  </a:rPr>
                  <a:t>Valtioneuvosto ja ministeriöt</a:t>
                </a:r>
              </a:p>
            </p:txBody>
          </p:sp>
          <p:sp>
            <p:nvSpPr>
              <p:cNvPr id="8" name="Tekstiruutu 1"/>
              <p:cNvSpPr txBox="1"/>
              <p:nvPr/>
            </p:nvSpPr>
            <p:spPr>
              <a:xfrm>
                <a:off x="193150" y="2151695"/>
                <a:ext cx="2938690" cy="246221"/>
              </a:xfrm>
              <a:prstGeom prst="rect">
                <a:avLst/>
              </a:prstGeom>
              <a:noFill/>
            </p:spPr>
            <p:txBody>
              <a:bodyPr wrap="square" rtlCol="0">
                <a:spAutoFit/>
              </a:bodyPr>
              <a:lstStyle/>
              <a:p>
                <a:r>
                  <a:rPr lang="fi-FI" sz="1000" b="1" dirty="0">
                    <a:solidFill>
                      <a:schemeClr val="tx1">
                        <a:lumMod val="95000"/>
                        <a:lumOff val="5000"/>
                      </a:schemeClr>
                    </a:solidFill>
                    <a:latin typeface="Helvetica Neue" charset="0"/>
                    <a:ea typeface="Helvetica Neue" charset="0"/>
                    <a:cs typeface="Helvetica Neue" charset="0"/>
                  </a:rPr>
                  <a:t>Kunnat ja kunnalliset viranomaiset</a:t>
                </a:r>
              </a:p>
            </p:txBody>
          </p:sp>
          <p:sp>
            <p:nvSpPr>
              <p:cNvPr id="9" name="Tekstiruutu 1"/>
              <p:cNvSpPr txBox="1"/>
              <p:nvPr/>
            </p:nvSpPr>
            <p:spPr>
              <a:xfrm>
                <a:off x="179512" y="2559860"/>
                <a:ext cx="2808312" cy="246221"/>
              </a:xfrm>
              <a:prstGeom prst="rect">
                <a:avLst/>
              </a:prstGeom>
              <a:noFill/>
            </p:spPr>
            <p:txBody>
              <a:bodyPr wrap="square" rtlCol="0">
                <a:spAutoFit/>
              </a:bodyPr>
              <a:lstStyle/>
              <a:p>
                <a:r>
                  <a:rPr lang="fi-FI" sz="1000" b="1" dirty="0">
                    <a:solidFill>
                      <a:schemeClr val="tx1">
                        <a:lumMod val="95000"/>
                        <a:lumOff val="5000"/>
                      </a:schemeClr>
                    </a:solidFill>
                    <a:latin typeface="Helvetica Neue" charset="0"/>
                    <a:ea typeface="Helvetica Neue" charset="0"/>
                    <a:cs typeface="Helvetica Neue" charset="0"/>
                  </a:rPr>
                  <a:t>Aluehallintovirastot</a:t>
                </a:r>
              </a:p>
            </p:txBody>
          </p:sp>
          <p:sp>
            <p:nvSpPr>
              <p:cNvPr id="10" name="Tekstiruutu 1"/>
              <p:cNvSpPr txBox="1"/>
              <p:nvPr/>
            </p:nvSpPr>
            <p:spPr>
              <a:xfrm>
                <a:off x="179512" y="2982799"/>
                <a:ext cx="5330458" cy="246221"/>
              </a:xfrm>
              <a:prstGeom prst="rect">
                <a:avLst/>
              </a:prstGeom>
              <a:noFill/>
            </p:spPr>
            <p:txBody>
              <a:bodyPr wrap="square" rtlCol="0">
                <a:spAutoFit/>
              </a:bodyPr>
              <a:lstStyle/>
              <a:p>
                <a:r>
                  <a:rPr lang="fi-FI" sz="1000" b="1" dirty="0">
                    <a:solidFill>
                      <a:schemeClr val="tx1">
                        <a:lumMod val="95000"/>
                        <a:lumOff val="5000"/>
                      </a:schemeClr>
                    </a:solidFill>
                    <a:latin typeface="Helvetica Neue" charset="0"/>
                    <a:ea typeface="Helvetica Neue" charset="0"/>
                    <a:cs typeface="Helvetica Neue" charset="0"/>
                  </a:rPr>
                  <a:t>Elinkeino-, liikenne- ja ympäristökeskukset</a:t>
                </a:r>
              </a:p>
            </p:txBody>
          </p:sp>
          <p:sp>
            <p:nvSpPr>
              <p:cNvPr id="11" name="Tekstiruutu 1"/>
              <p:cNvSpPr txBox="1"/>
              <p:nvPr/>
            </p:nvSpPr>
            <p:spPr>
              <a:xfrm>
                <a:off x="183558" y="3395178"/>
                <a:ext cx="2736304" cy="246221"/>
              </a:xfrm>
              <a:prstGeom prst="rect">
                <a:avLst/>
              </a:prstGeom>
              <a:noFill/>
            </p:spPr>
            <p:txBody>
              <a:bodyPr wrap="square" rtlCol="0">
                <a:spAutoFit/>
              </a:bodyPr>
              <a:lstStyle/>
              <a:p>
                <a:r>
                  <a:rPr lang="fi-FI" sz="1000" b="1" dirty="0">
                    <a:solidFill>
                      <a:schemeClr val="tx1">
                        <a:lumMod val="95000"/>
                        <a:lumOff val="5000"/>
                      </a:schemeClr>
                    </a:solidFill>
                    <a:latin typeface="Helvetica Neue" charset="0"/>
                    <a:ea typeface="Helvetica Neue" charset="0"/>
                    <a:cs typeface="Helvetica Neue" charset="0"/>
                  </a:rPr>
                  <a:t>Valtion paikallishallinto</a:t>
                </a:r>
              </a:p>
            </p:txBody>
          </p:sp>
          <p:sp>
            <p:nvSpPr>
              <p:cNvPr id="12" name="Tekstiruutu 1"/>
              <p:cNvSpPr txBox="1"/>
              <p:nvPr/>
            </p:nvSpPr>
            <p:spPr>
              <a:xfrm>
                <a:off x="179512" y="3859225"/>
                <a:ext cx="2952328" cy="246221"/>
              </a:xfrm>
              <a:prstGeom prst="rect">
                <a:avLst/>
              </a:prstGeom>
              <a:noFill/>
            </p:spPr>
            <p:txBody>
              <a:bodyPr wrap="square" rtlCol="0">
                <a:spAutoFit/>
              </a:bodyPr>
              <a:lstStyle/>
              <a:p>
                <a:r>
                  <a:rPr lang="fi-FI" sz="1000" b="1" dirty="0">
                    <a:solidFill>
                      <a:schemeClr val="tx1">
                        <a:lumMod val="95000"/>
                        <a:lumOff val="5000"/>
                      </a:schemeClr>
                    </a:solidFill>
                    <a:latin typeface="Helvetica Neue" charset="0"/>
                    <a:ea typeface="Helvetica Neue" charset="0"/>
                    <a:cs typeface="Helvetica Neue" charset="0"/>
                  </a:rPr>
                  <a:t>Maakuntien liitot</a:t>
                </a:r>
              </a:p>
            </p:txBody>
          </p:sp>
          <p:sp>
            <p:nvSpPr>
              <p:cNvPr id="13" name="Tekstiruutu 1"/>
              <p:cNvSpPr txBox="1"/>
              <p:nvPr/>
            </p:nvSpPr>
            <p:spPr>
              <a:xfrm>
                <a:off x="179512" y="4309705"/>
                <a:ext cx="3888432" cy="246221"/>
              </a:xfrm>
              <a:prstGeom prst="rect">
                <a:avLst/>
              </a:prstGeom>
              <a:noFill/>
            </p:spPr>
            <p:txBody>
              <a:bodyPr wrap="square" rtlCol="0">
                <a:spAutoFit/>
              </a:bodyPr>
              <a:lstStyle/>
              <a:p>
                <a:r>
                  <a:rPr lang="fi-FI" sz="970" b="1" dirty="0">
                    <a:solidFill>
                      <a:schemeClr val="tx1">
                        <a:lumMod val="95000"/>
                        <a:lumOff val="5000"/>
                      </a:schemeClr>
                    </a:solidFill>
                    <a:latin typeface="Helvetica Neue" charset="0"/>
                    <a:ea typeface="Helvetica Neue" charset="0"/>
                    <a:cs typeface="Helvetica Neue" charset="0"/>
                  </a:rPr>
                  <a:t>Evankelisluterilainen kirkko ja ortodoksinen kirkko</a:t>
                </a:r>
              </a:p>
            </p:txBody>
          </p:sp>
          <p:sp>
            <p:nvSpPr>
              <p:cNvPr id="15" name="Tekstiruutu 1"/>
              <p:cNvSpPr txBox="1"/>
              <p:nvPr/>
            </p:nvSpPr>
            <p:spPr>
              <a:xfrm>
                <a:off x="179512" y="4772157"/>
                <a:ext cx="3384376" cy="246221"/>
              </a:xfrm>
              <a:prstGeom prst="rect">
                <a:avLst/>
              </a:prstGeom>
              <a:noFill/>
            </p:spPr>
            <p:txBody>
              <a:bodyPr wrap="square" rtlCol="0">
                <a:spAutoFit/>
              </a:bodyPr>
              <a:lstStyle/>
              <a:p>
                <a:r>
                  <a:rPr lang="fi-FI" sz="1000" b="1" dirty="0">
                    <a:solidFill>
                      <a:schemeClr val="tx1">
                        <a:lumMod val="95000"/>
                        <a:lumOff val="5000"/>
                      </a:schemeClr>
                    </a:solidFill>
                    <a:latin typeface="Helvetica Neue" charset="0"/>
                    <a:ea typeface="Helvetica Neue" charset="0"/>
                    <a:cs typeface="Helvetica Neue" charset="0"/>
                  </a:rPr>
                  <a:t>Verotuksen oikaisulautakunta</a:t>
                </a:r>
              </a:p>
            </p:txBody>
          </p:sp>
          <p:sp>
            <p:nvSpPr>
              <p:cNvPr id="16" name="Tekstiruutu 1"/>
              <p:cNvSpPr txBox="1"/>
              <p:nvPr/>
            </p:nvSpPr>
            <p:spPr>
              <a:xfrm>
                <a:off x="179512" y="5243033"/>
                <a:ext cx="3600400" cy="246221"/>
              </a:xfrm>
              <a:prstGeom prst="rect">
                <a:avLst/>
              </a:prstGeom>
              <a:noFill/>
            </p:spPr>
            <p:txBody>
              <a:bodyPr wrap="square" rtlCol="0">
                <a:spAutoFit/>
              </a:bodyPr>
              <a:lstStyle/>
              <a:p>
                <a:r>
                  <a:rPr lang="fi-FI" sz="1000" b="1" dirty="0">
                    <a:solidFill>
                      <a:schemeClr val="tx1">
                        <a:lumMod val="95000"/>
                        <a:lumOff val="5000"/>
                      </a:schemeClr>
                    </a:solidFill>
                    <a:latin typeface="Helvetica Neue" charset="0"/>
                    <a:ea typeface="Helvetica Neue" charset="0"/>
                    <a:cs typeface="Helvetica Neue" charset="0"/>
                  </a:rPr>
                  <a:t>Keskusvirastot</a:t>
                </a:r>
              </a:p>
            </p:txBody>
          </p:sp>
          <p:sp>
            <p:nvSpPr>
              <p:cNvPr id="17" name="Tekstiruutu 1"/>
              <p:cNvSpPr txBox="1"/>
              <p:nvPr/>
            </p:nvSpPr>
            <p:spPr>
              <a:xfrm>
                <a:off x="179512" y="5699808"/>
                <a:ext cx="7560840" cy="246221"/>
              </a:xfrm>
              <a:prstGeom prst="rect">
                <a:avLst/>
              </a:prstGeom>
              <a:noFill/>
            </p:spPr>
            <p:txBody>
              <a:bodyPr wrap="square" rtlCol="0">
                <a:spAutoFit/>
              </a:bodyPr>
              <a:lstStyle/>
              <a:p>
                <a:r>
                  <a:rPr lang="fi-FI" sz="1000" b="1" dirty="0">
                    <a:solidFill>
                      <a:schemeClr val="tx1">
                        <a:lumMod val="95000"/>
                        <a:lumOff val="5000"/>
                      </a:schemeClr>
                    </a:solidFill>
                    <a:latin typeface="Helvetica Neue" charset="0"/>
                    <a:ea typeface="Helvetica Neue" charset="0"/>
                    <a:cs typeface="Helvetica Neue" charset="0"/>
                  </a:rPr>
                  <a:t>Kilpailu- ja kuluttajavirasto, energiavirasto ja viestintävirasto</a:t>
                </a:r>
              </a:p>
            </p:txBody>
          </p:sp>
          <p:sp>
            <p:nvSpPr>
              <p:cNvPr id="18" name="Tekstiruutu 1"/>
              <p:cNvSpPr txBox="1"/>
              <p:nvPr/>
            </p:nvSpPr>
            <p:spPr>
              <a:xfrm>
                <a:off x="179512" y="6154168"/>
                <a:ext cx="5400600" cy="246221"/>
              </a:xfrm>
              <a:prstGeom prst="rect">
                <a:avLst/>
              </a:prstGeom>
              <a:noFill/>
            </p:spPr>
            <p:txBody>
              <a:bodyPr wrap="square" rtlCol="0">
                <a:spAutoFit/>
              </a:bodyPr>
              <a:lstStyle/>
              <a:p>
                <a:r>
                  <a:rPr lang="fi-FI" sz="1000" b="1" dirty="0">
                    <a:solidFill>
                      <a:schemeClr val="tx1">
                        <a:lumMod val="95000"/>
                        <a:lumOff val="5000"/>
                      </a:schemeClr>
                    </a:solidFill>
                    <a:latin typeface="Helvetica Neue" charset="0"/>
                    <a:ea typeface="Helvetica Neue" charset="0"/>
                    <a:cs typeface="Helvetica Neue" charset="0"/>
                  </a:rPr>
                  <a:t>Muutoksenhakulautakunnat</a:t>
                </a:r>
              </a:p>
            </p:txBody>
          </p:sp>
        </p:grpSp>
        <p:grpSp>
          <p:nvGrpSpPr>
            <p:cNvPr id="23" name="Group 22"/>
            <p:cNvGrpSpPr/>
            <p:nvPr/>
          </p:nvGrpSpPr>
          <p:grpSpPr>
            <a:xfrm>
              <a:off x="6015663" y="2667519"/>
              <a:ext cx="2208918" cy="3754661"/>
              <a:chOff x="6015663" y="2667519"/>
              <a:chExt cx="2208918" cy="3754661"/>
            </a:xfrm>
          </p:grpSpPr>
          <p:sp>
            <p:nvSpPr>
              <p:cNvPr id="20" name="Tekstiruutu 1"/>
              <p:cNvSpPr txBox="1"/>
              <p:nvPr/>
            </p:nvSpPr>
            <p:spPr>
              <a:xfrm>
                <a:off x="6064341" y="2667519"/>
                <a:ext cx="2160240" cy="1446550"/>
              </a:xfrm>
              <a:prstGeom prst="rect">
                <a:avLst/>
              </a:prstGeom>
              <a:noFill/>
            </p:spPr>
            <p:txBody>
              <a:bodyPr wrap="square" rtlCol="0">
                <a:spAutoFit/>
              </a:bodyPr>
              <a:lstStyle/>
              <a:p>
                <a:r>
                  <a:rPr lang="fi-FI" sz="1400" b="1" dirty="0">
                    <a:solidFill>
                      <a:schemeClr val="bg1"/>
                    </a:solidFill>
                    <a:latin typeface="Helvetica" charset="0"/>
                    <a:ea typeface="Helvetica" charset="0"/>
                    <a:cs typeface="Helvetica" charset="0"/>
                  </a:rPr>
                  <a:t>Hallinto-oikeudet</a:t>
                </a:r>
                <a:br>
                  <a:rPr lang="fi-FI" sz="1400" b="1" dirty="0">
                    <a:solidFill>
                      <a:schemeClr val="bg1"/>
                    </a:solidFill>
                    <a:latin typeface="Helvetica" charset="0"/>
                    <a:ea typeface="Helvetica" charset="0"/>
                    <a:cs typeface="Helvetica" charset="0"/>
                  </a:rPr>
                </a:br>
                <a:endParaRPr lang="fi-FI" sz="1400" b="1" dirty="0">
                  <a:solidFill>
                    <a:schemeClr val="bg1"/>
                  </a:solidFill>
                  <a:latin typeface="Helvetica" charset="0"/>
                  <a:ea typeface="Helvetica" charset="0"/>
                  <a:cs typeface="Helvetica" charset="0"/>
                </a:endParaRPr>
              </a:p>
              <a:p>
                <a:r>
                  <a:rPr lang="fi-FI" sz="1000" dirty="0">
                    <a:solidFill>
                      <a:schemeClr val="bg1"/>
                    </a:solidFill>
                    <a:latin typeface="Helvetica" charset="0"/>
                    <a:ea typeface="Helvetica" charset="0"/>
                    <a:cs typeface="Helvetica" charset="0"/>
                  </a:rPr>
                  <a:t>Helsinki, Hämeenlinna,</a:t>
                </a:r>
              </a:p>
              <a:p>
                <a:r>
                  <a:rPr lang="fi-FI" sz="1000" dirty="0">
                    <a:solidFill>
                      <a:schemeClr val="bg1"/>
                    </a:solidFill>
                    <a:latin typeface="Helvetica" charset="0"/>
                    <a:ea typeface="Helvetica" charset="0"/>
                    <a:cs typeface="Helvetica" charset="0"/>
                  </a:rPr>
                  <a:t>Itä-Suomi, Pohjois-Suomi</a:t>
                </a:r>
              </a:p>
              <a:p>
                <a:r>
                  <a:rPr lang="fi-FI" sz="1000" dirty="0">
                    <a:solidFill>
                      <a:schemeClr val="bg1"/>
                    </a:solidFill>
                    <a:latin typeface="Helvetica" charset="0"/>
                    <a:ea typeface="Helvetica" charset="0"/>
                    <a:cs typeface="Helvetica" charset="0"/>
                  </a:rPr>
                  <a:t>Turku ja Vaasa</a:t>
                </a:r>
              </a:p>
              <a:p>
                <a:endParaRPr lang="fi-FI" sz="1000" dirty="0">
                  <a:solidFill>
                    <a:schemeClr val="bg1"/>
                  </a:solidFill>
                  <a:latin typeface="Helvetica" charset="0"/>
                  <a:ea typeface="Helvetica" charset="0"/>
                  <a:cs typeface="Helvetica" charset="0"/>
                </a:endParaRPr>
              </a:p>
              <a:p>
                <a:r>
                  <a:rPr lang="fi-FI" sz="1000" dirty="0">
                    <a:solidFill>
                      <a:schemeClr val="bg1"/>
                    </a:solidFill>
                    <a:latin typeface="Helvetica" charset="0"/>
                    <a:ea typeface="Helvetica" charset="0"/>
                    <a:cs typeface="Helvetica" charset="0"/>
                  </a:rPr>
                  <a:t>Ahvenanmaan </a:t>
                </a:r>
                <a:br>
                  <a:rPr lang="fi-FI" sz="1000" dirty="0">
                    <a:solidFill>
                      <a:schemeClr val="bg1"/>
                    </a:solidFill>
                    <a:latin typeface="Helvetica" charset="0"/>
                    <a:ea typeface="Helvetica" charset="0"/>
                    <a:cs typeface="Helvetica" charset="0"/>
                  </a:rPr>
                </a:br>
                <a:r>
                  <a:rPr lang="fi-FI" sz="1000" dirty="0">
                    <a:solidFill>
                      <a:schemeClr val="bg1"/>
                    </a:solidFill>
                    <a:latin typeface="Helvetica" charset="0"/>
                    <a:ea typeface="Helvetica" charset="0"/>
                    <a:cs typeface="Helvetica" charset="0"/>
                  </a:rPr>
                  <a:t>hallintotuomioistuin</a:t>
                </a:r>
              </a:p>
            </p:txBody>
          </p:sp>
          <p:sp>
            <p:nvSpPr>
              <p:cNvPr id="21" name="Tekstiruutu 1"/>
              <p:cNvSpPr txBox="1"/>
              <p:nvPr/>
            </p:nvSpPr>
            <p:spPr>
              <a:xfrm>
                <a:off x="6015663" y="4707120"/>
                <a:ext cx="1580673" cy="307777"/>
              </a:xfrm>
              <a:prstGeom prst="rect">
                <a:avLst/>
              </a:prstGeom>
              <a:noFill/>
            </p:spPr>
            <p:txBody>
              <a:bodyPr wrap="square" rtlCol="0">
                <a:spAutoFit/>
              </a:bodyPr>
              <a:lstStyle/>
              <a:p>
                <a:r>
                  <a:rPr lang="fi-FI" sz="1400" b="1">
                    <a:solidFill>
                      <a:schemeClr val="bg1"/>
                    </a:solidFill>
                    <a:latin typeface="Helvetica" charset="0"/>
                    <a:ea typeface="Helvetica" charset="0"/>
                    <a:cs typeface="Helvetica" charset="0"/>
                  </a:rPr>
                  <a:t>Markkinaoikeus</a:t>
                </a:r>
                <a:endParaRPr lang="fi-FI" sz="1400" dirty="0">
                  <a:solidFill>
                    <a:schemeClr val="bg1"/>
                  </a:solidFill>
                  <a:latin typeface="Helvetica" charset="0"/>
                  <a:ea typeface="Helvetica" charset="0"/>
                  <a:cs typeface="Helvetica" charset="0"/>
                </a:endParaRPr>
              </a:p>
            </p:txBody>
          </p:sp>
          <p:sp>
            <p:nvSpPr>
              <p:cNvPr id="22" name="Tekstiruutu 1"/>
              <p:cNvSpPr txBox="1"/>
              <p:nvPr/>
            </p:nvSpPr>
            <p:spPr>
              <a:xfrm>
                <a:off x="6015663" y="6114403"/>
                <a:ext cx="1707556" cy="307777"/>
              </a:xfrm>
              <a:prstGeom prst="rect">
                <a:avLst/>
              </a:prstGeom>
              <a:noFill/>
            </p:spPr>
            <p:txBody>
              <a:bodyPr wrap="square" rtlCol="0">
                <a:spAutoFit/>
              </a:bodyPr>
              <a:lstStyle/>
              <a:p>
                <a:r>
                  <a:rPr lang="fi-FI" sz="1400" b="1">
                    <a:solidFill>
                      <a:schemeClr val="bg1"/>
                    </a:solidFill>
                    <a:latin typeface="Helvetica" charset="0"/>
                    <a:ea typeface="Helvetica" charset="0"/>
                    <a:cs typeface="Helvetica" charset="0"/>
                  </a:rPr>
                  <a:t>Vakuutusoikeus</a:t>
                </a:r>
                <a:endParaRPr lang="fi-FI" sz="1400" dirty="0">
                  <a:solidFill>
                    <a:schemeClr val="bg1"/>
                  </a:solidFill>
                  <a:latin typeface="Helvetica" charset="0"/>
                  <a:ea typeface="Helvetica" charset="0"/>
                  <a:cs typeface="Helvetica" charset="0"/>
                </a:endParaRPr>
              </a:p>
            </p:txBody>
          </p:sp>
        </p:grpSp>
      </p:grpSp>
    </p:spTree>
    <p:extLst>
      <p:ext uri="{BB962C8B-B14F-4D97-AF65-F5344CB8AC3E}">
        <p14:creationId xmlns:p14="http://schemas.microsoft.com/office/powerpoint/2010/main" val="27620669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z="2800" dirty="0"/>
              <a:t>Menettely hallintolainkäyttöasiassa</a:t>
            </a:r>
          </a:p>
        </p:txBody>
      </p:sp>
      <p:sp>
        <p:nvSpPr>
          <p:cNvPr id="3" name="Sisällön paikkamerkki 2"/>
          <p:cNvSpPr>
            <a:spLocks noGrp="1"/>
          </p:cNvSpPr>
          <p:nvPr>
            <p:ph idx="1"/>
          </p:nvPr>
        </p:nvSpPr>
        <p:spPr/>
        <p:txBody>
          <a:bodyPr>
            <a:normAutofit fontScale="85000" lnSpcReduction="20000"/>
          </a:bodyPr>
          <a:lstStyle/>
          <a:p>
            <a:endParaRPr lang="fi-FI" dirty="0"/>
          </a:p>
          <a:p>
            <a:r>
              <a:rPr lang="fi-FI" dirty="0"/>
              <a:t>PL 21 § Oikeusturva</a:t>
            </a:r>
          </a:p>
          <a:p>
            <a:pPr lvl="1"/>
            <a:r>
              <a:rPr lang="fi-FI" sz="1600" dirty="0"/>
              <a:t>Jokaisella on oikeus saada asiansa käsitellyksi asianmukaisesti ja ilman aiheetonta viivytystä lain mukaan toimivaltaisessa tuomioistuimessa tai muussa viranomaisessa sekä oikeus saada oikeuksiaan ja velvollisuuksiaan koskeva päätös tuomioistuimen tai muun riippumattoman lainkäyttöelimen käsiteltäväksi</a:t>
            </a:r>
          </a:p>
          <a:p>
            <a:pPr lvl="1"/>
            <a:r>
              <a:rPr lang="fi-FI" sz="1600" dirty="0"/>
              <a:t>Käsittelyn julkisuus sekä oikeus tulla kuulluksi, saada perusteltu päätös ja hakea muutosta samoin kuin muut oikeudenmukaisen oikeudenkäynnin ja hyvän hallinnon takeet turvataan lailla</a:t>
            </a:r>
          </a:p>
          <a:p>
            <a:r>
              <a:rPr lang="fi-FI" dirty="0"/>
              <a:t>EIS 6 A Oikeus oikeudenmukaiseen oikeudenkäyntiin 1 kohta</a:t>
            </a:r>
          </a:p>
          <a:p>
            <a:pPr lvl="1"/>
            <a:r>
              <a:rPr lang="fi-FI" sz="1600" dirty="0"/>
              <a:t>Jokaisella on oikeus kohtuullisen ajan kuluessa oikeudenmukaiseen ja julkiseen oikeudenkäyntiin laillisesti perustetussa riippumattomassa ja puolueettomassa tuomioistuimessa silloin, kun päätetään hänen oikeuksistaan ja velvollisuuksistaan tai häntä vastaan nostetusta rikossyytteestä</a:t>
            </a:r>
          </a:p>
          <a:p>
            <a:pPr lvl="1"/>
            <a:r>
              <a:rPr lang="fi-FI" sz="1600" dirty="0"/>
              <a:t>Päätös on annettava julkisesti, mutta lehdistöltä ja yleisöltä voidaan kieltää pääsy koko oikeudenkäyntiin tai osaan siitä demokraattisen yhteiskunnan moraalin, yleisen järjestyksen tai kansallisen turvallisuuden vuoksi nuorten henkilöiden etujen tai osapuolten yksityiselämän suojaamisen niin vaatiessa, tai siinä määrin kuin tuomioistuin harkitsee ehdottoman välttämättömäksi erityisolosuhteissa, joissa julkisuus loukkaisi oikeudenmukaisuutta</a:t>
            </a:r>
          </a:p>
          <a:p>
            <a:r>
              <a:rPr lang="fi-FI" dirty="0"/>
              <a:t>Euroopan unionin perusoikeuskirja</a:t>
            </a:r>
          </a:p>
        </p:txBody>
      </p:sp>
      <p:sp>
        <p:nvSpPr>
          <p:cNvPr id="4" name="Päivämäärän paikkamerkki 3"/>
          <p:cNvSpPr>
            <a:spLocks noGrp="1"/>
          </p:cNvSpPr>
          <p:nvPr>
            <p:ph type="dt" sz="half" idx="10"/>
          </p:nvPr>
        </p:nvSpPr>
        <p:spPr/>
        <p:txBody>
          <a:bodyPr/>
          <a:lstStyle/>
          <a:p>
            <a:fld id="{97CA285A-1CA7-6641-8D2C-A7EE3FBCF582}" type="datetime1">
              <a:rPr lang="fi-FI" smtClean="0"/>
              <a:t>7.5.2017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3445D4F-4F8A-1E42-B04E-F5F6ECD50E8F}" type="slidenum">
              <a:rPr lang="fi-FI" smtClean="0"/>
              <a:t>8</a:t>
            </a:fld>
            <a:endParaRPr lang="fi-FI"/>
          </a:p>
        </p:txBody>
      </p:sp>
    </p:spTree>
    <p:extLst>
      <p:ext uri="{BB962C8B-B14F-4D97-AF65-F5344CB8AC3E}">
        <p14:creationId xmlns:p14="http://schemas.microsoft.com/office/powerpoint/2010/main" val="469653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err="1"/>
              <a:t>KHO:een</a:t>
            </a:r>
            <a:r>
              <a:rPr lang="fi-FI" dirty="0"/>
              <a:t> saapuneet asiat vuonna 2016</a:t>
            </a:r>
          </a:p>
        </p:txBody>
      </p:sp>
      <p:graphicFrame>
        <p:nvGraphicFramePr>
          <p:cNvPr id="8" name="Sisällön paikkamerkki 7"/>
          <p:cNvGraphicFramePr>
            <a:graphicFrameLocks noGrp="1"/>
          </p:cNvGraphicFramePr>
          <p:nvPr>
            <p:ph idx="1"/>
            <p:extLst/>
          </p:nvPr>
        </p:nvGraphicFramePr>
        <p:xfrm>
          <a:off x="457200" y="1412875"/>
          <a:ext cx="8229600" cy="4392613"/>
        </p:xfrm>
        <a:graphic>
          <a:graphicData uri="http://schemas.openxmlformats.org/drawingml/2006/chart">
            <c:chart xmlns:c="http://schemas.openxmlformats.org/drawingml/2006/chart" xmlns:r="http://schemas.openxmlformats.org/officeDocument/2006/relationships" r:id="rId3"/>
          </a:graphicData>
        </a:graphic>
      </p:graphicFrame>
      <p:sp>
        <p:nvSpPr>
          <p:cNvPr id="4" name="Päivämäärän paikkamerkki 3"/>
          <p:cNvSpPr>
            <a:spLocks noGrp="1"/>
          </p:cNvSpPr>
          <p:nvPr>
            <p:ph type="dt" sz="half" idx="2"/>
          </p:nvPr>
        </p:nvSpPr>
        <p:spPr/>
        <p:txBody>
          <a:bodyPr/>
          <a:lstStyle/>
          <a:p>
            <a:endParaRPr lang="fi-FI" dirty="0"/>
          </a:p>
        </p:txBody>
      </p:sp>
      <p:sp>
        <p:nvSpPr>
          <p:cNvPr id="5" name="Dian numeron paikkamerkki 4"/>
          <p:cNvSpPr>
            <a:spLocks noGrp="1"/>
          </p:cNvSpPr>
          <p:nvPr>
            <p:ph type="sldNum" sz="quarter" idx="4"/>
          </p:nvPr>
        </p:nvSpPr>
        <p:spPr/>
        <p:txBody>
          <a:bodyPr/>
          <a:lstStyle/>
          <a:p>
            <a:fld id="{F3445D4F-4F8A-1E42-B04E-F5F6ECD50E8F}" type="slidenum">
              <a:rPr lang="fi-FI" smtClean="0"/>
              <a:pPr/>
              <a:t>9</a:t>
            </a:fld>
            <a:endParaRPr lang="fi-FI" dirty="0"/>
          </a:p>
        </p:txBody>
      </p:sp>
      <p:sp>
        <p:nvSpPr>
          <p:cNvPr id="3" name="Alatunnisteen paikkamerkki 2"/>
          <p:cNvSpPr>
            <a:spLocks noGrp="1"/>
          </p:cNvSpPr>
          <p:nvPr>
            <p:ph type="ftr" sz="quarter" idx="3"/>
          </p:nvPr>
        </p:nvSpPr>
        <p:spPr/>
        <p:txBody>
          <a:bodyPr/>
          <a:lstStyle/>
          <a:p>
            <a:endParaRPr lang="fi-FI" dirty="0"/>
          </a:p>
        </p:txBody>
      </p:sp>
    </p:spTree>
    <p:extLst>
      <p:ext uri="{BB962C8B-B14F-4D97-AF65-F5344CB8AC3E}">
        <p14:creationId xmlns:p14="http://schemas.microsoft.com/office/powerpoint/2010/main" val="2044906240"/>
      </p:ext>
    </p:extLst>
  </p:cSld>
  <p:clrMapOvr>
    <a:masterClrMapping/>
  </p:clrMapOvr>
</p:sld>
</file>

<file path=ppt/theme/theme1.xml><?xml version="1.0" encoding="utf-8"?>
<a:theme xmlns:a="http://schemas.openxmlformats.org/drawingml/2006/main" name="Office-teema">
  <a:themeElements>
    <a:clrScheme name=" ">
      <a:dk1>
        <a:srgbClr val="0F0F0F"/>
      </a:dk1>
      <a:lt1>
        <a:srgbClr val="FFFFFF"/>
      </a:lt1>
      <a:dk2>
        <a:srgbClr val="00418B"/>
      </a:dk2>
      <a:lt2>
        <a:srgbClr val="B0B1B3"/>
      </a:lt2>
      <a:accent1>
        <a:srgbClr val="C9E0AF"/>
      </a:accent1>
      <a:accent2>
        <a:srgbClr val="6574A9"/>
      </a:accent2>
      <a:accent3>
        <a:srgbClr val="9A97BE"/>
      </a:accent3>
      <a:accent4>
        <a:srgbClr val="7AC3A9"/>
      </a:accent4>
      <a:accent5>
        <a:srgbClr val="64CFE7"/>
      </a:accent5>
      <a:accent6>
        <a:srgbClr val="515151"/>
      </a:accent6>
      <a:hlink>
        <a:srgbClr val="3CDE97"/>
      </a:hlink>
      <a:folHlink>
        <a:srgbClr val="D1FCC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10585</TotalTime>
  <Words>1833</Words>
  <Application>Microsoft Office PowerPoint</Application>
  <PresentationFormat>Näytössä katseltava diaesitys (4:3)</PresentationFormat>
  <Paragraphs>257</Paragraphs>
  <Slides>23</Slides>
  <Notes>20</Notes>
  <HiddenSlides>0</HiddenSlides>
  <MMClips>0</MMClips>
  <ScaleCrop>false</ScaleCrop>
  <HeadingPairs>
    <vt:vector size="6" baseType="variant">
      <vt:variant>
        <vt:lpstr>Käytetyt fontit</vt:lpstr>
      </vt:variant>
      <vt:variant>
        <vt:i4>6</vt:i4>
      </vt:variant>
      <vt:variant>
        <vt:lpstr>Teema</vt:lpstr>
      </vt:variant>
      <vt:variant>
        <vt:i4>1</vt:i4>
      </vt:variant>
      <vt:variant>
        <vt:lpstr>Dian otsikot</vt:lpstr>
      </vt:variant>
      <vt:variant>
        <vt:i4>23</vt:i4>
      </vt:variant>
    </vt:vector>
  </HeadingPairs>
  <TitlesOfParts>
    <vt:vector size="30" baseType="lpstr">
      <vt:lpstr>Arial</vt:lpstr>
      <vt:lpstr>Calibri</vt:lpstr>
      <vt:lpstr>Helvetica</vt:lpstr>
      <vt:lpstr>Helvetica Light</vt:lpstr>
      <vt:lpstr>Helvetica Neue</vt:lpstr>
      <vt:lpstr>Wingdings</vt:lpstr>
      <vt:lpstr>Office-teema</vt:lpstr>
      <vt:lpstr>PowerPoint-esitys</vt:lpstr>
      <vt:lpstr>PowerPoint-esitys</vt:lpstr>
      <vt:lpstr>Näkökulmia tiekarttaan</vt:lpstr>
      <vt:lpstr>Kysymyksenasettelu - työryhmän asettamispäätös VM 21.12.2016 </vt:lpstr>
      <vt:lpstr>Menettely hallintoasiassa</vt:lpstr>
      <vt:lpstr>Yleistiedoksianto</vt:lpstr>
      <vt:lpstr>PowerPoint-esitys</vt:lpstr>
      <vt:lpstr>Menettely hallintolainkäyttöasiassa</vt:lpstr>
      <vt:lpstr>KHO:een saapuneet asiat vuonna 2016</vt:lpstr>
      <vt:lpstr>Menettely hallintolainkäyttöasiassa</vt:lpstr>
      <vt:lpstr>Muutoksenhakijat 2016</vt:lpstr>
      <vt:lpstr>Menettely hallintolainkäyttöasiassa</vt:lpstr>
      <vt:lpstr>Tiedoksiannot hallintolainkäytössä</vt:lpstr>
      <vt:lpstr>KHO:n oikeuskäytäntöä</vt:lpstr>
      <vt:lpstr>Perus- ja ihmisoikeudet</vt:lpstr>
      <vt:lpstr>KHO:n oikeuskäytäntöä</vt:lpstr>
      <vt:lpstr>Oikeudenhoidon uudistamisohjelma vuosille 2013–2025</vt:lpstr>
      <vt:lpstr>HE eduskunnalle laiksi oikeudenkäynnistä hallintoasioissa ja eräiksi siihen liittyviksi laeiksi</vt:lpstr>
      <vt:lpstr>Muita OM:n hankkeita</vt:lpstr>
      <vt:lpstr>Johtopäätöksiä I</vt:lpstr>
      <vt:lpstr>Johtopäätöksiä II</vt:lpstr>
      <vt:lpstr>PowerPoint-esitys</vt:lpstr>
      <vt:lpstr>PowerPoint-esitys</vt:lpstr>
    </vt:vector>
  </TitlesOfParts>
  <Company>Hanna Uuksulainen Tmi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Hanna Uuksulainen</dc:creator>
  <cp:lastModifiedBy>Jukarainen Antti</cp:lastModifiedBy>
  <cp:revision>1517</cp:revision>
  <cp:lastPrinted>2017-02-09T12:52:50Z</cp:lastPrinted>
  <dcterms:created xsi:type="dcterms:W3CDTF">2015-06-15T09:52:26Z</dcterms:created>
  <dcterms:modified xsi:type="dcterms:W3CDTF">2017-05-07T18:21:17Z</dcterms:modified>
</cp:coreProperties>
</file>