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15"/>
  </p:notesMasterIdLst>
  <p:sldIdLst>
    <p:sldId id="777" r:id="rId5"/>
    <p:sldId id="3581" r:id="rId6"/>
    <p:sldId id="785" r:id="rId7"/>
    <p:sldId id="3582" r:id="rId8"/>
    <p:sldId id="3583" r:id="rId9"/>
    <p:sldId id="695" r:id="rId10"/>
    <p:sldId id="3580" r:id="rId11"/>
    <p:sldId id="591" r:id="rId12"/>
    <p:sldId id="3578" r:id="rId13"/>
    <p:sldId id="261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honen Pasi" initials="KP" lastIdx="1" clrIdx="0">
    <p:extLst>
      <p:ext uri="{19B8F6BF-5375-455C-9EA6-DF929625EA0E}">
        <p15:presenceInfo xmlns:p15="http://schemas.microsoft.com/office/powerpoint/2012/main" userId="S::Pasi.Korhonen@metsa.fi::6a3788b7-9419-401c-839b-bc07483ee0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8DB99-18B1-4838-A5D2-2B7E3E6F096D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65A9B-7F74-42C7-8C9B-B94DCA9FEA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5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BBBFC-DE30-489B-BA95-1ECD4F39E11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29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905864B-367E-4228-9E87-2BB44A9036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3765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DEC58A-A02E-4C8D-BE9D-FB143A61B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090" y="1450800"/>
            <a:ext cx="3242110" cy="1818000"/>
          </a:xfrm>
        </p:spPr>
        <p:txBody>
          <a:bodyPr wrap="square" anchor="b">
            <a:normAutofit/>
          </a:bodyPr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45507CB-1BF9-456E-B76D-A7E626432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090" y="3373200"/>
            <a:ext cx="3242110" cy="604800"/>
          </a:xfrm>
        </p:spPr>
        <p:txBody>
          <a:bodyPr wrap="square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4862342-4660-4E51-8DCB-848D2C7FA5B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96" y="261661"/>
            <a:ext cx="2035155" cy="66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9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D27-F621-4CD3-AEFF-FD406D030D42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72E8C8B2-99B5-4BB7-8951-204A0B9671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Tx/>
              <a:buNone/>
              <a:tabLst/>
              <a:defRPr sz="10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r>
              <a:rPr lang="en-US" dirty="0"/>
              <a:t>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2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322DB3F-EF31-41A5-83A5-F9C0755ED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-2" y="-1"/>
            <a:ext cx="8779934" cy="5143497"/>
          </a:xfrm>
          <a:prstGeom prst="rect">
            <a:avLst/>
          </a:prstGeom>
          <a:gradFill>
            <a:gsLst>
              <a:gs pos="48000">
                <a:schemeClr val="tx1">
                  <a:alpha val="18000"/>
                </a:schemeClr>
              </a:gs>
              <a:gs pos="29000">
                <a:schemeClr val="tx1">
                  <a:alpha val="0"/>
                </a:schemeClr>
              </a:gs>
              <a:gs pos="68000">
                <a:schemeClr val="tx1">
                  <a:alpha val="38000"/>
                </a:schemeClr>
              </a:gs>
            </a:gsLst>
            <a:lin ang="19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584471"/>
            <a:ext cx="2949178" cy="1200150"/>
          </a:xfrm>
          <a:effectLst>
            <a:outerShdw blurRad="393700" algn="ctr" rotWithShape="0">
              <a:prstClr val="black"/>
            </a:outerShdw>
          </a:effectLst>
        </p:spPr>
        <p:txBody>
          <a:bodyPr wrap="square"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869035"/>
            <a:ext cx="2949178" cy="1532706"/>
          </a:xfrm>
          <a:effectLst>
            <a:outerShdw blurRad="393700" algn="ctr" rotWithShape="0">
              <a:prstClr val="black"/>
            </a:outerShdw>
          </a:effectLst>
        </p:spPr>
        <p:txBody>
          <a:bodyPr wrap="square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BA6D27-F621-4CD3-AEFF-FD406D030D42}" type="datetimeFigureOut">
              <a:rPr lang="fi-FI" smtClean="0"/>
              <a:pPr/>
              <a:t>28.6.2022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6314351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24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18589"/>
            <a:ext cx="7925564" cy="558720"/>
          </a:xfrm>
        </p:spPr>
        <p:txBody>
          <a:bodyPr wrap="square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13351"/>
            <a:ext cx="3868340" cy="617934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23750"/>
            <a:ext cx="3868340" cy="2318497"/>
          </a:xfrm>
        </p:spPr>
        <p:txBody>
          <a:bodyPr wrap="square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7064" y="1613351"/>
            <a:ext cx="3868340" cy="617934"/>
          </a:xfrm>
        </p:spPr>
        <p:txBody>
          <a:bodyPr wrap="square" anchor="t">
            <a:no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064" y="2323750"/>
            <a:ext cx="3868340" cy="2318497"/>
          </a:xfrm>
        </p:spPr>
        <p:txBody>
          <a:bodyPr wrap="square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D27-F621-4CD3-AEFF-FD406D030D42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6314351" cy="273844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35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931516" cy="2139553"/>
          </a:xfrm>
        </p:spPr>
        <p:txBody>
          <a:bodyPr wrap="square" anchor="b">
            <a:noAutofit/>
          </a:bodyPr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931516" cy="1125140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D27-F621-4CD3-AEFF-FD406D030D42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9" y="4767263"/>
            <a:ext cx="6320304" cy="273844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498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926754" cy="469784"/>
          </a:xfrm>
        </p:spPr>
        <p:txBody>
          <a:bodyPr wrap="square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D27-F621-4CD3-AEFF-FD406D030D42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6315542" cy="273844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82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14400"/>
            <a:ext cx="2949178" cy="1200150"/>
          </a:xfrm>
        </p:spPr>
        <p:txBody>
          <a:bodyPr wrap="square" anchor="t">
            <a:no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14401"/>
            <a:ext cx="4629150" cy="3676072"/>
          </a:xfrm>
        </p:spPr>
        <p:txBody>
          <a:bodyPr anchor="t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79782"/>
            <a:ext cx="2949178" cy="2346214"/>
          </a:xfrm>
        </p:spPr>
        <p:txBody>
          <a:bodyPr wrap="square">
            <a:noAutofit/>
          </a:bodyPr>
          <a:lstStyle>
            <a:lvl1pPr marL="0" indent="0"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D27-F621-4CD3-AEFF-FD406D030D42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6314351" cy="273844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911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D27-F621-4CD3-AEFF-FD406D030D42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4767263"/>
            <a:ext cx="6315543" cy="273844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516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E2E1068A-A76C-4B04-A7BB-034EC831A0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-2014" y="3245356"/>
            <a:ext cx="9146014" cy="1898144"/>
          </a:xfrm>
          <a:prstGeom prst="rect">
            <a:avLst/>
          </a:prstGeom>
          <a:gradFill>
            <a:gsLst>
              <a:gs pos="34000">
                <a:srgbClr val="000000">
                  <a:alpha val="31000"/>
                </a:srgbClr>
              </a:gs>
              <a:gs pos="0">
                <a:schemeClr val="tx1">
                  <a:alpha val="45000"/>
                </a:schemeClr>
              </a:gs>
              <a:gs pos="85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Metsähallituksen tunnus.">
            <a:extLst>
              <a:ext uri="{FF2B5EF4-FFF2-40B4-BE49-F238E27FC236}">
                <a16:creationId xmlns:a16="http://schemas.microsoft.com/office/drawing/2014/main" id="{DF450459-9D3C-44A1-863B-8CD44AD892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98" y="1957146"/>
            <a:ext cx="3624204" cy="1229209"/>
          </a:xfrm>
          <a:prstGeom prst="rect">
            <a:avLst/>
          </a:prstGeom>
        </p:spPr>
      </p:pic>
      <p:sp>
        <p:nvSpPr>
          <p:cNvPr id="21" name="Suorakulmio 20">
            <a:extLst>
              <a:ext uri="{FF2B5EF4-FFF2-40B4-BE49-F238E27FC236}">
                <a16:creationId xmlns:a16="http://schemas.microsoft.com/office/drawing/2014/main" id="{97E7F94B-FF49-42EF-BC33-7FD317E61DD0}"/>
              </a:ext>
            </a:extLst>
          </p:cNvPr>
          <p:cNvSpPr/>
          <p:nvPr userDrawn="1"/>
        </p:nvSpPr>
        <p:spPr>
          <a:xfrm>
            <a:off x="1256446" y="4580492"/>
            <a:ext cx="1747617" cy="366412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i-FI" sz="1050" b="0" i="0" noProof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www.metsa.fi</a:t>
            </a:r>
            <a:endParaRPr lang="fi-FI" sz="1050" b="0" i="0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Kuva 19" descr="Instagram ikoni.">
            <a:extLst>
              <a:ext uri="{FF2B5EF4-FFF2-40B4-BE49-F238E27FC236}">
                <a16:creationId xmlns:a16="http://schemas.microsoft.com/office/drawing/2014/main" id="{62BE820F-B571-4D9A-84C2-F065029117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97" y="4557056"/>
            <a:ext cx="245157" cy="247625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887D0001-B3FC-481D-9F73-89C2BDB82EDE}"/>
              </a:ext>
            </a:extLst>
          </p:cNvPr>
          <p:cNvSpPr/>
          <p:nvPr userDrawn="1"/>
        </p:nvSpPr>
        <p:spPr>
          <a:xfrm>
            <a:off x="3319553" y="4580492"/>
            <a:ext cx="1931897" cy="563008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b="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@metsahallitus_forststyrelsen</a:t>
            </a:r>
          </a:p>
        </p:txBody>
      </p:sp>
      <p:pic>
        <p:nvPicPr>
          <p:cNvPr id="19" name="Kuva 18" descr="Facebook ikoni.">
            <a:extLst>
              <a:ext uri="{FF2B5EF4-FFF2-40B4-BE49-F238E27FC236}">
                <a16:creationId xmlns:a16="http://schemas.microsoft.com/office/drawing/2014/main" id="{CDE1AF20-3866-465C-8D0B-3842A8D23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0"/>
          <a:stretch/>
        </p:blipFill>
        <p:spPr>
          <a:xfrm>
            <a:off x="6019367" y="4557879"/>
            <a:ext cx="245156" cy="218156"/>
          </a:xfrm>
          <a:prstGeom prst="rect">
            <a:avLst/>
          </a:prstGeom>
        </p:spPr>
      </p:pic>
      <p:pic>
        <p:nvPicPr>
          <p:cNvPr id="16" name="Kuva 15" descr="Twitter ikoni.">
            <a:extLst>
              <a:ext uri="{FF2B5EF4-FFF2-40B4-BE49-F238E27FC236}">
                <a16:creationId xmlns:a16="http://schemas.microsoft.com/office/drawing/2014/main" id="{108AA80F-9177-4150-AD2D-7E977955B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3"/>
          <a:stretch/>
        </p:blipFill>
        <p:spPr>
          <a:xfrm>
            <a:off x="6395564" y="4557879"/>
            <a:ext cx="285312" cy="21815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193C62C9-5834-4B4B-9EE0-500775100E10}"/>
              </a:ext>
            </a:extLst>
          </p:cNvPr>
          <p:cNvSpPr/>
          <p:nvPr userDrawn="1"/>
        </p:nvSpPr>
        <p:spPr>
          <a:xfrm>
            <a:off x="6811917" y="4580492"/>
            <a:ext cx="1931897" cy="563008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b="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</a:t>
            </a:r>
            <a:br>
              <a:rPr lang="fi-FI" sz="1050" b="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i-FI" sz="1050" b="0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71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31F96037-7B01-4F5D-9A60-F0178866FE3F}"/>
              </a:ext>
            </a:extLst>
          </p:cNvPr>
          <p:cNvSpPr/>
          <p:nvPr userDrawn="1"/>
        </p:nvSpPr>
        <p:spPr>
          <a:xfrm>
            <a:off x="1256446" y="4580492"/>
            <a:ext cx="1747617" cy="3664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i-FI" sz="1050" b="0" i="0" noProof="1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www.metsa.fi</a:t>
            </a:r>
            <a:endParaRPr lang="fi-FI" sz="1050" b="0" i="0" noProof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Kuva 8" descr="Instagram ikoni.">
            <a:extLst>
              <a:ext uri="{FF2B5EF4-FFF2-40B4-BE49-F238E27FC236}">
                <a16:creationId xmlns:a16="http://schemas.microsoft.com/office/drawing/2014/main" id="{485F5B6A-5258-4441-BAC7-4C59A7E1C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84" y="4559510"/>
            <a:ext cx="245157" cy="24529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135B6B31-A009-49C7-8F58-B045E9977763}"/>
              </a:ext>
            </a:extLst>
          </p:cNvPr>
          <p:cNvSpPr/>
          <p:nvPr userDrawn="1"/>
        </p:nvSpPr>
        <p:spPr>
          <a:xfrm>
            <a:off x="3319554" y="4580492"/>
            <a:ext cx="2416258" cy="4868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@metsahallitus_forststyrelsen</a:t>
            </a:r>
            <a:br>
              <a:rPr lang="fi-FI" sz="105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i-FI" sz="1050" noProof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Kuva 7" descr="Facebook ikoni.">
            <a:extLst>
              <a:ext uri="{FF2B5EF4-FFF2-40B4-BE49-F238E27FC236}">
                <a16:creationId xmlns:a16="http://schemas.microsoft.com/office/drawing/2014/main" id="{93717850-EDC5-41A5-A0E6-804B3BFDE3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89" y="4565626"/>
            <a:ext cx="218034" cy="218156"/>
          </a:xfrm>
          <a:prstGeom prst="rect">
            <a:avLst/>
          </a:prstGeom>
        </p:spPr>
      </p:pic>
      <p:pic>
        <p:nvPicPr>
          <p:cNvPr id="7" name="Kuva 6" descr="Twitter ikoni.">
            <a:extLst>
              <a:ext uri="{FF2B5EF4-FFF2-40B4-BE49-F238E27FC236}">
                <a16:creationId xmlns:a16="http://schemas.microsoft.com/office/drawing/2014/main" id="{F2156123-C9BC-4AB7-92B5-01587A4775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64" y="4573680"/>
            <a:ext cx="266486" cy="21815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2300D4A3-39E5-4CA0-86AE-780ED450E760}"/>
              </a:ext>
            </a:extLst>
          </p:cNvPr>
          <p:cNvSpPr/>
          <p:nvPr userDrawn="1"/>
        </p:nvSpPr>
        <p:spPr>
          <a:xfrm>
            <a:off x="6727742" y="4580492"/>
            <a:ext cx="2416258" cy="4868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</a:t>
            </a:r>
          </a:p>
        </p:txBody>
      </p:sp>
      <p:pic>
        <p:nvPicPr>
          <p:cNvPr id="13" name="Kuva 12" descr="Metsähallituksen tunnus.">
            <a:extLst>
              <a:ext uri="{FF2B5EF4-FFF2-40B4-BE49-F238E27FC236}">
                <a16:creationId xmlns:a16="http://schemas.microsoft.com/office/drawing/2014/main" id="{0E75D25B-E775-4551-B7A1-B0D2C4999ED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360" y="1975267"/>
            <a:ext cx="3624204" cy="119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>
            <a:extLst>
              <a:ext uri="{FF2B5EF4-FFF2-40B4-BE49-F238E27FC236}">
                <a16:creationId xmlns:a16="http://schemas.microsoft.com/office/drawing/2014/main" id="{6FF31545-2E5C-4CBF-88FA-8A84CFC50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-2014" y="3245356"/>
            <a:ext cx="9146014" cy="1898144"/>
          </a:xfrm>
          <a:prstGeom prst="rect">
            <a:avLst/>
          </a:prstGeom>
          <a:gradFill>
            <a:gsLst>
              <a:gs pos="34000">
                <a:srgbClr val="000000">
                  <a:alpha val="31000"/>
                </a:srgbClr>
              </a:gs>
              <a:gs pos="0">
                <a:schemeClr val="tx1">
                  <a:alpha val="45000"/>
                </a:schemeClr>
              </a:gs>
              <a:gs pos="85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 descr="Metsähallituksen tunnus.">
            <a:extLst>
              <a:ext uri="{FF2B5EF4-FFF2-40B4-BE49-F238E27FC236}">
                <a16:creationId xmlns:a16="http://schemas.microsoft.com/office/drawing/2014/main" id="{90A7E2B8-B164-4810-966B-BB86A1B7E6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9722" y="1386439"/>
            <a:ext cx="3364556" cy="1858917"/>
          </a:xfrm>
          <a:prstGeom prst="rect">
            <a:avLst/>
          </a:prstGeom>
        </p:spPr>
      </p:pic>
      <p:sp>
        <p:nvSpPr>
          <p:cNvPr id="21" name="Suorakulmio 20">
            <a:extLst>
              <a:ext uri="{FF2B5EF4-FFF2-40B4-BE49-F238E27FC236}">
                <a16:creationId xmlns:a16="http://schemas.microsoft.com/office/drawing/2014/main" id="{7DFBAF69-FF4A-4037-94E7-D1B3E016176E}"/>
              </a:ext>
            </a:extLst>
          </p:cNvPr>
          <p:cNvSpPr/>
          <p:nvPr userDrawn="1"/>
        </p:nvSpPr>
        <p:spPr>
          <a:xfrm>
            <a:off x="1256446" y="4580492"/>
            <a:ext cx="1747617" cy="366412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i-FI" sz="1050" b="0" i="0" noProof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www.metsa.fi</a:t>
            </a:r>
            <a:endParaRPr lang="fi-FI" sz="1050" b="0" i="0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Kuva 19" descr="Instagram ikoni.">
            <a:extLst>
              <a:ext uri="{FF2B5EF4-FFF2-40B4-BE49-F238E27FC236}">
                <a16:creationId xmlns:a16="http://schemas.microsoft.com/office/drawing/2014/main" id="{A1A06544-6511-4F1D-8FAF-8A835C53E9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97" y="4557056"/>
            <a:ext cx="245157" cy="247625"/>
          </a:xfrm>
          <a:prstGeom prst="rect">
            <a:avLst/>
          </a:prstGeom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D299704A-E378-49D4-9703-51532AB40CA6}"/>
              </a:ext>
            </a:extLst>
          </p:cNvPr>
          <p:cNvSpPr/>
          <p:nvPr userDrawn="1"/>
        </p:nvSpPr>
        <p:spPr>
          <a:xfrm>
            <a:off x="3319553" y="4580492"/>
            <a:ext cx="1931897" cy="563008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b="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@metsahallitus_forststyrelsen</a:t>
            </a:r>
          </a:p>
        </p:txBody>
      </p:sp>
      <p:pic>
        <p:nvPicPr>
          <p:cNvPr id="16" name="Kuva 15" descr="Facebook ikoni.">
            <a:extLst>
              <a:ext uri="{FF2B5EF4-FFF2-40B4-BE49-F238E27FC236}">
                <a16:creationId xmlns:a16="http://schemas.microsoft.com/office/drawing/2014/main" id="{BD819385-CA90-4020-B7D9-E62B9C96E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0"/>
          <a:stretch/>
        </p:blipFill>
        <p:spPr>
          <a:xfrm>
            <a:off x="6019367" y="4557879"/>
            <a:ext cx="245156" cy="218156"/>
          </a:xfrm>
          <a:prstGeom prst="rect">
            <a:avLst/>
          </a:prstGeom>
        </p:spPr>
      </p:pic>
      <p:pic>
        <p:nvPicPr>
          <p:cNvPr id="15" name="Kuva 14" descr="Twitter ikoni.">
            <a:extLst>
              <a:ext uri="{FF2B5EF4-FFF2-40B4-BE49-F238E27FC236}">
                <a16:creationId xmlns:a16="http://schemas.microsoft.com/office/drawing/2014/main" id="{65B369C8-8D09-4309-B1FF-9D3E79BC0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3"/>
          <a:stretch/>
        </p:blipFill>
        <p:spPr>
          <a:xfrm>
            <a:off x="6395564" y="4557879"/>
            <a:ext cx="285312" cy="218156"/>
          </a:xfrm>
          <a:prstGeom prst="rect">
            <a:avLst/>
          </a:prstGeo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5FB9923F-A277-4CBA-A896-551868D07C01}"/>
              </a:ext>
            </a:extLst>
          </p:cNvPr>
          <p:cNvSpPr/>
          <p:nvPr userDrawn="1"/>
        </p:nvSpPr>
        <p:spPr>
          <a:xfrm>
            <a:off x="6811917" y="4580492"/>
            <a:ext cx="1931897" cy="563008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b="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</a:t>
            </a:r>
            <a:br>
              <a:rPr lang="fi-FI" sz="1050" b="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i-FI" sz="1050" b="0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859468D3-10D2-4B3C-8C41-2C132CCCBD80}"/>
              </a:ext>
            </a:extLst>
          </p:cNvPr>
          <p:cNvSpPr/>
          <p:nvPr userDrawn="1"/>
        </p:nvSpPr>
        <p:spPr>
          <a:xfrm>
            <a:off x="6824979" y="4963886"/>
            <a:ext cx="233208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600" dirty="0">
                <a:solidFill>
                  <a:schemeClr val="bg1"/>
                </a:solidFill>
              </a:rPr>
              <a:t>Kuva: </a:t>
            </a:r>
            <a:r>
              <a:rPr lang="en-US" sz="600" dirty="0" err="1">
                <a:solidFill>
                  <a:schemeClr val="bg1"/>
                </a:solidFill>
              </a:rPr>
              <a:t>Jari</a:t>
            </a:r>
            <a:r>
              <a:rPr lang="en-US" sz="600" dirty="0">
                <a:solidFill>
                  <a:schemeClr val="bg1"/>
                </a:solidFill>
              </a:rPr>
              <a:t> Salonen / </a:t>
            </a:r>
            <a:r>
              <a:rPr lang="en-US" sz="600" dirty="0" err="1">
                <a:solidFill>
                  <a:schemeClr val="bg1"/>
                </a:solidFill>
              </a:rPr>
              <a:t>Pallastunturit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dirty="0" err="1">
                <a:solidFill>
                  <a:schemeClr val="bg1"/>
                </a:solidFill>
              </a:rPr>
              <a:t>Särkitunturilta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dirty="0" err="1">
                <a:solidFill>
                  <a:schemeClr val="bg1"/>
                </a:solidFill>
              </a:rPr>
              <a:t>nähtynä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5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H-tunnu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6EDF49B3-8E22-49EC-A4FC-71F448220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-2016" y="-6"/>
            <a:ext cx="9146015" cy="5143497"/>
          </a:xfrm>
          <a:prstGeom prst="rect">
            <a:avLst/>
          </a:prstGeom>
          <a:gradFill>
            <a:gsLst>
              <a:gs pos="44000">
                <a:schemeClr val="tx1">
                  <a:alpha val="36000"/>
                </a:schemeClr>
              </a:gs>
              <a:gs pos="19000">
                <a:srgbClr val="000000">
                  <a:alpha val="0"/>
                </a:srgbClr>
              </a:gs>
              <a:gs pos="0">
                <a:schemeClr val="tx1">
                  <a:alpha val="0"/>
                </a:schemeClr>
              </a:gs>
              <a:gs pos="81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Metsähallituksen tunnus.">
            <a:extLst>
              <a:ext uri="{FF2B5EF4-FFF2-40B4-BE49-F238E27FC236}">
                <a16:creationId xmlns:a16="http://schemas.microsoft.com/office/drawing/2014/main" id="{20B175DB-F92A-4918-8983-0175648AF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9722" y="1642291"/>
            <a:ext cx="3364556" cy="1858917"/>
          </a:xfrm>
          <a:prstGeom prst="rect">
            <a:avLst/>
          </a:prstGeom>
          <a:effectLst>
            <a:outerShdw blurRad="381000" dir="5400000" algn="t" rotWithShape="0">
              <a:prstClr val="black"/>
            </a:outerShdw>
          </a:effectLst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95E810E3-EAD4-4D02-A905-001B1A03101D}"/>
              </a:ext>
            </a:extLst>
          </p:cNvPr>
          <p:cNvSpPr/>
          <p:nvPr userDrawn="1"/>
        </p:nvSpPr>
        <p:spPr>
          <a:xfrm>
            <a:off x="7955280" y="4963886"/>
            <a:ext cx="118872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600" dirty="0">
                <a:solidFill>
                  <a:schemeClr val="bg1"/>
                </a:solidFill>
              </a:rPr>
              <a:t>Kuva: Sami </a:t>
            </a:r>
            <a:r>
              <a:rPr lang="en-US" sz="600" dirty="0" err="1">
                <a:solidFill>
                  <a:schemeClr val="bg1"/>
                </a:solidFill>
              </a:rPr>
              <a:t>Säily</a:t>
            </a:r>
            <a:r>
              <a:rPr lang="en-US" sz="600" dirty="0">
                <a:solidFill>
                  <a:schemeClr val="bg1"/>
                </a:solidFill>
              </a:rPr>
              <a:t> / </a:t>
            </a:r>
            <a:r>
              <a:rPr lang="en-US" sz="600" dirty="0" err="1">
                <a:solidFill>
                  <a:schemeClr val="bg1"/>
                </a:solidFill>
              </a:rPr>
              <a:t>Ahmavaara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Metsähallituksen tunnus.">
            <a:extLst>
              <a:ext uri="{FF2B5EF4-FFF2-40B4-BE49-F238E27FC236}">
                <a16:creationId xmlns:a16="http://schemas.microsoft.com/office/drawing/2014/main" id="{6CDC07F8-B129-4031-BED3-21AD62EEE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7255" y="1426129"/>
            <a:ext cx="4089490" cy="2259443"/>
          </a:xfrm>
          <a:prstGeom prst="rect">
            <a:avLst/>
          </a:prstGeom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31F96037-7B01-4F5D-9A60-F0178866FE3F}"/>
              </a:ext>
            </a:extLst>
          </p:cNvPr>
          <p:cNvSpPr/>
          <p:nvPr userDrawn="1"/>
        </p:nvSpPr>
        <p:spPr>
          <a:xfrm>
            <a:off x="1256446" y="4580492"/>
            <a:ext cx="1747617" cy="3664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i-FI" sz="1050" b="0" i="0" noProof="1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www.metsa.fi</a:t>
            </a:r>
            <a:endParaRPr lang="fi-FI" sz="1050" b="0" i="0" noProof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Kuva 8" descr="Instagram ikoni.">
            <a:extLst>
              <a:ext uri="{FF2B5EF4-FFF2-40B4-BE49-F238E27FC236}">
                <a16:creationId xmlns:a16="http://schemas.microsoft.com/office/drawing/2014/main" id="{485F5B6A-5258-4441-BAC7-4C59A7E1C8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84" y="4559510"/>
            <a:ext cx="245157" cy="24529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135B6B31-A009-49C7-8F58-B045E9977763}"/>
              </a:ext>
            </a:extLst>
          </p:cNvPr>
          <p:cNvSpPr/>
          <p:nvPr userDrawn="1"/>
        </p:nvSpPr>
        <p:spPr>
          <a:xfrm>
            <a:off x="3319554" y="4580492"/>
            <a:ext cx="2416258" cy="4868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@metsahallitus_forststyrelsen</a:t>
            </a:r>
            <a:br>
              <a:rPr lang="fi-FI" sz="105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i-FI" sz="1050" noProof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Kuva 7" descr="Facebook ikoni.">
            <a:extLst>
              <a:ext uri="{FF2B5EF4-FFF2-40B4-BE49-F238E27FC236}">
                <a16:creationId xmlns:a16="http://schemas.microsoft.com/office/drawing/2014/main" id="{93717850-EDC5-41A5-A0E6-804B3BFDE3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89" y="4565626"/>
            <a:ext cx="218034" cy="218156"/>
          </a:xfrm>
          <a:prstGeom prst="rect">
            <a:avLst/>
          </a:prstGeom>
        </p:spPr>
      </p:pic>
      <p:pic>
        <p:nvPicPr>
          <p:cNvPr id="7" name="Kuva 6" descr="Twitter ikoni.">
            <a:extLst>
              <a:ext uri="{FF2B5EF4-FFF2-40B4-BE49-F238E27FC236}">
                <a16:creationId xmlns:a16="http://schemas.microsoft.com/office/drawing/2014/main" id="{F2156123-C9BC-4AB7-92B5-01587A4775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64" y="4573680"/>
            <a:ext cx="266486" cy="21815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2300D4A3-39E5-4CA0-86AE-780ED450E760}"/>
              </a:ext>
            </a:extLst>
          </p:cNvPr>
          <p:cNvSpPr/>
          <p:nvPr userDrawn="1"/>
        </p:nvSpPr>
        <p:spPr>
          <a:xfrm>
            <a:off x="6727742" y="4580492"/>
            <a:ext cx="2416258" cy="4868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</a:t>
            </a:r>
          </a:p>
        </p:txBody>
      </p:sp>
    </p:spTree>
    <p:extLst>
      <p:ext uri="{BB962C8B-B14F-4D97-AF65-F5344CB8AC3E}">
        <p14:creationId xmlns:p14="http://schemas.microsoft.com/office/powerpoint/2010/main" val="20980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9DD687-B8FC-4DC0-85D8-E831ACB9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4400"/>
            <a:ext cx="7926754" cy="469784"/>
          </a:xfrm>
        </p:spPr>
        <p:txBody>
          <a:bodyPr wrap="square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68BF22-F147-43B0-BCE5-E272BDAC2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19250"/>
            <a:ext cx="3867150" cy="3013075"/>
          </a:xfrm>
        </p:spPr>
        <p:txBody>
          <a:bodyPr wrap="square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91E1FCE-0143-4CA0-A72A-AEC7FBA19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8254" y="1619250"/>
            <a:ext cx="3867150" cy="3013075"/>
          </a:xfrm>
        </p:spPr>
        <p:txBody>
          <a:bodyPr wrap="square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B3D087-0932-4DF2-8BF7-61EB0EAA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D27-F621-4CD3-AEFF-FD406D030D42}" type="datetimeFigureOut">
              <a:rPr lang="fi-FI" smtClean="0"/>
              <a:pPr/>
              <a:t>28.6.2022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C0AA7C-C2F3-4B78-A231-54372C74A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6315542" cy="273844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A001C22-C689-4195-8C76-98D1693F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257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5EE21B5-BA6E-49CE-8237-BF193E32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D27-F621-4CD3-AEFF-FD406D030D42}" type="datetimeFigureOut">
              <a:rPr lang="fi-FI" smtClean="0"/>
              <a:pPr/>
              <a:t>28.6.2022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74C2FEB-3061-4F56-B1CF-14019E67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8597" y="4767263"/>
            <a:ext cx="6355596" cy="273844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1F5BDF4-969A-4E8D-A4A7-F4CDDFAE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3639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AA6E6-E365-414F-9173-31BC4A43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741362"/>
            <a:ext cx="2949575" cy="1229204"/>
          </a:xfrm>
        </p:spPr>
        <p:txBody>
          <a:bodyPr wrap="square" anchor="t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BCCF96-5829-4D14-8BBA-8686DE425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67616" cy="3654425"/>
          </a:xfrm>
        </p:spPr>
        <p:txBody>
          <a:bodyPr wrap="square">
            <a:normAutofit/>
          </a:bodyPr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518BF95-CC11-4500-8BEF-9DB4D263A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62716"/>
            <a:ext cx="2949575" cy="2339422"/>
          </a:xfrm>
        </p:spPr>
        <p:txBody>
          <a:bodyPr wrap="square">
            <a:normAutofit/>
          </a:bodyPr>
          <a:lstStyle>
            <a:lvl1pPr marL="0" indent="0">
              <a:buNone/>
              <a:defRPr sz="13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3D463B-B19E-4413-9285-0FE71F00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D27-F621-4CD3-AEFF-FD406D030D42}" type="datetimeFigureOut">
              <a:rPr lang="fi-FI" smtClean="0"/>
              <a:pPr/>
              <a:t>28.6.2022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015EC6-AF6D-4CA4-9D29-64322B8D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239" y="4767263"/>
            <a:ext cx="6313954" cy="273844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E49B4D-59F6-44A1-996A-5179635C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156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57AFD85-698E-4C49-8E1F-CDEE7541F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83729" y="914400"/>
            <a:ext cx="1971675" cy="37179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83CA99B-6651-41A2-B946-5DA0E6B84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914400"/>
            <a:ext cx="5802678" cy="37179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D92976-FAC4-49F8-AA96-F8600931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D27-F621-4CD3-AEFF-FD406D030D42}" type="datetimeFigureOut">
              <a:rPr lang="fi-FI" smtClean="0"/>
              <a:pPr/>
              <a:t>28.6.2022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96AD1C-D455-4776-B1E5-06FC373C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6315542" cy="273844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D2BAEB-C6D2-4B15-A5E3-B4272DDB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5842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4694400" y="0"/>
            <a:ext cx="4449600" cy="5143500"/>
          </a:xfrm>
        </p:spPr>
        <p:txBody>
          <a:bodyPr/>
          <a:lstStyle>
            <a:lvl1pPr marL="0" indent="0">
              <a:buNone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endParaRPr lang="fi-FI"/>
          </a:p>
        </p:txBody>
      </p:sp>
      <p:sp>
        <p:nvSpPr>
          <p:cNvPr id="13" name="Otsikko 2"/>
          <p:cNvSpPr>
            <a:spLocks noGrp="1"/>
          </p:cNvSpPr>
          <p:nvPr>
            <p:ph type="title"/>
          </p:nvPr>
        </p:nvSpPr>
        <p:spPr>
          <a:xfrm>
            <a:off x="385707" y="355588"/>
            <a:ext cx="4000501" cy="977900"/>
          </a:xfrm>
        </p:spPr>
        <p:txBody>
          <a:bodyPr anchor="t" anchorCtr="0">
            <a:noAutofit/>
          </a:bodyPr>
          <a:lstStyle>
            <a:lvl1pPr>
              <a:defRPr b="0" i="0">
                <a:solidFill>
                  <a:srgbClr val="009639"/>
                </a:solidFill>
              </a:defRPr>
            </a:lvl1pPr>
          </a:lstStyle>
          <a:p>
            <a:endParaRPr lang="fi-FI" sz="2600"/>
          </a:p>
        </p:txBody>
      </p:sp>
      <p:pic>
        <p:nvPicPr>
          <p:cNvPr id="14" name="Kuva 13" descr="Varillinen_vaaka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" y="4549587"/>
            <a:ext cx="1999647" cy="50399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5707" y="1415133"/>
            <a:ext cx="3990191" cy="312292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619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sivu 1 - tunnus ylhää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C8F8D795-C05C-495C-84FE-93C676681E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67139" y="-11113"/>
            <a:ext cx="5376862" cy="51546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57168" marR="0" indent="-257168" algn="l" defTabSz="342892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lvl1pPr>
          </a:lstStyle>
          <a:p>
            <a:pPr marL="257168" marR="0" lvl="0" indent="-257168" algn="l" defTabSz="342892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pPr>
            <a:r>
              <a:rPr lang="en-US"/>
              <a:t>Paikka </a:t>
            </a:r>
            <a:r>
              <a:rPr lang="en-US" err="1"/>
              <a:t>kuvalle</a:t>
            </a:r>
            <a:r>
              <a:rPr lang="en-US"/>
              <a:t>. Kuvan </a:t>
            </a:r>
            <a:r>
              <a:rPr lang="en-US" err="1"/>
              <a:t>suosituskoko</a:t>
            </a:r>
            <a:r>
              <a:rPr lang="en-US"/>
              <a:t> 625 x 600 px</a:t>
            </a:r>
            <a:endParaRPr lang="fi-FI"/>
          </a:p>
          <a:p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2F907C88-28ED-45E8-93C2-7DE0FE3422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 bwMode="auto">
          <a:xfrm>
            <a:off x="1" y="-11113"/>
            <a:ext cx="3766799" cy="51546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fi-FI" sz="1800"/>
          </a:p>
        </p:txBody>
      </p:sp>
      <p:pic>
        <p:nvPicPr>
          <p:cNvPr id="8" name="Kuva 7" descr="Metsähallituksen tunnus">
            <a:extLst>
              <a:ext uri="{FF2B5EF4-FFF2-40B4-BE49-F238E27FC236}">
                <a16:creationId xmlns:a16="http://schemas.microsoft.com/office/drawing/2014/main" id="{542F2EBE-72C5-4C43-AB8C-87A9BE481F8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96" y="261255"/>
            <a:ext cx="2035155" cy="669905"/>
          </a:xfrm>
          <a:prstGeom prst="rect">
            <a:avLst/>
          </a:prstGeom>
        </p:spPr>
      </p:pic>
      <p:sp>
        <p:nvSpPr>
          <p:cNvPr id="9" name="Title Placeholder 10">
            <a:extLst>
              <a:ext uri="{FF2B5EF4-FFF2-40B4-BE49-F238E27FC236}">
                <a16:creationId xmlns:a16="http://schemas.microsoft.com/office/drawing/2014/main" id="{8E182704-4883-4D1B-A00F-18935FB4B6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670" y="1644254"/>
            <a:ext cx="3106763" cy="1854993"/>
          </a:xfrm>
          <a:prstGeom prst="rect">
            <a:avLst/>
          </a:prstGeom>
          <a:effectLst/>
        </p:spPr>
        <p:txBody>
          <a:bodyPr vert="horz" lIns="0" tIns="0" rIns="0" bIns="0" rtlCol="0" anchor="b" anchorCtr="0">
            <a:noAutofit/>
          </a:bodyPr>
          <a:lstStyle>
            <a:lvl1pPr>
              <a:defRPr sz="3200" b="1" i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err="1"/>
              <a:t>Kansidia</a:t>
            </a:r>
            <a:r>
              <a:rPr lang="en-US"/>
              <a:t/>
            </a:r>
            <a:br>
              <a:rPr lang="en-US"/>
            </a:br>
            <a:r>
              <a:rPr lang="en-US" err="1"/>
              <a:t>Otsikko</a:t>
            </a:r>
            <a:r>
              <a:rPr lang="en-US"/>
              <a:t> h1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4EF087A-3FD2-4153-96BF-F2FA09C60B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9563" y="3668960"/>
            <a:ext cx="2097389" cy="543382"/>
          </a:xfrm>
          <a:effectLst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 b="0" cap="none">
                <a:solidFill>
                  <a:schemeClr val="tx1"/>
                </a:solidFill>
                <a:effectLst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Paikka </a:t>
            </a:r>
            <a:r>
              <a:rPr lang="en-US" err="1"/>
              <a:t>alaotsikolle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C5D2E16-E5DE-4B27-AE19-AEAF8C22873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1200" y="4361440"/>
            <a:ext cx="3307021" cy="364698"/>
          </a:xfrm>
          <a:effectLst>
            <a:outerShdw blurRad="279400" dist="38100" dir="2700000" sx="134000" sy="134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000" b="1" cap="none">
                <a:solidFill>
                  <a:schemeClr val="tx1"/>
                </a:solidFill>
                <a:effectLst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err="1"/>
              <a:t>Nimi</a:t>
            </a:r>
            <a:r>
              <a:rPr lang="en-US"/>
              <a:t> </a:t>
            </a:r>
            <a:r>
              <a:rPr lang="en-US" err="1"/>
              <a:t>sukunimi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8378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sältösivu - teksti +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18DEE04-257E-4B8A-8CD3-7F5529DD3E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488562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57175" marR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lvl1pPr>
          </a:lstStyle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endParaRPr lang="fi-FI" dirty="0"/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32F0C0AD-EB19-43A2-B5D2-D6205A0C9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5290" y="788169"/>
            <a:ext cx="2922714" cy="1032728"/>
          </a:xfrm>
        </p:spPr>
        <p:txBody>
          <a:bodyPr anchor="b"/>
          <a:lstStyle>
            <a:lvl1pPr>
              <a:defRPr sz="2400" cap="none" spc="0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Otsikko h2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AFEE57-6DBD-4D83-86FD-E7BA0DEC595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075262" y="2104359"/>
            <a:ext cx="3186421" cy="2433112"/>
          </a:xfrm>
        </p:spPr>
        <p:txBody>
          <a:bodyPr lIns="0">
            <a:normAutofit/>
          </a:bodyPr>
          <a:lstStyle>
            <a:lvl1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/>
            </a:lvl1pPr>
            <a:lvl2pPr marL="3429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2pPr>
            <a:lvl3pPr marL="6858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3pPr>
            <a:lvl4pPr marL="10287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4pPr>
            <a:lvl5pPr marL="13716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Teksti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30BA751F-6C96-4E88-9F61-0E472D7E8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77437" y="4713364"/>
            <a:ext cx="143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412561-E283-42FC-A10C-BB63F07AA6C9}" type="datetime1">
              <a:rPr lang="fi-FI" smtClean="0"/>
              <a:pPr/>
              <a:t>28.6.2022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F3945548-BE50-45B3-A074-FB9908DEC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9062" y="4715910"/>
            <a:ext cx="331057" cy="362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807AC8-8FAE-4BE5-A110-76BB7FD373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7814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H-tunnus 2 kolmikiel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92F258EB-DDB5-4D09-89AF-23D8F594C8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-23480" y="1"/>
            <a:ext cx="9167480" cy="5143497"/>
          </a:xfrm>
          <a:prstGeom prst="rect">
            <a:avLst/>
          </a:prstGeom>
          <a:gradFill>
            <a:gsLst>
              <a:gs pos="44000">
                <a:schemeClr val="tx1">
                  <a:alpha val="36000"/>
                </a:schemeClr>
              </a:gs>
              <a:gs pos="19000">
                <a:srgbClr val="000000">
                  <a:alpha val="0"/>
                </a:srgbClr>
              </a:gs>
              <a:gs pos="0">
                <a:schemeClr val="tx1">
                  <a:alpha val="0"/>
                </a:schemeClr>
              </a:gs>
              <a:gs pos="81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8729640-BDD9-4FCF-8DAE-A87D03F5C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V="1">
            <a:off x="-23479" y="991577"/>
            <a:ext cx="7326087" cy="4151923"/>
          </a:xfrm>
          <a:prstGeom prst="rect">
            <a:avLst/>
          </a:prstGeom>
          <a:gradFill>
            <a:gsLst>
              <a:gs pos="77000">
                <a:srgbClr val="000000">
                  <a:alpha val="50000"/>
                </a:srgbClr>
              </a:gs>
              <a:gs pos="58000">
                <a:schemeClr val="tx1">
                  <a:alpha val="0"/>
                </a:schemeClr>
              </a:gs>
              <a:gs pos="100000">
                <a:srgbClr val="000000">
                  <a:alpha val="22000"/>
                </a:srgbClr>
              </a:gs>
            </a:gsLst>
            <a:lin ang="30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Metsähallituksen tunnus.">
            <a:extLst>
              <a:ext uri="{FF2B5EF4-FFF2-40B4-BE49-F238E27FC236}">
                <a16:creationId xmlns:a16="http://schemas.microsoft.com/office/drawing/2014/main" id="{C4D901A0-2A0C-4A46-8C73-B9DCDE1181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9" y="3842464"/>
            <a:ext cx="3005358" cy="1019317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EEF6B22F-3964-49EF-AF6C-DA54C773981A}"/>
              </a:ext>
            </a:extLst>
          </p:cNvPr>
          <p:cNvSpPr/>
          <p:nvPr userDrawn="1"/>
        </p:nvSpPr>
        <p:spPr>
          <a:xfrm>
            <a:off x="7955280" y="4963886"/>
            <a:ext cx="118872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600" dirty="0">
                <a:solidFill>
                  <a:schemeClr val="bg1"/>
                </a:solidFill>
              </a:rPr>
              <a:t>Kuva: </a:t>
            </a:r>
            <a:r>
              <a:rPr lang="en-US" sz="600" dirty="0" err="1">
                <a:solidFill>
                  <a:schemeClr val="bg1"/>
                </a:solidFill>
              </a:rPr>
              <a:t>Jari</a:t>
            </a:r>
            <a:r>
              <a:rPr lang="en-US" sz="600" dirty="0">
                <a:solidFill>
                  <a:schemeClr val="bg1"/>
                </a:solidFill>
              </a:rPr>
              <a:t> Salonen</a:t>
            </a:r>
          </a:p>
        </p:txBody>
      </p:sp>
    </p:spTree>
    <p:extLst>
      <p:ext uri="{BB962C8B-B14F-4D97-AF65-F5344CB8AC3E}">
        <p14:creationId xmlns:p14="http://schemas.microsoft.com/office/powerpoint/2010/main" val="109439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H-tunnus 3 kolmikiel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A0B36E2-169C-472A-B8F8-6FE98335B0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0" y="-1"/>
            <a:ext cx="5171355" cy="2930769"/>
          </a:xfrm>
          <a:prstGeom prst="rect">
            <a:avLst/>
          </a:prstGeom>
          <a:gradFill>
            <a:gsLst>
              <a:gs pos="77000">
                <a:srgbClr val="000000">
                  <a:alpha val="22000"/>
                </a:srgbClr>
              </a:gs>
              <a:gs pos="58000">
                <a:schemeClr val="tx1"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 descr="Metsähallituksen tunnus.">
            <a:extLst>
              <a:ext uri="{FF2B5EF4-FFF2-40B4-BE49-F238E27FC236}">
                <a16:creationId xmlns:a16="http://schemas.microsoft.com/office/drawing/2014/main" id="{8A596168-5210-45BB-BECF-F7882A36C7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9" y="192548"/>
            <a:ext cx="3005358" cy="1019317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A501BF5E-6131-4FDD-926B-88DA5501125E}"/>
              </a:ext>
            </a:extLst>
          </p:cNvPr>
          <p:cNvSpPr/>
          <p:nvPr userDrawn="1"/>
        </p:nvSpPr>
        <p:spPr>
          <a:xfrm>
            <a:off x="7955280" y="4963886"/>
            <a:ext cx="1188720" cy="184666"/>
          </a:xfrm>
          <a:prstGeom prst="rect">
            <a:avLst/>
          </a:prstGeom>
          <a:effectLst>
            <a:outerShdw blurRad="127000" dir="5400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0" algn="r"/>
            <a:r>
              <a:rPr lang="en-US" sz="600" dirty="0">
                <a:solidFill>
                  <a:schemeClr val="bg1"/>
                </a:solidFill>
              </a:rPr>
              <a:t>Kuva: Sami </a:t>
            </a:r>
            <a:r>
              <a:rPr lang="en-US" sz="600" dirty="0" err="1">
                <a:solidFill>
                  <a:schemeClr val="bg1"/>
                </a:solidFill>
              </a:rPr>
              <a:t>Säily</a:t>
            </a:r>
            <a:r>
              <a:rPr lang="en-US" sz="600" dirty="0">
                <a:solidFill>
                  <a:schemeClr val="bg1"/>
                </a:solidFill>
              </a:rPr>
              <a:t> / </a:t>
            </a:r>
            <a:r>
              <a:rPr lang="en-US" sz="600" dirty="0" err="1">
                <a:solidFill>
                  <a:schemeClr val="bg1"/>
                </a:solidFill>
              </a:rPr>
              <a:t>Ahmavaara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4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H-tunnus 4 kolmikiel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Metsähallituksen tunnus.">
            <a:extLst>
              <a:ext uri="{FF2B5EF4-FFF2-40B4-BE49-F238E27FC236}">
                <a16:creationId xmlns:a16="http://schemas.microsoft.com/office/drawing/2014/main" id="{BBA5F21F-9A62-4A82-B518-44CB1AD12CE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29" y="207575"/>
            <a:ext cx="3005358" cy="989263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A7D3BC4A-4E92-4564-AA43-C7C92FCD77B5}"/>
              </a:ext>
            </a:extLst>
          </p:cNvPr>
          <p:cNvSpPr/>
          <p:nvPr userDrawn="1"/>
        </p:nvSpPr>
        <p:spPr>
          <a:xfrm>
            <a:off x="7321875" y="4963886"/>
            <a:ext cx="182212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600" dirty="0">
                <a:solidFill>
                  <a:schemeClr val="bg1"/>
                </a:solidFill>
              </a:rPr>
              <a:t>Kuva: Rami </a:t>
            </a:r>
            <a:r>
              <a:rPr lang="en-US" sz="600" dirty="0" err="1">
                <a:solidFill>
                  <a:schemeClr val="bg1"/>
                </a:solidFill>
              </a:rPr>
              <a:t>Valonen</a:t>
            </a:r>
            <a:r>
              <a:rPr lang="en-US" sz="600" dirty="0">
                <a:solidFill>
                  <a:schemeClr val="bg1"/>
                </a:solidFill>
              </a:rPr>
              <a:t> / </a:t>
            </a:r>
            <a:r>
              <a:rPr lang="en-US" sz="600" dirty="0" err="1">
                <a:solidFill>
                  <a:schemeClr val="bg1"/>
                </a:solidFill>
              </a:rPr>
              <a:t>Käsivarren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dirty="0" err="1">
                <a:solidFill>
                  <a:schemeClr val="bg1"/>
                </a:solidFill>
              </a:rPr>
              <a:t>erämaa-alue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D27-F621-4CD3-AEFF-FD406D030D42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6315542" cy="273844"/>
          </a:xfrm>
        </p:spPr>
        <p:txBody>
          <a:bodyPr wrap="square" lIns="0"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974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540" y="942109"/>
            <a:ext cx="5157864" cy="469784"/>
          </a:xfrm>
        </p:spPr>
        <p:txBody>
          <a:bodyPr wrap="square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540" y="1619075"/>
            <a:ext cx="5157864" cy="3013648"/>
          </a:xfrm>
        </p:spPr>
        <p:txBody>
          <a:bodyPr wrap="square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D27-F621-4CD3-AEFF-FD406D030D42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7541" y="4767263"/>
            <a:ext cx="3546652" cy="273844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1FC9F804-D766-4558-B600-22BBE36C96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887663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Tx/>
              <a:buNone/>
              <a:tabLst/>
              <a:defRPr sz="10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381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616" y="914400"/>
            <a:ext cx="3538787" cy="813414"/>
          </a:xfrm>
        </p:spPr>
        <p:txBody>
          <a:bodyPr wrap="square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616" y="1862355"/>
            <a:ext cx="3538787" cy="2770367"/>
          </a:xfrm>
        </p:spPr>
        <p:txBody>
          <a:bodyPr wrap="square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D27-F621-4CD3-AEFF-FD406D030D42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617" y="4767263"/>
            <a:ext cx="1927575" cy="273844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FE5857B9-1DC5-4A90-AA3D-9105332C77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488562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Tx/>
              <a:buNone/>
              <a:tabLst/>
              <a:defRPr sz="10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r>
              <a:rPr lang="en-US" dirty="0"/>
              <a:t>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528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029" y="922003"/>
            <a:ext cx="2761319" cy="1048307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029" y="2097248"/>
            <a:ext cx="2761319" cy="253547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D27-F621-4CD3-AEFF-FD406D030D42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4029" y="4767263"/>
            <a:ext cx="1190163" cy="273844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FE5857B9-1DC5-4A90-AA3D-9105332C77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488562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57175" marR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lvl1pPr>
          </a:lstStyle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endParaRPr lang="fi-FI" dirty="0"/>
          </a:p>
          <a:p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727AB214-9EFB-427E-B63C-DBB8F10387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358731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Tx/>
              <a:buNone/>
              <a:tabLst/>
              <a:defRPr sz="10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r>
              <a:rPr lang="en-US" dirty="0"/>
              <a:t>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884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469784"/>
          </a:xfrm>
          <a:prstGeom prst="rect">
            <a:avLst/>
          </a:prstGeom>
        </p:spPr>
        <p:txBody>
          <a:bodyPr vert="horz" wrap="square" lIns="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19075"/>
            <a:ext cx="7886700" cy="3013648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44861" y="4767263"/>
            <a:ext cx="15105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A6D27-F621-4CD3-AEFF-FD406D030D42}" type="datetimeFigureOut">
              <a:rPr lang="fi-FI" smtClean="0"/>
              <a:pPr/>
              <a:t>28.6.2022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767263"/>
            <a:ext cx="6315542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6072" y="4767263"/>
            <a:ext cx="3696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7F0CC26-4241-4995-BDB3-9E0D3B0C702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696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66" r:id="rId6"/>
    <p:sldLayoutId id="2147483682" r:id="rId7"/>
    <p:sldLayoutId id="2147483683" r:id="rId8"/>
    <p:sldLayoutId id="2147483688" r:id="rId9"/>
    <p:sldLayoutId id="2147483671" r:id="rId10"/>
    <p:sldLayoutId id="2147483672" r:id="rId11"/>
    <p:sldLayoutId id="2147483669" r:id="rId12"/>
    <p:sldLayoutId id="2147483667" r:id="rId13"/>
    <p:sldLayoutId id="2147483670" r:id="rId14"/>
    <p:sldLayoutId id="2147483673" r:id="rId15"/>
    <p:sldLayoutId id="2147483674" r:id="rId16"/>
    <p:sldLayoutId id="2147483684" r:id="rId17"/>
    <p:sldLayoutId id="2147483685" r:id="rId18"/>
    <p:sldLayoutId id="2147483686" r:id="rId19"/>
    <p:sldLayoutId id="2147483687" r:id="rId20"/>
    <p:sldLayoutId id="2147483690" r:id="rId21"/>
    <p:sldLayoutId id="2147483691" r:id="rId22"/>
    <p:sldLayoutId id="2147483692" r:id="rId23"/>
    <p:sldLayoutId id="2147483693" r:id="rId24"/>
    <p:sldLayoutId id="2147483695" r:id="rId25"/>
    <p:sldLayoutId id="2147483696" r:id="rId26"/>
    <p:sldLayoutId id="2147483697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5BCE3DD-547D-4B49-BB5C-B8F45155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05" y="1203961"/>
            <a:ext cx="3240730" cy="2104318"/>
          </a:xfrm>
        </p:spPr>
        <p:txBody>
          <a:bodyPr/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dirty="0"/>
              <a:t>EVO-työryhmän esitykset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FD6009-379C-46C6-8910-0A44EE32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563" y="3613935"/>
            <a:ext cx="2413065" cy="598407"/>
          </a:xfrm>
        </p:spPr>
        <p:txBody>
          <a:bodyPr/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29.06.2022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E536A7E-95E3-44DB-A9B7-5546CBA0FEE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Juha S. Niemelä</a:t>
            </a: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F2B5CF84-F3C0-4F0B-9332-BEF7E1E13D3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5229"/>
          <a:stretch/>
        </p:blipFill>
        <p:spPr>
          <a:xfrm>
            <a:off x="3767139" y="-11113"/>
            <a:ext cx="5376862" cy="5154612"/>
          </a:xfr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01F2759-F60A-48E7-9EED-4EE8BE1B9979}"/>
              </a:ext>
            </a:extLst>
          </p:cNvPr>
          <p:cNvSpPr txBox="1"/>
          <p:nvPr/>
        </p:nvSpPr>
        <p:spPr>
          <a:xfrm>
            <a:off x="6455570" y="4862268"/>
            <a:ext cx="457200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fi-FI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Harri Tarvainen, lapsiperhe </a:t>
            </a:r>
            <a:r>
              <a:rPr lang="fi-FI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Ärjässä</a:t>
            </a:r>
            <a:endParaRPr lang="fi-FI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8978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38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ACAF3C-8952-4E0E-82F5-7AD6988B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540" y="435923"/>
            <a:ext cx="5157864" cy="469784"/>
          </a:xfrm>
        </p:spPr>
        <p:txBody>
          <a:bodyPr/>
          <a:lstStyle/>
          <a:p>
            <a:r>
              <a:rPr lang="fi-FI" dirty="0"/>
              <a:t>Taustaa</a:t>
            </a:r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158707E4-2664-4F0D-A183-811EB8FD050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31286" r="31286"/>
          <a:stretch>
            <a:fillRect/>
          </a:stretch>
        </p:blipFill>
        <p:spPr/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DC23CA0-84B2-4EBC-9576-53E64A532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540" y="905707"/>
            <a:ext cx="5664817" cy="3636680"/>
          </a:xfrm>
        </p:spPr>
        <p:txBody>
          <a:bodyPr/>
          <a:lstStyle/>
          <a:p>
            <a:r>
              <a:rPr lang="fi-FI" sz="1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Valtion retkeilyalueita voidaan ulkoilulain mukaan perustaa valtion maalle</a:t>
            </a:r>
            <a:r>
              <a:rPr lang="fi-FI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jolla ulkoilun kannalta on huomattava yleinen merkitys. Tällaisella alueella on metsätalouden harjoittaminen, metsästys ja kalastus samoin kuin maa- ja vesialueen muukin käyttö järjestettävä niin että ulkoilutoiminnan tarpeet tulevat riittävästi otetuiksi huomioon. </a:t>
            </a:r>
          </a:p>
          <a:p>
            <a:r>
              <a:rPr lang="fi-FI" sz="1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Evon</a:t>
            </a:r>
            <a:r>
              <a:rPr lang="fi-FI" sz="1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retkeilyalueen kehittämistyöryhmän tehtävänä </a:t>
            </a:r>
            <a:r>
              <a:rPr lang="fi-FI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 toimeenpanna </a:t>
            </a:r>
            <a:r>
              <a:rPr lang="fi-FI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Evon</a:t>
            </a:r>
            <a:r>
              <a:rPr lang="fi-FI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retkeilyalueen matkailun ja maankäytön yleissuunnitelmaa siten, että siinä otetaan korostetusti huomioon alueen Natura-alueet ja niiden luonto- ja maisema-arvot sekä tutkimuksen ja koulutuksen tarpeet.</a:t>
            </a:r>
          </a:p>
          <a:p>
            <a:r>
              <a:rPr lang="fi-FI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Metsähallitus sai joulukuussa 2020 valmiiksi kaksi vuotta kestäneen retkeilyalueiden matkailun ja maankäytön kehittämistyön </a:t>
            </a:r>
          </a:p>
          <a:p>
            <a:r>
              <a:rPr lang="fi-FI" sz="1500" dirty="0"/>
              <a:t>19.5.2022 hyväksytyssä virkistyskäyttöstrategiassa hyvät kirjaukset retkeilyalueista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01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9AAE4B5-218D-4D9C-A66A-5D0A9186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979" y="532711"/>
            <a:ext cx="3694985" cy="721317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Työryhmän työskentely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38B3F81-ED1B-4233-81DF-FF599C18B95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22782" y="1497631"/>
            <a:ext cx="4139387" cy="3078114"/>
          </a:xfrm>
        </p:spPr>
        <p:txBody>
          <a:bodyPr>
            <a:normAutofit/>
          </a:bodyPr>
          <a:lstStyle/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i-FI" sz="1600" dirty="0"/>
              <a:t>MMM asetti työryhmän 24.11.2021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i-FI" sz="1600" dirty="0"/>
              <a:t>Työn piti olla valmis 30.6.2022 mennessä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i-FI" sz="1600" dirty="0"/>
              <a:t>Työryhmä kokoontui 8 kertaa, joista työpaja- ja maastopäivä (2 eri pvää) pidettiin </a:t>
            </a:r>
            <a:r>
              <a:rPr lang="fi-FI" sz="1600" dirty="0" err="1"/>
              <a:t>Evolla</a:t>
            </a:r>
            <a:endParaRPr lang="fi-FI" sz="160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i-FI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Työryhmä kuuli esitysluonnosten pohjalta laajasti sidosryhmiä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i-FI" sz="1600" dirty="0">
                <a:cs typeface="Times New Roman" panose="02020603050405020304" pitchFamily="18" charset="0"/>
              </a:rPr>
              <a:t>Työryhmä kuuli myös Ruunaan retkeilyalueen kehittämiskokemuksia</a:t>
            </a:r>
            <a:endParaRPr lang="fi-FI" sz="16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0E9629-4F53-406E-AEAA-B4555E8E30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412561-E283-42FC-A10C-BB63F07AA6C9}" type="datetime1">
              <a:rPr lang="fi-FI" smtClean="0"/>
              <a:pPr/>
              <a:t>28.6.2022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8CAE76-7529-4483-A9ED-CF1DF7171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807AC8-8FAE-4BE5-A110-76BB7FD3735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5EEE17E-FEA9-4F2A-AEAB-97BD3B4F8537}"/>
              </a:ext>
            </a:extLst>
          </p:cNvPr>
          <p:cNvSpPr txBox="1"/>
          <p:nvPr/>
        </p:nvSpPr>
        <p:spPr>
          <a:xfrm>
            <a:off x="143177" y="4730495"/>
            <a:ext cx="4608094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fi-FI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Harri Tarvainen, </a:t>
            </a:r>
            <a:r>
              <a:rPr lang="fi-FI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Rokuan</a:t>
            </a:r>
            <a:r>
              <a:rPr lang="fi-FI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haapoja</a:t>
            </a:r>
            <a:endParaRPr lang="fi-FI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ECF73AEB-F527-4F74-ADB4-52DF88A02B4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4" r="20904"/>
          <a:stretch/>
        </p:blipFill>
        <p:spPr>
          <a:xfrm>
            <a:off x="0" y="0"/>
            <a:ext cx="4487863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82987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13477D-9D53-4692-B6DD-A53F3E3A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540" y="427759"/>
            <a:ext cx="5157864" cy="469784"/>
          </a:xfrm>
        </p:spPr>
        <p:txBody>
          <a:bodyPr/>
          <a:lstStyle/>
          <a:p>
            <a:r>
              <a:rPr lang="fi-FI" dirty="0" err="1"/>
              <a:t>Evon</a:t>
            </a:r>
            <a:r>
              <a:rPr lang="fi-FI" dirty="0"/>
              <a:t> retkeilyalue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BA3E20-67A7-4EC1-B4D6-417B9F9D2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539" y="1028700"/>
            <a:ext cx="5607667" cy="3604023"/>
          </a:xfrm>
        </p:spPr>
        <p:txBody>
          <a:bodyPr/>
          <a:lstStyle/>
          <a:p>
            <a:r>
              <a:rPr lang="fi-FI" sz="15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Evon</a:t>
            </a:r>
            <a:r>
              <a:rPr lang="fi-FI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retkeilyalue sijaitsee Hämeessä Hämeenlinnan kaupungissa ja Padasjoen kunnassa. </a:t>
            </a:r>
          </a:p>
          <a:p>
            <a:r>
              <a:rPr lang="fi-FI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i-FI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altion retkeilyalueen (4682 ha) lisäksi kuuluvat suojelualueet (1015 ha) Hämeen ammattikorkeakoulun (HAMK) käytössä oleva opetusmetsä (1946 ha), jossa opetuskäyttö on ensisijainen käyttömuoto sekä Hämeenlinnan kaupungin omistama </a:t>
            </a:r>
            <a:r>
              <a:rPr lang="fi-FI" sz="15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Taruksen</a:t>
            </a:r>
            <a:r>
              <a:rPr lang="fi-FI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retkeilyalue (n. 1000 ha). </a:t>
            </a:r>
          </a:p>
          <a:p>
            <a:r>
              <a:rPr lang="fi-FI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Retkeilyalueesta ja siihen rajautuvien suojelualueiden kokonaispinta-alasta (yhteensä 5617 ha) on suojeltu eri tavoin 52 % (2879 ha).</a:t>
            </a:r>
          </a:p>
          <a:p>
            <a:r>
              <a:rPr lang="fi-FI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Nuorehkojen (60-vuotiaiden tai nuorempien) metsien osuus on 86,1 % erilaisten suojeltujen alueiden ja luontokohteiden ulkopuolisista metsistä.</a:t>
            </a:r>
          </a:p>
          <a:p>
            <a:r>
              <a:rPr lang="fi-FI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Kävijöitä vuonna 2021  noin 78100</a:t>
            </a:r>
            <a:endParaRPr lang="fi-FI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91789C25-0937-4C8D-A406-E5B7975F60B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31286" r="31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836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9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D049D340-625C-4100-8980-262C98EDD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780" y="50800"/>
            <a:ext cx="7360441" cy="5041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26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5717D6-935A-4938-8C2E-831ADC96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595" y="374550"/>
            <a:ext cx="5157864" cy="469784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Työryhmän esitykset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E70CD8-C32D-4F83-BE0A-06F8652D5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595" y="939178"/>
            <a:ext cx="5686776" cy="3467535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fi-FI" sz="1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Yleissuunnitelman ja sen toteuttamisen tiekartan nähtiin tarjoavan erittäin hyvän pohjan kehittämiselle ja esitykset ovat tämän kanssa yhteensopivia ja tämän toteuttamista tukevia. </a:t>
            </a:r>
          </a:p>
          <a:p>
            <a:pPr marL="342900" indent="-342900" fontAlgn="base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4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Tarve tarkastella </a:t>
            </a:r>
            <a:r>
              <a:rPr lang="fi-FI" sz="1400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Evon</a:t>
            </a:r>
            <a:r>
              <a:rPr lang="fi-FI" sz="14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retkeilyalueen kehittämismahdollisuuksia ja erilaisia saavutettavia hyötyjä kokonaisvaltaisesti ja nykyisiä toimintoja poissulkematta, mm. metsästys ja kalastus jatkuu ennallaan turvallisuutta kehittäen.</a:t>
            </a:r>
          </a:p>
          <a:p>
            <a:pPr marL="342900" lvl="0" indent="-342900" fontAlgn="base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Varsinaista </a:t>
            </a:r>
            <a:r>
              <a:rPr lang="fi-FI" sz="1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Evon</a:t>
            </a:r>
            <a:r>
              <a:rPr lang="fi-FI" sz="1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retkeilyaluetta laajempi kehittämisote ja kokonaisuuden rakentaminen sisältäen mm. Aulangon, Salpausselkä </a:t>
            </a:r>
            <a:r>
              <a:rPr lang="fi-FI" sz="1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geoparkin</a:t>
            </a:r>
            <a:r>
              <a:rPr lang="fi-FI" sz="1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Päijänteen kansallispuiston sekä alueella sijaitsevat kuntien alueet, mm. Hämeenlinnan kaupungin omistaman </a:t>
            </a:r>
            <a:r>
              <a:rPr lang="fi-FI" sz="1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Taruksen</a:t>
            </a:r>
            <a:r>
              <a:rPr lang="fi-FI" sz="1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retkeilyalueen.</a:t>
            </a:r>
          </a:p>
          <a:p>
            <a:pPr marL="342900" lvl="0" indent="-342900" fontAlgn="base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Tarve ajanmukaistaa ja kirkastaa </a:t>
            </a:r>
            <a:r>
              <a:rPr lang="fi-FI" sz="1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Evon</a:t>
            </a:r>
            <a:r>
              <a:rPr lang="fi-FI" sz="1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ja myös yleisemmin valtion retkeilyalueiden brändiä.</a:t>
            </a:r>
          </a:p>
          <a:p>
            <a:pPr marL="342900" lvl="0" indent="-342900" fontAlgn="base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Palveluiden ja erityisesti majoituskapasiteetin kehittäminen </a:t>
            </a:r>
            <a:r>
              <a:rPr lang="fi-FI" sz="1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Evon</a:t>
            </a:r>
            <a:r>
              <a:rPr lang="fi-FI" sz="1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kiinnostavuuden ja alueellisen vaikuttavuuden kannalta, johon yleissuunnitelman nähtiin tarjoavan hyvän lähtökohdan.</a:t>
            </a:r>
          </a:p>
          <a:p>
            <a:endParaRPr lang="fi-FI" sz="1600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874A2C0E-06F9-4355-A76C-F2B16B098A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E2C7BD9-9F91-4D67-B7A7-8F8750899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844" y="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5717D6-935A-4938-8C2E-831ADC96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595" y="407554"/>
            <a:ext cx="5157864" cy="469784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Työryhmän esitykset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E70CD8-C32D-4F83-BE0A-06F8652D5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594" y="960949"/>
            <a:ext cx="5527119" cy="3467535"/>
          </a:xfrm>
        </p:spPr>
        <p:txBody>
          <a:bodyPr wrap="square">
            <a:noAutofit/>
          </a:bodyPr>
          <a:lstStyle/>
          <a:p>
            <a:pPr marL="342900" lvl="0" indent="-342900" fontAlgn="base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Yritysverkostojen ja mm. alueellisen yhteismarkkinoinnin kehittämisen tarve.</a:t>
            </a:r>
          </a:p>
          <a:p>
            <a:pPr marL="342900" lvl="0" indent="-342900" fontAlgn="base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Ulkoilu- ja retkeilypalvelujen ja reittien monipuolinen kehittäminen ja tarjonnan parantaminen.</a:t>
            </a:r>
          </a:p>
          <a:p>
            <a:pPr marL="342900" lvl="0" indent="-342900" fontAlgn="base"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Metsien käsittelyn kehittäminen maisemametsänhoidon suuntaan siten, taloudelliset tavoitteet eivät olisi enää ohjaamassa metsien käyttöä vaan metsienkäsittely lisää tai ylläpitää luonnon monimuotoisuutta tai parantaa ja ylläpitää virkistyskäyttö- ja maisema-arvoja.</a:t>
            </a:r>
          </a:p>
          <a:p>
            <a:pPr marL="342900" lvl="0" indent="-342900" fontAlgn="base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Tutkimus- ja opetustoiminnan kehittäminen mm. alueen tutkimuskäytön koordinoinnin, tutkimusmetsämallin soveltamisen, virkistyskäytön ja luontomatkailun tutkimuksen ja kansalaistieteen hyödyntämisen avulla.</a:t>
            </a:r>
            <a:endParaRPr lang="fi-FI" sz="1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lvl="0" indent="0" fontAlgn="base">
              <a:spcBef>
                <a:spcPts val="600"/>
              </a:spcBef>
              <a:buNone/>
            </a:pP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Kehittämisen kannalta keskeistä on riittävän valtion rahoituksen turvaaminen. Tämä on erityisen tärkeää sekä laadukkaiden rakenteiden ja retkeilyaluebrändin kehittämisen vaatimien panosten osalta. </a:t>
            </a:r>
            <a:endParaRPr lang="fi-FI" sz="1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fi-FI" sz="2000" dirty="0"/>
          </a:p>
          <a:p>
            <a:endParaRPr lang="fi-FI" sz="1600" dirty="0"/>
          </a:p>
        </p:txBody>
      </p:sp>
      <p:pic>
        <p:nvPicPr>
          <p:cNvPr id="6" name="Kuvan paikkamerkki 5" descr="Kuva, joka sisältää kohteen kuppi, sisä&#10;&#10;Kuvaus luotu automaattisesti">
            <a:extLst>
              <a:ext uri="{FF2B5EF4-FFF2-40B4-BE49-F238E27FC236}">
                <a16:creationId xmlns:a16="http://schemas.microsoft.com/office/drawing/2014/main" id="{1CE6BB3D-3874-4192-8666-1E1D49D9874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r="11844"/>
          <a:stretch>
            <a:fillRect/>
          </a:stretch>
        </p:blipFill>
        <p:spPr>
          <a:xfrm>
            <a:off x="0" y="0"/>
            <a:ext cx="28876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4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A35B84-A00E-40BF-9ED6-4A818031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843" y="439832"/>
            <a:ext cx="5157864" cy="469784"/>
          </a:xfrm>
        </p:spPr>
        <p:txBody>
          <a:bodyPr/>
          <a:lstStyle/>
          <a:p>
            <a:r>
              <a:rPr lang="fi-FI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Kehittämisen talous ja työllisyysvaikutukset</a:t>
            </a: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036F60-EEE4-49EE-8DF5-2F0BE13A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220" y="1450461"/>
            <a:ext cx="5662002" cy="3488932"/>
          </a:xfrm>
        </p:spPr>
        <p:txBody>
          <a:bodyPr/>
          <a:lstStyle/>
          <a:p>
            <a:pPr lvl="1"/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Nykytilanteessa </a:t>
            </a:r>
            <a:r>
              <a:rPr lang="fi-FI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Evon</a:t>
            </a: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retkeilyalueen eri käyttömuotojen työllisyysvaikutukset ovat olleet yhteensä noin 25-30 </a:t>
            </a:r>
            <a:r>
              <a:rPr lang="fi-FI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htv</a:t>
            </a: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ja talousvaikutukset noin 7 milj. €/v, josta metsätalouden osuus on ollut n. 4,5 milj. €/v.</a:t>
            </a: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Metsätalouden periaatteiden kehittämiseen liittyvät esitykset laskevat huomattavasti retkeilyalueen nykyistä taloudellista vaikuttavuutta, toisaalta </a:t>
            </a:r>
          </a:p>
          <a:p>
            <a:pPr lvl="1"/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yleissuunnitelman vaikutusarvion mukaan kävijämäärän arvioidaan kasvavan nykyisestä 2,5 kertaiseksi reiluun 200 000 kävijään vuodessa. </a:t>
            </a:r>
          </a:p>
          <a:p>
            <a:pPr lvl="1"/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Retkeilyn työllistävä vaikutus kasvaa 13 henkilötyövuodesta 90 henkilötyövuoteen ja tulovaikutus kasvaa 1,6 miljoonasta eurosta 8 miljoonaan euroon vuositasolla</a:t>
            </a:r>
            <a:endParaRPr lang="fi-FI" sz="1400" b="1" dirty="0"/>
          </a:p>
          <a:p>
            <a:pPr marL="342900" lvl="1" indent="0">
              <a:buNone/>
            </a:pPr>
            <a:endParaRPr lang="fi-FI" sz="1600" dirty="0"/>
          </a:p>
          <a:p>
            <a:endParaRPr lang="fi-FI" dirty="0"/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6DAAD056-F547-4B96-9803-4F9DAC74C16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7894" r="7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182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E377F0-1113-4D7E-BC5F-C24B3750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823" y="436228"/>
            <a:ext cx="5641993" cy="469784"/>
          </a:xfrm>
        </p:spPr>
        <p:txBody>
          <a:bodyPr/>
          <a:lstStyle/>
          <a:p>
            <a:r>
              <a:rPr lang="fi-FI" dirty="0"/>
              <a:t>Retkeilyalueiden yleinen kehittäminen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F302DF8-637B-4207-908E-F9FAC9E17A86}"/>
              </a:ext>
            </a:extLst>
          </p:cNvPr>
          <p:cNvSpPr txBox="1"/>
          <p:nvPr/>
        </p:nvSpPr>
        <p:spPr>
          <a:xfrm>
            <a:off x="3259994" y="907148"/>
            <a:ext cx="5361492" cy="4063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6000"/>
              </a:lnSpc>
              <a:spcBef>
                <a:spcPts val="500"/>
              </a:spcBef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Työryhmän tehtävässä oli myös todettu </a:t>
            </a:r>
            <a:r>
              <a:rPr lang="fi-FI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Evon</a:t>
            </a: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retkeilyalueen kehittämistyöstä saatavien kokemusten ja toimintamallien hyödyntäminen muiden olemassa olevien valtion retkeilyalueiden kehittämistyössä ja mahdollisten uusien valtion retkeilyalueiden suunnittelussa ja perustamisissa. Tässä tarkoituksessa työryhmä esittää seuraavaa:</a:t>
            </a:r>
            <a:endParaRPr lang="fi-FI" sz="12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6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Palvelutarjonnan sekä toimintojen monipuolisuus ja kehittäminen </a:t>
            </a:r>
            <a:endParaRPr lang="fi-FI" sz="12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Yhteistyö, erityisesti Metsähallituksen ja kuntien ja yritysten kesken, erityisesti kaavoituksessa, markkinoinnissa ja yritystoiminnan edellytysten kehittämisessä</a:t>
            </a:r>
            <a:endParaRPr lang="fi-FI" sz="12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Kestävyyden eri näkökulmien huomiointi eri toiminnoissa ja niiden kehittämisessä </a:t>
            </a:r>
            <a:endParaRPr lang="fi-FI" sz="12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Metsienkäsittelyn kehittäminen (tavoitteena nimenomaan virkistyskäytön edellytyksien edistäminen, monimuotoisuuden lisääminen tai maisemista huolehtiminen)</a:t>
            </a:r>
            <a:endParaRPr lang="fi-FI" sz="12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Laadukkaiden rakenteiden ja riittävän rahoituksen turvaaminen</a:t>
            </a:r>
            <a:endParaRPr lang="fi-FI" sz="12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Kunkin alueen omaleimaisuuden ja omien tarinoiden ohessa myös retkeilyalueiden yhteinen viestintä ja brändin rakennus </a:t>
            </a:r>
            <a:endParaRPr lang="fi-FI" sz="12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6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Kehittämisen kannalta keskeistä on riittävän valtion rahoituksen turvaaminen. Tämä on erityisen tärkeää sekä laadukkaiden rakenteiden ja retkeilyaluebrändin kehittämisen vaatimien panosten osalta. </a:t>
            </a:r>
            <a:endParaRPr lang="fi-FI" sz="12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5" name="Kuvan paikkamerkki 5" descr="Kuva, joka sisältää kohteen puu, kasvi, sumea&#10;&#10;Kuvaus luotu automaattisesti">
            <a:extLst>
              <a:ext uri="{FF2B5EF4-FFF2-40B4-BE49-F238E27FC236}">
                <a16:creationId xmlns:a16="http://schemas.microsoft.com/office/drawing/2014/main" id="{0F37DCA0-9903-4B81-A24C-781195611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7" r="31277"/>
          <a:stretch>
            <a:fillRect/>
          </a:stretch>
        </p:blipFill>
        <p:spPr>
          <a:xfrm>
            <a:off x="0" y="0"/>
            <a:ext cx="28876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7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etsähallitus värit">
      <a:dk1>
        <a:srgbClr val="000000"/>
      </a:dk1>
      <a:lt1>
        <a:sysClr val="window" lastClr="FFFFFF"/>
      </a:lt1>
      <a:dk2>
        <a:srgbClr val="009145"/>
      </a:dk2>
      <a:lt2>
        <a:srgbClr val="FFFFFF"/>
      </a:lt2>
      <a:accent1>
        <a:srgbClr val="009145"/>
      </a:accent1>
      <a:accent2>
        <a:srgbClr val="92C575"/>
      </a:accent2>
      <a:accent3>
        <a:srgbClr val="0069B3"/>
      </a:accent3>
      <a:accent4>
        <a:srgbClr val="33ACE3"/>
      </a:accent4>
      <a:accent5>
        <a:srgbClr val="003762"/>
      </a:accent5>
      <a:accent6>
        <a:srgbClr val="FECA3A"/>
      </a:accent6>
      <a:hlink>
        <a:srgbClr val="009145"/>
      </a:hlink>
      <a:folHlink>
        <a:srgbClr val="009145"/>
      </a:folHlink>
    </a:clrScheme>
    <a:fontScheme name="Metsähallitu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-ppt-pohja2021" id="{A51AFE43-550C-4D1E-AC57-1056C08AE058}" vid="{78873FE4-639C-47D8-A255-A5712E6B890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3BEEC63-1070-480B-ACBD-E5855771B58D}">
  <we:reference id="842b2b2b-8ddd-4a6e-a770-2eb08a163176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0CDDA8ED38F594DB6ADE91F566729F8" ma:contentTypeVersion="2" ma:contentTypeDescription="Luo uusi asiakirja." ma:contentTypeScope="" ma:versionID="04ca0208a38240a41733308f233d1c05">
  <xsd:schema xmlns:xsd="http://www.w3.org/2001/XMLSchema" xmlns:xs="http://www.w3.org/2001/XMLSchema" xmlns:p="http://schemas.microsoft.com/office/2006/metadata/properties" xmlns:ns2="9fb22abb-c245-4660-b1ef-7d107791f4bd" targetNamespace="http://schemas.microsoft.com/office/2006/metadata/properties" ma:root="true" ma:fieldsID="6c96dd3577edb13b99040abec44d20d0" ns2:_="">
    <xsd:import namespace="9fb22abb-c245-4660-b1ef-7d107791f4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22abb-c245-4660-b1ef-7d107791f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C8F13F-9A33-4114-B7D4-33E0CEEDF5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b22abb-c245-4660-b1ef-7d107791f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C12201-BCA4-4A48-8A5D-AD9FED7FBDE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fb22abb-c245-4660-b1ef-7d107791f4bd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F3204A9-987F-47EF-A32F-7E67EAEE6A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MH-ppt-pohja2021</Template>
  <TotalTime>1117</TotalTime>
  <Words>681</Words>
  <Application>Microsoft Office PowerPoint</Application>
  <PresentationFormat>Näytössä katseltava esitys (16:9)</PresentationFormat>
  <Paragraphs>51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Calibri</vt:lpstr>
      <vt:lpstr>Segoe UI</vt:lpstr>
      <vt:lpstr>Symbol</vt:lpstr>
      <vt:lpstr>Times New Roman</vt:lpstr>
      <vt:lpstr>Yu Mincho</vt:lpstr>
      <vt:lpstr>Office-teema</vt:lpstr>
      <vt:lpstr>EVO-työryhmän esitykset</vt:lpstr>
      <vt:lpstr>Taustaa</vt:lpstr>
      <vt:lpstr>Työryhmän työskentely</vt:lpstr>
      <vt:lpstr>Evon retkeilyalue</vt:lpstr>
      <vt:lpstr>PowerPoint-esitys</vt:lpstr>
      <vt:lpstr>Työryhmän esitykset 1/2</vt:lpstr>
      <vt:lpstr>Työryhmän esitykset 2/2</vt:lpstr>
      <vt:lpstr>Kehittämisen talous ja työllisyysvaikutukset</vt:lpstr>
      <vt:lpstr>Retkeilyalueiden yleinen kehittäminen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Korhonen Pasi</dc:creator>
  <cp:lastModifiedBy>Liukkonen Johanna (MMM)</cp:lastModifiedBy>
  <cp:revision>115</cp:revision>
  <dcterms:created xsi:type="dcterms:W3CDTF">2022-05-10T06:07:12Z</dcterms:created>
  <dcterms:modified xsi:type="dcterms:W3CDTF">2022-06-28T05:30:51Z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0x010100C0CDDA8ED38F594DB6ADE91F566729F8</vt:lpwstr>
  </property>
</Properties>
</file>