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19"/>
  </p:notesMasterIdLst>
  <p:sldIdLst>
    <p:sldId id="314" r:id="rId6"/>
    <p:sldId id="324" r:id="rId7"/>
    <p:sldId id="308" r:id="rId8"/>
    <p:sldId id="295" r:id="rId9"/>
    <p:sldId id="317" r:id="rId10"/>
    <p:sldId id="311" r:id="rId11"/>
    <p:sldId id="320" r:id="rId12"/>
    <p:sldId id="313" r:id="rId13"/>
    <p:sldId id="312" r:id="rId14"/>
    <p:sldId id="307" r:id="rId15"/>
    <p:sldId id="299" r:id="rId16"/>
    <p:sldId id="309" r:id="rId17"/>
    <p:sldId id="31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tila Päivi (MMM)" initials="MP(" lastIdx="1" clrIdx="0">
    <p:extLst>
      <p:ext uri="{19B8F6BF-5375-455C-9EA6-DF929625EA0E}">
        <p15:presenceInfo xmlns:p15="http://schemas.microsoft.com/office/powerpoint/2012/main" userId="S-1-5-21-3521595049-301303566-333748410-39622" providerId="AD"/>
      </p:ext>
    </p:extLst>
  </p:cmAuthor>
  <p:cmAuthor id="2" name="Ahonen Tuija (MMM)" initials="AT(" lastIdx="2" clrIdx="1">
    <p:extLst>
      <p:ext uri="{19B8F6BF-5375-455C-9EA6-DF929625EA0E}">
        <p15:presenceInfo xmlns:p15="http://schemas.microsoft.com/office/powerpoint/2012/main" userId="S-1-5-21-3521595049-301303566-333748410-127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DEDED"/>
    <a:srgbClr val="88BD23"/>
    <a:srgbClr val="002F5B"/>
    <a:srgbClr val="0075BE"/>
    <a:srgbClr val="0062A7"/>
    <a:srgbClr val="D3D800"/>
    <a:srgbClr val="00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544"/>
  </p:normalViewPr>
  <p:slideViewPr>
    <p:cSldViewPr snapToGrid="0" snapToObjects="1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32268249077564E-2"/>
          <c:y val="4.9117813135727599E-2"/>
          <c:w val="0.95138270759633303"/>
          <c:h val="0.78646148914208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naisia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Sisäisen tarkastuksen yksikkö</c:v>
                </c:pt>
                <c:pt idx="1">
                  <c:v>Luonnonvaraosasto</c:v>
                </c:pt>
                <c:pt idx="2">
                  <c:v>Ruokaosasto</c:v>
                </c:pt>
                <c:pt idx="3">
                  <c:v>Tieto- ja tutkimustoimiala</c:v>
                </c:pt>
                <c:pt idx="4">
                  <c:v>Hallinto- ja kehittämistoimiala</c:v>
                </c:pt>
                <c:pt idx="5">
                  <c:v>Maa- ja metsätalousministeriö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</c:v>
                </c:pt>
                <c:pt idx="1">
                  <c:v>39</c:v>
                </c:pt>
                <c:pt idx="2">
                  <c:v>102</c:v>
                </c:pt>
                <c:pt idx="3">
                  <c:v>10</c:v>
                </c:pt>
                <c:pt idx="4">
                  <c:v>27</c:v>
                </c:pt>
                <c:pt idx="5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9-47E6-840B-0FAF3235E4C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miehiä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Sisäisen tarkastuksen yksikkö</c:v>
                </c:pt>
                <c:pt idx="1">
                  <c:v>Luonnonvaraosasto</c:v>
                </c:pt>
                <c:pt idx="2">
                  <c:v>Ruokaosasto</c:v>
                </c:pt>
                <c:pt idx="3">
                  <c:v>Tieto- ja tutkimustoimiala</c:v>
                </c:pt>
                <c:pt idx="4">
                  <c:v>Hallinto- ja kehittämistoimiala</c:v>
                </c:pt>
                <c:pt idx="5">
                  <c:v>Maa- ja metsätalousministeriö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2</c:v>
                </c:pt>
                <c:pt idx="1">
                  <c:v>32</c:v>
                </c:pt>
                <c:pt idx="2">
                  <c:v>40</c:v>
                </c:pt>
                <c:pt idx="3">
                  <c:v>11</c:v>
                </c:pt>
                <c:pt idx="4">
                  <c:v>5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9-47E6-840B-0FAF3235E4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71702128"/>
        <c:axId val="5717027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Taul1!$D$1</c15:sqref>
                        </c15:formulaRef>
                      </c:ext>
                    </c:extLst>
                    <c:strCache>
                      <c:ptCount val="1"/>
                      <c:pt idx="0">
                        <c:v>yhteensä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Taul1!$A$2:$A$7</c15:sqref>
                        </c15:formulaRef>
                      </c:ext>
                    </c:extLst>
                    <c:strCache>
                      <c:ptCount val="6"/>
                      <c:pt idx="0">
                        <c:v>Sisäisen tarkastuksen yksikkö</c:v>
                      </c:pt>
                      <c:pt idx="1">
                        <c:v>Luonnonvaraosasto</c:v>
                      </c:pt>
                      <c:pt idx="2">
                        <c:v>Ruokaosasto</c:v>
                      </c:pt>
                      <c:pt idx="3">
                        <c:v>Tieto- ja tutkimustoimiala</c:v>
                      </c:pt>
                      <c:pt idx="4">
                        <c:v>Hallinto- ja kehittämistoimiala</c:v>
                      </c:pt>
                      <c:pt idx="5">
                        <c:v>Maa- ja metsätalousministeriö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Taul1!$D$2:$D$7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5</c:v>
                      </c:pt>
                      <c:pt idx="1">
                        <c:v>71</c:v>
                      </c:pt>
                      <c:pt idx="2">
                        <c:v>142</c:v>
                      </c:pt>
                      <c:pt idx="3">
                        <c:v>21</c:v>
                      </c:pt>
                      <c:pt idx="4">
                        <c:v>32</c:v>
                      </c:pt>
                      <c:pt idx="5">
                        <c:v>275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139-47E6-840B-0FAF3235E4C4}"/>
                  </c:ext>
                </c:extLst>
              </c15:ser>
            </c15:filteredBarSeries>
          </c:ext>
        </c:extLst>
      </c:barChart>
      <c:catAx>
        <c:axId val="57170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1702784"/>
        <c:crosses val="autoZero"/>
        <c:auto val="1"/>
        <c:lblAlgn val="ctr"/>
        <c:lblOffset val="100"/>
        <c:noMultiLvlLbl val="0"/>
      </c:catAx>
      <c:valAx>
        <c:axId val="5717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170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Taul1!$A$3</c:f>
              <c:strCache>
                <c:ptCount val="1"/>
                <c:pt idx="0">
                  <c:v>Määräaikaiset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Taul1!$B$2:$D$2</c:f>
              <c:strCache>
                <c:ptCount val="2"/>
                <c:pt idx="0">
                  <c:v>Miehiä %</c:v>
                </c:pt>
                <c:pt idx="1">
                  <c:v>Naisia %</c:v>
                </c:pt>
              </c:strCache>
            </c:strRef>
          </c:cat>
          <c:val>
            <c:numRef>
              <c:f>Taul1!$B$3:$D$3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B-491D-B137-4C74CE0321F8}"/>
            </c:ext>
          </c:extLst>
        </c:ser>
        <c:ser>
          <c:idx val="1"/>
          <c:order val="1"/>
          <c:tx>
            <c:strRef>
              <c:f>Taul1!$A$4</c:f>
              <c:strCache>
                <c:ptCount val="1"/>
                <c:pt idx="0">
                  <c:v>Vakituiset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Taul1!$B$2:$D$2</c:f>
              <c:strCache>
                <c:ptCount val="2"/>
                <c:pt idx="0">
                  <c:v>Miehiä %</c:v>
                </c:pt>
                <c:pt idx="1">
                  <c:v>Naisia %</c:v>
                </c:pt>
              </c:strCache>
            </c:strRef>
          </c:cat>
          <c:val>
            <c:numRef>
              <c:f>Taul1!$B$4:$D$4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B-491D-B137-4C74CE0321F8}"/>
            </c:ext>
          </c:extLst>
        </c:ser>
        <c:ser>
          <c:idx val="2"/>
          <c:order val="2"/>
          <c:tx>
            <c:strRef>
              <c:f>Taul1!$A$5</c:f>
              <c:strCache>
                <c:ptCount val="1"/>
                <c:pt idx="0">
                  <c:v>Henkilöstö yhteensä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Taul1!$B$2:$D$2</c:f>
              <c:strCache>
                <c:ptCount val="2"/>
                <c:pt idx="0">
                  <c:v>Miehiä %</c:v>
                </c:pt>
                <c:pt idx="1">
                  <c:v>Naisia %</c:v>
                </c:pt>
              </c:strCache>
            </c:strRef>
          </c:cat>
          <c:val>
            <c:numRef>
              <c:f>Taul1!$B$5:$D$5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B-491D-B137-4C74CE0321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50389712"/>
        <c:axId val="550390696"/>
      </c:barChart>
      <c:catAx>
        <c:axId val="55038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0390696"/>
        <c:crosses val="autoZero"/>
        <c:auto val="1"/>
        <c:lblAlgn val="ctr"/>
        <c:lblOffset val="100"/>
        <c:noMultiLvlLbl val="0"/>
      </c:catAx>
      <c:valAx>
        <c:axId val="55039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038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Taul1!$B$3</c:f>
              <c:strCache>
                <c:ptCount val="1"/>
                <c:pt idx="0">
                  <c:v>nainen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Taul1!$A$4:$A$12</c:f>
              <c:strCache>
                <c:ptCount val="8"/>
                <c:pt idx="0">
                  <c:v>3-6.1</c:v>
                </c:pt>
                <c:pt idx="1">
                  <c:v>7-7.1</c:v>
                </c:pt>
                <c:pt idx="2">
                  <c:v>8-8.1</c:v>
                </c:pt>
                <c:pt idx="3">
                  <c:v>9-9.1</c:v>
                </c:pt>
                <c:pt idx="4">
                  <c:v>10-10.1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</c:strCache>
            </c:strRef>
          </c:cat>
          <c:val>
            <c:numRef>
              <c:f>Taul1!$B$4:$B$12</c:f>
              <c:numCache>
                <c:formatCode>General</c:formatCode>
                <c:ptCount val="8"/>
                <c:pt idx="0">
                  <c:v>35</c:v>
                </c:pt>
                <c:pt idx="1">
                  <c:v>12</c:v>
                </c:pt>
                <c:pt idx="2">
                  <c:v>17</c:v>
                </c:pt>
                <c:pt idx="3">
                  <c:v>58</c:v>
                </c:pt>
                <c:pt idx="4">
                  <c:v>34</c:v>
                </c:pt>
                <c:pt idx="5">
                  <c:v>6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A-48BB-8E73-9DC0593EA037}"/>
            </c:ext>
          </c:extLst>
        </c:ser>
        <c:ser>
          <c:idx val="1"/>
          <c:order val="1"/>
          <c:tx>
            <c:strRef>
              <c:f>Taul1!$C$3</c:f>
              <c:strCache>
                <c:ptCount val="1"/>
                <c:pt idx="0">
                  <c:v>mies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Taul1!$A$4:$A$12</c:f>
              <c:strCache>
                <c:ptCount val="8"/>
                <c:pt idx="0">
                  <c:v>3-6.1</c:v>
                </c:pt>
                <c:pt idx="1">
                  <c:v>7-7.1</c:v>
                </c:pt>
                <c:pt idx="2">
                  <c:v>8-8.1</c:v>
                </c:pt>
                <c:pt idx="3">
                  <c:v>9-9.1</c:v>
                </c:pt>
                <c:pt idx="4">
                  <c:v>10-10.1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</c:strCache>
            </c:strRef>
          </c:cat>
          <c:val>
            <c:numRef>
              <c:f>Taul1!$C$4:$C$12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29</c:v>
                </c:pt>
                <c:pt idx="4">
                  <c:v>30</c:v>
                </c:pt>
                <c:pt idx="5">
                  <c:v>5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A-48BB-8E73-9DC0593EA0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78509064"/>
        <c:axId val="77851004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Taul1!$D$3</c15:sqref>
                        </c15:formulaRef>
                      </c:ext>
                    </c:extLst>
                    <c:strCache>
                      <c:ptCount val="1"/>
                      <c:pt idx="0">
                        <c:v>yhteensä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Taul1!$A$4:$A$12</c15:sqref>
                        </c15:formulaRef>
                      </c:ext>
                    </c:extLst>
                    <c:strCache>
                      <c:ptCount val="8"/>
                      <c:pt idx="0">
                        <c:v>3-6.1</c:v>
                      </c:pt>
                      <c:pt idx="1">
                        <c:v>7-7.1</c:v>
                      </c:pt>
                      <c:pt idx="2">
                        <c:v>8-8.1</c:v>
                      </c:pt>
                      <c:pt idx="3">
                        <c:v>9-9.1</c:v>
                      </c:pt>
                      <c:pt idx="4">
                        <c:v>10-10.1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Taul1!$D$4:$D$12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38</c:v>
                      </c:pt>
                      <c:pt idx="1">
                        <c:v>14</c:v>
                      </c:pt>
                      <c:pt idx="2">
                        <c:v>23</c:v>
                      </c:pt>
                      <c:pt idx="3">
                        <c:v>87</c:v>
                      </c:pt>
                      <c:pt idx="4">
                        <c:v>64</c:v>
                      </c:pt>
                      <c:pt idx="5">
                        <c:v>11</c:v>
                      </c:pt>
                      <c:pt idx="6">
                        <c:v>9</c:v>
                      </c:pt>
                      <c:pt idx="7">
                        <c:v>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F9A-48BB-8E73-9DC0593EA037}"/>
                  </c:ext>
                </c:extLst>
              </c15:ser>
            </c15:filteredBarSeries>
          </c:ext>
        </c:extLst>
      </c:barChart>
      <c:catAx>
        <c:axId val="77850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8510048"/>
        <c:crosses val="autoZero"/>
        <c:auto val="1"/>
        <c:lblAlgn val="ctr"/>
        <c:lblOffset val="100"/>
        <c:noMultiLvlLbl val="0"/>
      </c:catAx>
      <c:valAx>
        <c:axId val="77851004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8509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9329873091707"/>
          <c:y val="2.4508111184897069E-2"/>
          <c:w val="0.86544103335397682"/>
          <c:h val="0.7316465863453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Henkilöstö!$A$22</c:f>
              <c:strCache>
                <c:ptCount val="1"/>
                <c:pt idx="0">
                  <c:v>15–24 vuotiaat</c:v>
                </c:pt>
              </c:strCache>
            </c:strRef>
          </c:tx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Henkilöstö!$B$21:$G$21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Henkilöstö!$B$22:$G$22</c:f>
              <c:numCache>
                <c:formatCode>0.0\ %</c:formatCode>
                <c:ptCount val="2"/>
                <c:pt idx="0">
                  <c:v>1.0638297872340425E-2</c:v>
                </c:pt>
                <c:pt idx="1">
                  <c:v>7.2992700729927005E-3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3-44C6-B1C1-6B2C2BC6494A}"/>
            </c:ext>
          </c:extLst>
        </c:ser>
        <c:ser>
          <c:idx val="1"/>
          <c:order val="1"/>
          <c:tx>
            <c:strRef>
              <c:f>Henkilöstö!$A$23</c:f>
              <c:strCache>
                <c:ptCount val="1"/>
                <c:pt idx="0">
                  <c:v>25–34 vuotiaat</c:v>
                </c:pt>
              </c:strCache>
            </c:strRef>
          </c:tx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Henkilöstö!$B$21:$G$21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Henkilöstö!$B$23:$G$23</c:f>
              <c:numCache>
                <c:formatCode>0.0\ %</c:formatCode>
                <c:ptCount val="2"/>
                <c:pt idx="0">
                  <c:v>0.1099290780141844</c:v>
                </c:pt>
                <c:pt idx="1">
                  <c:v>0.12408759124087591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3-44C6-B1C1-6B2C2BC6494A}"/>
            </c:ext>
          </c:extLst>
        </c:ser>
        <c:ser>
          <c:idx val="2"/>
          <c:order val="2"/>
          <c:tx>
            <c:strRef>
              <c:f>Henkilöstö!$A$24</c:f>
              <c:strCache>
                <c:ptCount val="1"/>
                <c:pt idx="0">
                  <c:v>35–44 vuotiaat</c:v>
                </c:pt>
              </c:strCache>
            </c:strRef>
          </c:tx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Henkilöstö!$B$21:$G$21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Henkilöstö!$B$24:$G$24</c:f>
              <c:numCache>
                <c:formatCode>0.0\ %</c:formatCode>
                <c:ptCount val="2"/>
                <c:pt idx="0">
                  <c:v>0.15957446808510639</c:v>
                </c:pt>
                <c:pt idx="1">
                  <c:v>0.18613138686131386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93-44C6-B1C1-6B2C2BC6494A}"/>
            </c:ext>
          </c:extLst>
        </c:ser>
        <c:ser>
          <c:idx val="3"/>
          <c:order val="3"/>
          <c:tx>
            <c:strRef>
              <c:f>Henkilöstö!$A$25</c:f>
              <c:strCache>
                <c:ptCount val="1"/>
                <c:pt idx="0">
                  <c:v>45–54 vuotiaat</c:v>
                </c:pt>
              </c:strCache>
            </c:strRef>
          </c:tx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Henkilöstö!$B$21:$G$21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Henkilöstö!$B$25:$G$25</c:f>
              <c:numCache>
                <c:formatCode>0.0\ %</c:formatCode>
                <c:ptCount val="2"/>
                <c:pt idx="0">
                  <c:v>0.29432624113475175</c:v>
                </c:pt>
                <c:pt idx="1">
                  <c:v>0.23722627737226276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93-44C6-B1C1-6B2C2BC6494A}"/>
            </c:ext>
          </c:extLst>
        </c:ser>
        <c:ser>
          <c:idx val="4"/>
          <c:order val="4"/>
          <c:tx>
            <c:strRef>
              <c:f>Henkilöstö!$A$26</c:f>
              <c:strCache>
                <c:ptCount val="1"/>
                <c:pt idx="0">
                  <c:v>55–64 vuotiaat</c:v>
                </c:pt>
              </c:strCache>
            </c:strRef>
          </c:tx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Henkilöstö!$B$21:$G$21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Henkilöstö!$B$26:$G$26</c:f>
              <c:numCache>
                <c:formatCode>0.0\ %</c:formatCode>
                <c:ptCount val="2"/>
                <c:pt idx="0">
                  <c:v>0.37943262411347517</c:v>
                </c:pt>
                <c:pt idx="1">
                  <c:v>0.41240875912408759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93-44C6-B1C1-6B2C2BC6494A}"/>
            </c:ext>
          </c:extLst>
        </c:ser>
        <c:ser>
          <c:idx val="5"/>
          <c:order val="5"/>
          <c:tx>
            <c:strRef>
              <c:f>Henkilöstö!$A$27</c:f>
              <c:strCache>
                <c:ptCount val="1"/>
                <c:pt idx="0">
                  <c:v>65- vuotiaat</c:v>
                </c:pt>
              </c:strCache>
            </c:strRef>
          </c:tx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Henkilöstö!$B$21:$G$21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Henkilöstö!$B$27:$G$27</c:f>
              <c:numCache>
                <c:formatCode>0.0\ %</c:formatCode>
                <c:ptCount val="2"/>
                <c:pt idx="0">
                  <c:v>4.6099290780141841E-2</c:v>
                </c:pt>
                <c:pt idx="1">
                  <c:v>3.2846715328467155E-2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93-44C6-B1C1-6B2C2BC64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17632"/>
        <c:axId val="33319168"/>
      </c:barChart>
      <c:catAx>
        <c:axId val="333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3319168"/>
        <c:crosses val="autoZero"/>
        <c:auto val="1"/>
        <c:lblAlgn val="ctr"/>
        <c:lblOffset val="100"/>
        <c:noMultiLvlLbl val="0"/>
      </c:catAx>
      <c:valAx>
        <c:axId val="33319168"/>
        <c:scaling>
          <c:orientation val="minMax"/>
        </c:scaling>
        <c:delete val="0"/>
        <c:axPos val="l"/>
        <c:majorGridlines/>
        <c:numFmt formatCode="0.0\ 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3317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703382582795128E-2"/>
          <c:y val="0.83582866900673558"/>
          <c:w val="0.96492632241194565"/>
          <c:h val="0.16048983334914457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6015-B525-3D41-9F8F-EE572C254ABE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5DA3-6718-1B49-8FF5-258DDF863F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28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09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t 2 palstaa, otsikko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9087-53CC-FF44-9A30-AE9D41C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27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6C178-61AC-C148-AA6D-032ACA63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0E9A-28E5-7540-BB0A-C5978482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3474"/>
            <a:ext cx="5157787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6E82A-08A3-4944-A393-1DFF5854B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3474"/>
            <a:ext cx="5183188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8228E-A85B-BB43-AEB1-3325048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5523ED-6704-5347-BE67-573A7B1ED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4F07E-BA3F-8B43-99ED-0FC5716BFC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DC4F6-9C10-614A-B01A-1E09993B8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teksti 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181370"/>
            <a:ext cx="9080569" cy="2852737"/>
          </a:xfrm>
          <a:effectLst/>
        </p:spPr>
        <p:txBody>
          <a:bodyPr anchor="b">
            <a:normAutofit/>
          </a:bodyPr>
          <a:lstStyle>
            <a:lvl1pPr>
              <a:defRPr sz="5400" spc="-50" baseline="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227248"/>
            <a:ext cx="9080569" cy="2259479"/>
          </a:xfrm>
          <a:effectLst>
            <a:glow rad="546100">
              <a:schemeClr val="tx1">
                <a:alpha val="84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F480C-8508-5A4D-9436-22E96D7B7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DB580-2DC2-F94A-BCD6-F3565825C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39EA95-DE4A-424E-AE6D-CD9E6CD3B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5CB7F-1FA4-C247-BE80-138D31043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832437-0311-0545-BFCF-088015338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A0A68-317E-4145-8E0E-2608C3437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B0D1A-2E1E-3341-94DE-05958A953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8D-677A-4046-9BDE-BCDD5D8EE3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279E-F00B-264A-8615-7B9D82C8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9A75D3-8517-1146-9720-72AE57AA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A62EE-AB04-4D4A-8F22-822079516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32783-DE99-FA4C-B922-99727FB05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86444-D045-9946-9B7B-937DC59CC7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" y="521"/>
            <a:ext cx="12190151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ACB155-97B6-4D40-A173-F4CEBB13F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9A01A5-F831-D447-977B-532784563A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14549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521"/>
            <a:ext cx="12190147" cy="68569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86D6D5-076B-554C-A7E9-6E8CFCBC7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98F007-7F05-074A-A87A-BB6B4B9635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42C67-4772-BF48-9470-7A54CCFF0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520"/>
            <a:ext cx="12190149" cy="685695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4CAA4B-32D8-D34C-BF8D-3008CF3D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B1783-673E-EE4E-9C03-FED0C10E4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9E603-6AE2-8A46-A0C0-A4A8C7D6C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0C9B6-59D7-2947-83CD-C45FC9445C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CFF05-697B-4D4E-90D3-134BFEB75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BFE1E-DA1A-EA45-9F0B-99719C944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E0C45B-7465-E240-B6D3-6FFDDDF1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18231-43E1-114C-90D5-EFF3D24834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0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A8E0CD-2BD5-6F43-A223-7E1C6278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7A5C1-91E2-634A-BA66-7D370AD8D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EE9BF-9E5B-2244-9576-B0D5ED64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0E3EC-C666-C346-BBC5-7FEE0CEF52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9B3364-7B62-EA45-B7E4-9301B5C459F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2B5342-55B9-2B41-8822-560BCCE90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Autofit/>
          </a:bodyPr>
          <a:lstStyle>
            <a:lvl1pPr marL="0" indent="0" algn="ctr">
              <a:buNone/>
              <a:defRPr sz="14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295E90-4052-914E-B939-EB14C2D3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9A6705-119A-264D-B71A-B8988BE190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F0EFA1-5269-9F46-BF6F-C4579DC4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6105419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ACDDF0-3262-234C-A075-BC0D935C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8A2CDA-1C3A-0C41-B281-08EC34E0138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4ABC2-B1E5-5646-A58B-E94FD5EAC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3060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19" y="371122"/>
            <a:ext cx="6953506" cy="1686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8FAB2A-4222-654B-AB95-220C6BE37F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87319" y="2152062"/>
            <a:ext cx="7666095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9908C-B801-1B46-85EF-C1B0FF17A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B4EFF-307A-E147-83A4-ABF4A2428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C722D1-FA31-4940-8BD1-421C15AEEA0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60120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B0F86B-AB84-7A41-A60D-CD6718BD8ED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242598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143527-32D0-9F4A-8E24-AA1998FD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8FCC45-C6DD-7B40-A552-A0C509D23CE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0120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8EE4CF-E4D6-C649-9228-1D6F3155131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4259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6D75E-5D47-5745-8506-553C8871D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9FB142-2739-5840-AE3B-707D732B4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C948641-6324-2C4E-8E41-5C6685E8DB1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284609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D000EAE-B6E3-7949-B464-A3F5C7CE6B4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76698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1D0D75-80AD-504C-B128-B1C2C9BF9A75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926000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5BDD379-F172-C141-BBAA-6F24F4137AE2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2284609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CA66CA6-59A9-7149-B7B6-122A85A8E6E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926000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0FDC78-CD04-C248-936D-4E535C556FA1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576698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DB94EF-40A9-134C-A16A-9F12A7B3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4817B-E0C7-4047-97EA-8D4DF9DE3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B2900E-C3A0-A34C-B548-6B0DD892D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D623471-4980-9641-B3B4-4B85FB9A32F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72935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D3FB280-2B1E-194E-B740-5E2F1300A424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3614326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6745DA5-3D02-834C-9004-6EA74085AD4E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25571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511C7F-3548-AF44-87F8-EE78B514AC03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8897107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AA93D3-A9A9-4145-B0C2-4CDEBDC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D247B6A-6DD6-8E4F-89F7-D036D882B9F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72934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D3AEF14-403E-0D49-9752-CCB3AC97D08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614325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767C64C-BE03-3C49-8F5E-F21FA49C2B71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25571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505BD62-B4F5-0046-B316-96AE1E1D8667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89710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415E2C-35FB-A64E-B1FA-D2F5ACD16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15" y="37249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 userDrawn="1"/>
        </p:nvSpPr>
        <p:spPr>
          <a:xfrm>
            <a:off x="0" y="2301586"/>
            <a:ext cx="12192000" cy="22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Arial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08989-5134-2543-8713-B6503AAE5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6690" y="2310176"/>
            <a:ext cx="6558621" cy="22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4969C-9A25-EC48-80BE-F3B2F7A40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13E1E-2DDE-984A-A663-256070ED0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DB301-D288-1043-B374-5C34D6A69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7B95-9AC7-A043-B8FD-E3021C1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84559-CC17-CE46-9193-51A9D8A0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49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73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7B95-9AC7-A043-B8FD-E3021C1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84559-CC17-CE46-9193-51A9D8A0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68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ampus.vnv.fi/ajankohtaista/Sivut/Tutustu-ty%C3%B6tyytyv%C3%A4isyyskyselyn-2022-tuloksiin!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9891" y="2038701"/>
            <a:ext cx="9347399" cy="2852737"/>
          </a:xfrm>
        </p:spPr>
        <p:txBody>
          <a:bodyPr>
            <a:noAutofit/>
          </a:bodyPr>
          <a:lstStyle/>
          <a:p>
            <a:r>
              <a:rPr lang="fi-FI" sz="3600" b="0" dirty="0" smtClean="0">
                <a:solidFill>
                  <a:schemeClr val="tx1"/>
                </a:solidFill>
              </a:rPr>
              <a:t>Maa- </a:t>
            </a:r>
            <a:r>
              <a:rPr lang="fi-FI" sz="3600" b="0" dirty="0">
                <a:solidFill>
                  <a:schemeClr val="tx1"/>
                </a:solidFill>
              </a:rPr>
              <a:t>ja metsätalousministeriön tasa-arvo- ja </a:t>
            </a:r>
            <a:r>
              <a:rPr lang="fi-FI" sz="3600" b="0" dirty="0" smtClean="0">
                <a:solidFill>
                  <a:schemeClr val="tx1"/>
                </a:solidFill>
              </a:rPr>
              <a:t>yhdenvertaisuussuunnitelma </a:t>
            </a:r>
            <a:br>
              <a:rPr lang="fi-FI" sz="3600" b="0" dirty="0" smtClean="0">
                <a:solidFill>
                  <a:schemeClr val="tx1"/>
                </a:solidFill>
              </a:rPr>
            </a:br>
            <a:r>
              <a:rPr lang="fi-FI" sz="3600" b="0" dirty="0" smtClean="0">
                <a:solidFill>
                  <a:schemeClr val="tx1"/>
                </a:solidFill>
              </a:rPr>
              <a:t>Osa </a:t>
            </a:r>
            <a:r>
              <a:rPr lang="fi-FI" sz="3600" b="0" dirty="0">
                <a:solidFill>
                  <a:schemeClr val="tx1"/>
                </a:solidFill>
              </a:rPr>
              <a:t>II: </a:t>
            </a:r>
            <a:r>
              <a:rPr lang="fi-FI" sz="3600" b="0" dirty="0" smtClean="0">
                <a:solidFill>
                  <a:schemeClr val="tx1"/>
                </a:solidFill>
              </a:rPr>
              <a:t>Henkilöstöpoliittinen </a:t>
            </a:r>
            <a:r>
              <a:rPr lang="fi-FI" sz="3600" b="0" dirty="0">
                <a:solidFill>
                  <a:schemeClr val="tx1"/>
                </a:solidFill>
              </a:rPr>
              <a:t>tasa-arvo- ja yhdenvertaisuussuunnitelma </a:t>
            </a:r>
          </a:p>
        </p:txBody>
      </p:sp>
    </p:spTree>
    <p:extLst>
      <p:ext uri="{BB962C8B-B14F-4D97-AF65-F5344CB8AC3E}">
        <p14:creationId xmlns:p14="http://schemas.microsoft.com/office/powerpoint/2010/main" val="8764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732" y="109548"/>
            <a:ext cx="10986525" cy="1325563"/>
          </a:xfrm>
        </p:spPr>
        <p:txBody>
          <a:bodyPr/>
          <a:lstStyle/>
          <a:p>
            <a:r>
              <a:rPr lang="fi-FI" dirty="0" smtClean="0"/>
              <a:t>Edellisen kauden tavoitteiden toteutuminen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2682"/>
              </p:ext>
            </p:extLst>
          </p:nvPr>
        </p:nvGraphicFramePr>
        <p:xfrm>
          <a:off x="323732" y="1438592"/>
          <a:ext cx="11597881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373">
                  <a:extLst>
                    <a:ext uri="{9D8B030D-6E8A-4147-A177-3AD203B41FA5}">
                      <a16:colId xmlns:a16="http://schemas.microsoft.com/office/drawing/2014/main" val="3956519886"/>
                    </a:ext>
                  </a:extLst>
                </a:gridCol>
                <a:gridCol w="6039508">
                  <a:extLst>
                    <a:ext uri="{9D8B030D-6E8A-4147-A177-3AD203B41FA5}">
                      <a16:colId xmlns:a16="http://schemas.microsoft.com/office/drawing/2014/main" val="8538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Tavoite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Toteutuminen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53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tx1"/>
                          </a:solidFill>
                        </a:rPr>
                        <a:t>Henkilöstö tuntee ministeriön tasa-arvo- ja yhdenvertaisuussuunnitelman ja toimii sen mukaisesti.</a:t>
                      </a:r>
                      <a:endParaRPr lang="fi-FI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tx1"/>
                          </a:solidFill>
                        </a:rPr>
                        <a:t>Suunnitelmasta on informoitu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</a:rPr>
                        <a:t> henkilöstölle ja suunnitelma on nähtävissä Kampuksessa.</a:t>
                      </a:r>
                      <a:endParaRPr lang="fi-FI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41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Työyhteisö, jonka henkilöstö kokee tasa-arvoisena ja yhdenvertaisena ja  jossa ei esiinny syrjintää, häirintää tai epäasiallista kohtelua.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 smtClean="0"/>
                        <a:t>VMBaro</a:t>
                      </a:r>
                      <a:r>
                        <a:rPr lang="fi-FI" sz="1800" dirty="0" smtClean="0"/>
                        <a:t> 2022. </a:t>
                      </a:r>
                    </a:p>
                    <a:p>
                      <a:r>
                        <a:rPr lang="fi-FI" sz="1800" baseline="0" dirty="0" smtClean="0"/>
                        <a:t>Kysymys: sukupuolten tasa-arvon toteutuminen työyhteisössä ka. 4,23 (miehet: 4,41, naiset: 4,15)</a:t>
                      </a:r>
                    </a:p>
                    <a:p>
                      <a:r>
                        <a:rPr lang="fi-FI" sz="1800" baseline="0" dirty="0" smtClean="0">
                          <a:solidFill>
                            <a:schemeClr val="tx1"/>
                          </a:solidFill>
                        </a:rPr>
                        <a:t>Epäasiallista käytöstä viimeisen vuoden aikana oli kokenut 9 % ja häirintää 2 % henkilöstöstä. Seksuaalista häirintää ei 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</a:rPr>
                        <a:t>ollut 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</a:rPr>
                        <a:t>koettu. </a:t>
                      </a:r>
                      <a:endParaRPr lang="fi-FI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35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Työ- ja yksityiselämän tasapaino.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 smtClean="0"/>
                        <a:t>VMBaro</a:t>
                      </a:r>
                      <a:r>
                        <a:rPr lang="fi-FI" sz="1800" dirty="0" smtClean="0"/>
                        <a:t> 2022. Kysymys: työn</a:t>
                      </a:r>
                      <a:r>
                        <a:rPr lang="fi-FI" sz="1800" baseline="0" dirty="0" smtClean="0"/>
                        <a:t> ja yksityiselämän yhteensovittaminen 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</a:rPr>
                        <a:t>ka. 3,81 (miehet: 3,86, naiset: 4,02)</a:t>
                      </a:r>
                      <a:endParaRPr lang="fi-FI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50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Tasa-arvoiset ja yhdenvertaiset koulutus- ja urakehitysmahdollisuudet.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 smtClean="0"/>
                        <a:t>Tulos-</a:t>
                      </a:r>
                      <a:r>
                        <a:rPr lang="fi-FI" sz="1800" baseline="0" dirty="0" smtClean="0"/>
                        <a:t> ja kehityskeskusteluiden yhteydessä on ohjeistettu laatimaan jokaiselle kehittymissuunnitelma. 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88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Läpinäkyvä ja selkeä rekrytointiprosessi.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tx1"/>
                          </a:solidFill>
                        </a:rPr>
                        <a:t>Osa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</a:rPr>
                        <a:t> henkilöstöstä kokee, että rekrytointiprosessi voisi olla läpinäkyvämpi (lähde: </a:t>
                      </a:r>
                      <a:r>
                        <a:rPr lang="fi-FI" sz="1800" baseline="0" dirty="0" err="1" smtClean="0">
                          <a:solidFill>
                            <a:schemeClr val="tx1"/>
                          </a:solidFill>
                        </a:rPr>
                        <a:t>VMBaron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</a:rPr>
                        <a:t> avoimet kysymykset)</a:t>
                      </a:r>
                      <a:endParaRPr lang="fi-FI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7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Samapalkkaisuus.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Palkkakartoitus </a:t>
                      </a:r>
                      <a:r>
                        <a:rPr lang="fi-FI" sz="1800" dirty="0" smtClean="0"/>
                        <a:t>esitellään </a:t>
                      </a:r>
                      <a:r>
                        <a:rPr lang="fi-FI" sz="1800" dirty="0" smtClean="0"/>
                        <a:t>säännöllisesti</a:t>
                      </a:r>
                      <a:r>
                        <a:rPr lang="fi-FI" sz="1800" baseline="0" dirty="0" smtClean="0"/>
                        <a:t> YT:ssä.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495115"/>
                  </a:ext>
                </a:extLst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49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64909"/>
            <a:ext cx="9729188" cy="1325563"/>
          </a:xfrm>
        </p:spPr>
        <p:txBody>
          <a:bodyPr>
            <a:normAutofit/>
          </a:bodyPr>
          <a:lstStyle/>
          <a:p>
            <a:r>
              <a:rPr lang="fi-FI" sz="4400" dirty="0" smtClean="0"/>
              <a:t>Tavoitteet vuosille 2023 - 2024</a:t>
            </a:r>
            <a:endParaRPr lang="fi-FI" sz="44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273836"/>
              </p:ext>
            </p:extLst>
          </p:nvPr>
        </p:nvGraphicFramePr>
        <p:xfrm>
          <a:off x="329413" y="1449863"/>
          <a:ext cx="11592201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24">
                  <a:extLst>
                    <a:ext uri="{9D8B030D-6E8A-4147-A177-3AD203B41FA5}">
                      <a16:colId xmlns:a16="http://schemas.microsoft.com/office/drawing/2014/main" val="739005342"/>
                    </a:ext>
                  </a:extLst>
                </a:gridCol>
                <a:gridCol w="4352758">
                  <a:extLst>
                    <a:ext uri="{9D8B030D-6E8A-4147-A177-3AD203B41FA5}">
                      <a16:colId xmlns:a16="http://schemas.microsoft.com/office/drawing/2014/main" val="4047286388"/>
                    </a:ext>
                  </a:extLst>
                </a:gridCol>
                <a:gridCol w="3376519">
                  <a:extLst>
                    <a:ext uri="{9D8B030D-6E8A-4147-A177-3AD203B41FA5}">
                      <a16:colId xmlns:a16="http://schemas.microsoft.com/office/drawing/2014/main" val="2057547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Tavoitteet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Toimenpide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Mittari/arviointi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1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Henkilöstö </a:t>
                      </a:r>
                      <a:r>
                        <a:rPr lang="fi-FI" sz="1600" dirty="0" smtClean="0"/>
                        <a:t>kokee, </a:t>
                      </a:r>
                      <a:r>
                        <a:rPr lang="fi-FI" sz="1600" dirty="0" smtClean="0"/>
                        <a:t>että työn ja muun elämän yhteensovittamiseen on hyvät edellytykset ja mahdollisuudet.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Työnantajana suhtaudumme myönteisesti perhevapaisiin sekä hybridityöskentelyyn ja </a:t>
                      </a:r>
                      <a:r>
                        <a:rPr lang="fi-FI" sz="1600" dirty="0" smtClean="0"/>
                        <a:t>pyrimme mahdollistamaan </a:t>
                      </a:r>
                      <a:r>
                        <a:rPr lang="fi-FI" sz="1600" dirty="0" smtClean="0"/>
                        <a:t>myös osa-aikatyön tarvittaessa.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err="1" smtClean="0"/>
                        <a:t>VMBaro</a:t>
                      </a:r>
                      <a:r>
                        <a:rPr lang="fi-FI" sz="16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aseline="0" dirty="0" smtClean="0"/>
                        <a:t>Kysymys: työn ja yksityiselämän yhteensovittaminen.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43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Tasa-arvoisena </a:t>
                      </a:r>
                      <a:r>
                        <a:rPr lang="fi-FI" sz="1600" dirty="0" smtClean="0"/>
                        <a:t>ja </a:t>
                      </a:r>
                      <a:r>
                        <a:rPr lang="fi-FI" sz="1600" dirty="0" smtClean="0"/>
                        <a:t>yhdenvertaisena koettu työyhteisö, jossa </a:t>
                      </a:r>
                      <a:r>
                        <a:rPr lang="fi-FI" sz="1600" dirty="0" smtClean="0"/>
                        <a:t>ei esiinny syrjintää, häirintää tai epäasiallista kohtelua.  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Välitön reagointi epäasialliseen</a:t>
                      </a:r>
                    </a:p>
                    <a:p>
                      <a:r>
                        <a:rPr lang="fi-FI" sz="1600" dirty="0" smtClean="0"/>
                        <a:t>käytökseen VARTU-ohjeiden mukaisesti.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VMBaro</a:t>
                      </a:r>
                      <a:endParaRPr lang="fi-FI" sz="1600" dirty="0" smtClean="0"/>
                    </a:p>
                    <a:p>
                      <a:r>
                        <a:rPr lang="fi-FI" sz="1600" baseline="0" dirty="0" smtClean="0"/>
                        <a:t>Kysymys: sukupuolten tasa-arvon toteutuminen työyhteisössä. </a:t>
                      </a:r>
                    </a:p>
                    <a:p>
                      <a:r>
                        <a:rPr lang="fi-FI" sz="1600" baseline="0" dirty="0" smtClean="0"/>
                        <a:t>Kysymys: </a:t>
                      </a:r>
                      <a:r>
                        <a:rPr lang="fi-FI" sz="1600" baseline="0" dirty="0" smtClean="0">
                          <a:solidFill>
                            <a:schemeClr val="tx1"/>
                          </a:solidFill>
                        </a:rPr>
                        <a:t>epäasiallisen käytöksen ja häirinnän kokeminen.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Lisätään henkilöstön ymmärrystä moninaisuudesta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dirty="0" smtClean="0"/>
                        <a:t>sekä tasa-arvo- ja yhdenvertaisuusasioista.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Lisätään henkilöstön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baseline="0" dirty="0" smtClean="0"/>
                        <a:t>tietoisuutta ja </a:t>
                      </a:r>
                      <a:r>
                        <a:rPr lang="fi-FI" sz="1600" dirty="0" smtClean="0"/>
                        <a:t>osaamista </a:t>
                      </a:r>
                      <a:r>
                        <a:rPr lang="fi-FI" sz="1600" dirty="0" smtClean="0"/>
                        <a:t>moninaisuudesta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dirty="0" smtClean="0"/>
                        <a:t>sekä tasa-arvo- ja </a:t>
                      </a:r>
                      <a:r>
                        <a:rPr lang="fi-FI" sz="1600" dirty="0" smtClean="0"/>
                        <a:t>yhdenvertaisuusasioista.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/>
                        <a:t>Toteutuneet tilaisuudet ja</a:t>
                      </a:r>
                      <a:r>
                        <a:rPr lang="fi-FI" sz="1600" baseline="0" dirty="0" smtClean="0"/>
                        <a:t> muut infot.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2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Koulutus- ja urakehitysmahdollisuuksia</a:t>
                      </a:r>
                      <a:r>
                        <a:rPr lang="fi-FI" sz="1600" baseline="0" dirty="0" smtClean="0"/>
                        <a:t> tarjotaan henkilöstölle </a:t>
                      </a:r>
                      <a:r>
                        <a:rPr lang="fi-FI" sz="1600" dirty="0" smtClean="0"/>
                        <a:t>tasa-arvoisesti </a:t>
                      </a:r>
                      <a:r>
                        <a:rPr lang="fi-FI" sz="1600" dirty="0" smtClean="0"/>
                        <a:t>ja </a:t>
                      </a:r>
                      <a:r>
                        <a:rPr lang="fi-FI" sz="1600" dirty="0" smtClean="0"/>
                        <a:t>yhdenvertaisesti.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Tulos-</a:t>
                      </a:r>
                      <a:r>
                        <a:rPr lang="fi-FI" sz="1600" dirty="0" smtClean="0"/>
                        <a:t> ja kehityskeskusteluiden yhteydessä jokaiselle laaditaan kehittymissuunnitelma, joka tukee henkilön omaa kehittymistä.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aseline="0" dirty="0" err="1" smtClean="0"/>
                        <a:t>VMBaro</a:t>
                      </a:r>
                      <a:r>
                        <a:rPr lang="fi-FI" sz="1600" baseline="0" dirty="0" smtClean="0"/>
                        <a:t> </a:t>
                      </a:r>
                    </a:p>
                    <a:p>
                      <a:r>
                        <a:rPr lang="fi-FI" sz="1600" baseline="0" dirty="0" smtClean="0"/>
                        <a:t>Osaamisen kehittämistä koskevat kysymykset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150686"/>
                  </a:ext>
                </a:extLst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78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Seuranta ja päivitys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9104" y="1690688"/>
            <a:ext cx="10987632" cy="4351338"/>
          </a:xfrm>
        </p:spPr>
        <p:txBody>
          <a:bodyPr>
            <a:normAutofit/>
          </a:bodyPr>
          <a:lstStyle/>
          <a:p>
            <a:r>
              <a:rPr lang="fi-FI" dirty="0"/>
              <a:t>Henkilöstöpoliittinen tasa-arvo- ja yhdenvertaisuussuunnitelma päivitetään kahden vuoden välein. </a:t>
            </a:r>
          </a:p>
          <a:p>
            <a:r>
              <a:rPr lang="fi-FI" dirty="0" smtClean="0"/>
              <a:t>Suunnitelman </a:t>
            </a:r>
            <a:r>
              <a:rPr lang="fi-FI" dirty="0"/>
              <a:t>seurantavastuu toimenpiteiden toteutumisesta on </a:t>
            </a:r>
            <a:r>
              <a:rPr lang="fi-FI" dirty="0" smtClean="0"/>
              <a:t>tasa-arvo- </a:t>
            </a:r>
            <a:r>
              <a:rPr lang="fi-FI" dirty="0" smtClean="0"/>
              <a:t>ja yhdenvertaisuustyöryhmällä </a:t>
            </a:r>
            <a:r>
              <a:rPr lang="fi-FI" dirty="0"/>
              <a:t>sekä </a:t>
            </a:r>
            <a:r>
              <a:rPr lang="fi-FI" dirty="0" smtClean="0"/>
              <a:t>YT:llä.</a:t>
            </a:r>
          </a:p>
          <a:p>
            <a:r>
              <a:rPr lang="fi-FI" dirty="0" smtClean="0"/>
              <a:t>YT arvioi erityisesti henkilöstökertomuksen käsittelyn yhteydessä henkilöstöpoliittisen </a:t>
            </a:r>
            <a:r>
              <a:rPr lang="fi-FI" dirty="0"/>
              <a:t>tasa-arvo- ja </a:t>
            </a:r>
            <a:r>
              <a:rPr lang="fi-FI" dirty="0" smtClean="0"/>
              <a:t>yhdenvertaisuussuunnitelman toteutumista.</a:t>
            </a:r>
            <a:endParaRPr lang="fi-FI" dirty="0"/>
          </a:p>
          <a:p>
            <a:r>
              <a:rPr lang="fi-FI" dirty="0" smtClean="0"/>
              <a:t>Tasa-arvo- ja yhdenvertaisuustyöryhmä </a:t>
            </a:r>
            <a:r>
              <a:rPr lang="fi-FI" dirty="0" smtClean="0"/>
              <a:t>tarkastelee tasa-arvo- </a:t>
            </a:r>
            <a:r>
              <a:rPr lang="fi-FI" dirty="0"/>
              <a:t>ja </a:t>
            </a:r>
            <a:r>
              <a:rPr lang="fi-FI" dirty="0" smtClean="0"/>
              <a:t>yhdenvertaisuustilannetta </a:t>
            </a:r>
            <a:r>
              <a:rPr lang="fi-FI" dirty="0"/>
              <a:t>valittujen mittareiden </a:t>
            </a:r>
            <a:r>
              <a:rPr lang="fi-FI" dirty="0" smtClean="0"/>
              <a:t>perusteella ja antaa suosituksia </a:t>
            </a:r>
            <a:r>
              <a:rPr lang="fi-FI" dirty="0" smtClean="0"/>
              <a:t>tasa-arvoa </a:t>
            </a:r>
            <a:r>
              <a:rPr lang="fi-FI" dirty="0"/>
              <a:t>ja </a:t>
            </a:r>
            <a:r>
              <a:rPr lang="fi-FI" dirty="0" smtClean="0"/>
              <a:t>yhdenvertaisuutta edistävistä toimenpiteistä.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8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Työtyytyväisyyskysely </a:t>
            </a:r>
            <a:r>
              <a:rPr lang="fi-FI" dirty="0" err="1" smtClean="0">
                <a:hlinkClick r:id="rId2"/>
              </a:rPr>
              <a:t>VMBaro</a:t>
            </a:r>
            <a:r>
              <a:rPr lang="fi-FI" dirty="0" smtClean="0">
                <a:hlinkClick r:id="rId2"/>
              </a:rPr>
              <a:t> 2022 </a:t>
            </a:r>
            <a:endParaRPr lang="fi-FI" dirty="0" smtClean="0"/>
          </a:p>
          <a:p>
            <a:r>
              <a:rPr lang="fi-FI" dirty="0" smtClean="0"/>
              <a:t>Maa- ja metsätalousministeriön henkilöstökertomus 2022 (</a:t>
            </a:r>
            <a:r>
              <a:rPr lang="fi-FI" dirty="0" err="1" smtClean="0"/>
              <a:t>valm</a:t>
            </a:r>
            <a:r>
              <a:rPr lang="fi-FI" dirty="0" smtClean="0"/>
              <a:t>. 3/23)</a:t>
            </a:r>
          </a:p>
          <a:p>
            <a:r>
              <a:rPr lang="fi-FI" dirty="0" smtClean="0"/>
              <a:t>Maa- ja metsätalousministeriön henkilöstöstrategia (</a:t>
            </a:r>
            <a:r>
              <a:rPr lang="fi-FI" dirty="0" err="1" smtClean="0"/>
              <a:t>valm</a:t>
            </a:r>
            <a:r>
              <a:rPr lang="fi-FI" dirty="0" smtClean="0"/>
              <a:t>. kevät 2023)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02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2</a:t>
            </a:fld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1"/>
          </p:nvPr>
        </p:nvSpPr>
        <p:spPr>
          <a:xfrm>
            <a:off x="705745" y="3656305"/>
            <a:ext cx="10236370" cy="299766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i-FI" sz="2400" dirty="0"/>
              <a:t>Tavoitteena on, että ministeriön henkilöstö kokee tulevansa yhdenvertaisesti ja tasa-arvoisesti kohdelluksi. Näin luodaan edellytykset tasa-arvoiselle, yhteistyökykyiselle ja kehittyvälle sekä hyvää tulosta tekevälle työyhteisölle. </a:t>
            </a:r>
            <a:endParaRPr lang="fi-FI" sz="24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i-FI" sz="2400" dirty="0" smtClean="0"/>
              <a:t>Yhdenvertaisella </a:t>
            </a:r>
            <a:r>
              <a:rPr lang="fi-FI" sz="2400" dirty="0"/>
              <a:t>kohtelulla ja aktiivisella tasa-arvon edistämisellä on vaikutusta myös hyvään työnantajakuvaan.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sz="1400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59336" y="1408395"/>
            <a:ext cx="9729188" cy="1325563"/>
          </a:xfrm>
        </p:spPr>
        <p:txBody>
          <a:bodyPr>
            <a:normAutofit fontScale="90000"/>
          </a:bodyPr>
          <a:lstStyle/>
          <a:p>
            <a:r>
              <a:rPr lang="fi-FI" b="0" dirty="0"/>
              <a:t>Maa- ja metsätalousministeriö sitoutuu työnantajana edistämään ja kehittämään </a:t>
            </a:r>
            <a:r>
              <a:rPr lang="fi-FI" b="0" dirty="0" smtClean="0"/>
              <a:t/>
            </a:r>
            <a:br>
              <a:rPr lang="fi-FI" b="0" dirty="0" smtClean="0"/>
            </a:br>
            <a:r>
              <a:rPr lang="fi-FI" b="0" dirty="0" smtClean="0"/>
              <a:t>tasa-arvoa </a:t>
            </a:r>
            <a:r>
              <a:rPr lang="fi-FI" b="0" dirty="0"/>
              <a:t>ja </a:t>
            </a:r>
            <a:r>
              <a:rPr lang="fi-FI" b="0" dirty="0" smtClean="0"/>
              <a:t>yhdenvertaisuutta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67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058" y="194680"/>
            <a:ext cx="9729188" cy="1325563"/>
          </a:xfrm>
        </p:spPr>
        <p:txBody>
          <a:bodyPr/>
          <a:lstStyle/>
          <a:p>
            <a:r>
              <a:rPr lang="fi-FI" dirty="0" smtClean="0"/>
              <a:t>Säädösperusta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4710" y="1534599"/>
            <a:ext cx="10993245" cy="5201232"/>
          </a:xfrm>
        </p:spPr>
        <p:txBody>
          <a:bodyPr>
            <a:noAutofit/>
          </a:bodyPr>
          <a:lstStyle/>
          <a:p>
            <a:r>
              <a:rPr lang="fi-FI" sz="2000" dirty="0"/>
              <a:t>Perustuslaissa (731/1999) on säädetty laaja-alaisesta syrjintäkiellosta, joka kieltää </a:t>
            </a:r>
            <a:r>
              <a:rPr lang="fi-FI" sz="2000" dirty="0" smtClean="0"/>
              <a:t>ilman hyväksyttävää </a:t>
            </a:r>
            <a:r>
              <a:rPr lang="fi-FI" sz="2000" dirty="0"/>
              <a:t>perustetta asettamasta ihmisiä eri asemaan henkilöön liittyvistä </a:t>
            </a:r>
            <a:r>
              <a:rPr lang="fi-FI" sz="2000" dirty="0" smtClean="0"/>
              <a:t>syistä. </a:t>
            </a:r>
          </a:p>
          <a:p>
            <a:r>
              <a:rPr lang="fi-FI" sz="2000" dirty="0"/>
              <a:t>Naisten ja miesten </a:t>
            </a:r>
            <a:r>
              <a:rPr lang="fi-FI" sz="2000" dirty="0" smtClean="0"/>
              <a:t>välisestä tasa-arvosta </a:t>
            </a:r>
            <a:r>
              <a:rPr lang="fi-FI" sz="2000" dirty="0"/>
              <a:t>annetun lain (609/1986) 6 §:n mukaan jokaisen työnantajan tulee työelämässä edistää sukupuolten tasa-arvoa tavoitteellisesti ja suunnitelmallisesti. </a:t>
            </a:r>
          </a:p>
          <a:p>
            <a:r>
              <a:rPr lang="fi-FI" sz="2000" dirty="0" smtClean="0"/>
              <a:t>Yhdenvertaisuuslakia </a:t>
            </a:r>
            <a:r>
              <a:rPr lang="fi-FI" sz="2000" dirty="0"/>
              <a:t>(1325/2014) sovelletaan </a:t>
            </a:r>
            <a:r>
              <a:rPr lang="fi-FI" sz="2000" dirty="0" smtClean="0"/>
              <a:t>virkasuhteessa </a:t>
            </a:r>
            <a:r>
              <a:rPr lang="fi-FI" sz="2000" dirty="0"/>
              <a:t>sekä myös </a:t>
            </a:r>
            <a:r>
              <a:rPr lang="fi-FI" sz="2000" dirty="0" smtClean="0"/>
              <a:t>muissa työntekotilanteissa</a:t>
            </a:r>
            <a:r>
              <a:rPr lang="fi-FI" sz="2000" dirty="0"/>
              <a:t>, </a:t>
            </a:r>
            <a:r>
              <a:rPr lang="fi-FI" sz="2000" dirty="0" smtClean="0"/>
              <a:t>esim. harjoittelussa. Yhdenvertaisuuslain </a:t>
            </a:r>
            <a:r>
              <a:rPr lang="fi-FI" sz="2000" dirty="0"/>
              <a:t>8 §:ssä kielletään </a:t>
            </a:r>
            <a:r>
              <a:rPr lang="fi-FI" sz="2000" dirty="0" smtClean="0"/>
              <a:t>syrjintä, joka </a:t>
            </a:r>
            <a:r>
              <a:rPr lang="fi-FI" sz="2000" dirty="0"/>
              <a:t>perustuu ikään, etniseen ja kansalliseen alkuperään, kansalaisuuteen, kieleen, </a:t>
            </a:r>
            <a:r>
              <a:rPr lang="fi-FI" sz="2000" dirty="0" smtClean="0"/>
              <a:t>uskontoon, vakaumukseen</a:t>
            </a:r>
            <a:r>
              <a:rPr lang="fi-FI" sz="2000" dirty="0"/>
              <a:t>, mielipiteeseen, terveydentilaan, vammaisuuteen, seksuaaliseen </a:t>
            </a:r>
            <a:r>
              <a:rPr lang="fi-FI" sz="2000" dirty="0" smtClean="0"/>
              <a:t>suuntautumiseen sekä </a:t>
            </a:r>
            <a:r>
              <a:rPr lang="fi-FI" sz="2000" dirty="0"/>
              <a:t>muuhun henkilöön liittyvään syyhyn. Muulla henkilöön liittyvällä syyllä tarkoitetaan </a:t>
            </a:r>
            <a:r>
              <a:rPr lang="fi-FI" sz="2000" dirty="0" smtClean="0"/>
              <a:t>esim. varallisuutta</a:t>
            </a:r>
            <a:r>
              <a:rPr lang="fi-FI" sz="2000" dirty="0"/>
              <a:t>, perhesuhteita, ammattiyhdistystoimintaa tai asuinpaikkaa. </a:t>
            </a:r>
            <a:endParaRPr lang="fi-FI" sz="2000" dirty="0" smtClean="0"/>
          </a:p>
          <a:p>
            <a:r>
              <a:rPr lang="fi-FI" sz="2000" dirty="0" smtClean="0"/>
              <a:t>Valtion </a:t>
            </a:r>
            <a:r>
              <a:rPr lang="fi-FI" sz="2000" dirty="0"/>
              <a:t>virkamieslain 11 §:n (750/1994) mukaan viranomaisen on kohdeltava palveluksessaan olevia virkamiehiä tasapuolisesti, jollei siitä poikkeaminen ole virkamiesten tehtävät ja asema huomioon </a:t>
            </a:r>
            <a:r>
              <a:rPr lang="fi-FI" sz="2000" dirty="0" smtClean="0"/>
              <a:t>ottaen </a:t>
            </a:r>
            <a:r>
              <a:rPr lang="fi-FI" sz="2000" dirty="0"/>
              <a:t>perusteltua.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8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H</a:t>
            </a:r>
            <a:r>
              <a:rPr lang="fi-FI" sz="3600" dirty="0" smtClean="0"/>
              <a:t>enkilöstöpoliittinen tasa-arvo- ja yhdenvertaisuussuunnitelma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853" y="1963305"/>
            <a:ext cx="10792968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Tähän suunnitelmaan on koottu ne henkilöstöön </a:t>
            </a:r>
            <a:r>
              <a:rPr lang="fi-FI" dirty="0"/>
              <a:t>liittyvät periaatteet </a:t>
            </a:r>
            <a:r>
              <a:rPr lang="fi-FI" dirty="0" smtClean="0"/>
              <a:t>ja toimenpiteet</a:t>
            </a:r>
            <a:r>
              <a:rPr lang="fi-FI" dirty="0"/>
              <a:t>, joihin </a:t>
            </a:r>
            <a:r>
              <a:rPr lang="fi-FI" dirty="0" smtClean="0"/>
              <a:t>maa- ja metsätalousministeriö työnantajana </a:t>
            </a:r>
            <a:r>
              <a:rPr lang="fi-FI" dirty="0"/>
              <a:t>sitoutuu </a:t>
            </a:r>
            <a:r>
              <a:rPr lang="fi-FI" dirty="0" smtClean="0"/>
              <a:t>henkilöstön </a:t>
            </a:r>
            <a:r>
              <a:rPr lang="fi-FI" dirty="0"/>
              <a:t>tasa-arvoisen </a:t>
            </a:r>
            <a:r>
              <a:rPr lang="fi-FI" dirty="0" smtClean="0"/>
              <a:t>ja yhdenvertaisen </a:t>
            </a:r>
            <a:r>
              <a:rPr lang="fi-FI" dirty="0"/>
              <a:t>kohtelun </a:t>
            </a:r>
            <a:r>
              <a:rPr lang="fi-FI" dirty="0" smtClean="0"/>
              <a:t>edistämiseksi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Suunnitelman </a:t>
            </a:r>
            <a:r>
              <a:rPr lang="fi-FI" dirty="0"/>
              <a:t>painopiste on tasa-arvolain </a:t>
            </a:r>
            <a:r>
              <a:rPr lang="fi-FI" dirty="0" smtClean="0"/>
              <a:t>mukainen sukupuolten </a:t>
            </a:r>
            <a:r>
              <a:rPr lang="fi-FI" dirty="0"/>
              <a:t>välinen tasa-arvo sekä tavoitteellisen yhdenvertaisuuden </a:t>
            </a:r>
            <a:r>
              <a:rPr lang="fi-FI" dirty="0" smtClean="0"/>
              <a:t>edistäminen yhdenvertaisuuslain </a:t>
            </a:r>
            <a:r>
              <a:rPr lang="fi-FI" dirty="0"/>
              <a:t>mukaisesti</a:t>
            </a:r>
            <a:r>
              <a:rPr lang="fi-FI" dirty="0" smtClean="0"/>
              <a:t>.</a:t>
            </a:r>
          </a:p>
          <a:p>
            <a:r>
              <a:rPr lang="fi-FI" dirty="0" smtClean="0"/>
              <a:t>Tasa-arvon </a:t>
            </a:r>
            <a:r>
              <a:rPr lang="fi-FI" dirty="0"/>
              <a:t>ja yhdenvertaisuuden edistäminen kuuluu kaikille työyhteisön jäsenille. </a:t>
            </a:r>
            <a:r>
              <a:rPr lang="fi-FI" dirty="0" smtClean="0"/>
              <a:t>Tasa-arvolla </a:t>
            </a:r>
            <a:r>
              <a:rPr lang="fi-FI" dirty="0" smtClean="0"/>
              <a:t>ja yhdenvertaisuudella tarkoitetaan </a:t>
            </a:r>
            <a:r>
              <a:rPr lang="fi-FI" dirty="0"/>
              <a:t>sukupuolten, eri ikäisten, eri kulttuuritaustaisten, eri ammattiryhmien, eri </a:t>
            </a:r>
            <a:r>
              <a:rPr lang="fi-FI" dirty="0" smtClean="0"/>
              <a:t>työyhteisöjen </a:t>
            </a:r>
            <a:r>
              <a:rPr lang="fi-FI" dirty="0" smtClean="0"/>
              <a:t>ja muiden vastaavien </a:t>
            </a:r>
            <a:r>
              <a:rPr lang="fi-FI" dirty="0" smtClean="0"/>
              <a:t>ryhmien</a:t>
            </a:r>
            <a:r>
              <a:rPr lang="fi-FI" dirty="0" smtClean="0"/>
              <a:t> </a:t>
            </a:r>
            <a:r>
              <a:rPr lang="fi-FI" dirty="0"/>
              <a:t>tasapuolista kohtelua</a:t>
            </a:r>
            <a:r>
              <a:rPr lang="fi-FI" dirty="0" smtClean="0"/>
              <a:t>.</a:t>
            </a:r>
          </a:p>
          <a:p>
            <a:r>
              <a:rPr lang="fi-FI" dirty="0" smtClean="0"/>
              <a:t>Suunnitelman liitetaulukoissa on kuvattu maa- ja metsätalousministeriön tasa-arvotilannetta 12/2022.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3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182279"/>
            <a:ext cx="10107863" cy="1325563"/>
          </a:xfrm>
        </p:spPr>
        <p:txBody>
          <a:bodyPr>
            <a:normAutofit/>
          </a:bodyPr>
          <a:lstStyle/>
          <a:p>
            <a:r>
              <a:rPr lang="fi-FI" sz="3200" dirty="0" smtClean="0"/>
              <a:t>Maa- ja metsätalousministeriön periaatteet tasa-arvoiseen ja yhdenvertaiseen kohteluun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9958" y="1412413"/>
            <a:ext cx="11268642" cy="5039367"/>
          </a:xfrm>
        </p:spPr>
        <p:txBody>
          <a:bodyPr>
            <a:noAutofit/>
          </a:bodyPr>
          <a:lstStyle/>
          <a:p>
            <a:r>
              <a:rPr lang="fi-FI" sz="1700" dirty="0" smtClean="0"/>
              <a:t>Rekrytointi: Hakuilmoitukset laaditaan siten, </a:t>
            </a:r>
            <a:r>
              <a:rPr lang="fi-FI" sz="1700" dirty="0"/>
              <a:t>että </a:t>
            </a:r>
            <a:r>
              <a:rPr lang="fi-FI" sz="1700" dirty="0" smtClean="0"/>
              <a:t>tehtävänkuva </a:t>
            </a:r>
            <a:r>
              <a:rPr lang="fi-FI" sz="1700" dirty="0"/>
              <a:t>ja tehtävän hoitamista koskevat edellytykset ovat tasa-arvon ja yhdenvertaisuuden näkökulmasta neutraaleja. </a:t>
            </a:r>
            <a:r>
              <a:rPr lang="fi-FI" sz="1700" dirty="0" smtClean="0"/>
              <a:t>Tehtäviin </a:t>
            </a:r>
            <a:r>
              <a:rPr lang="fi-FI" sz="1700" dirty="0"/>
              <a:t>valitaan pätevin ja ansioitunein </a:t>
            </a:r>
            <a:r>
              <a:rPr lang="fi-FI" sz="1700" dirty="0" smtClean="0"/>
              <a:t>hakija.  </a:t>
            </a:r>
          </a:p>
          <a:p>
            <a:r>
              <a:rPr lang="fi-FI" sz="1700" dirty="0" smtClean="0"/>
              <a:t>Uralla </a:t>
            </a:r>
            <a:r>
              <a:rPr lang="fi-FI" sz="1700" dirty="0"/>
              <a:t>eteneminen: Ministeriössä tuetaan </a:t>
            </a:r>
            <a:r>
              <a:rPr lang="fi-FI" sz="1700" dirty="0" smtClean="0"/>
              <a:t>osaamisen kehittämistä </a:t>
            </a:r>
            <a:r>
              <a:rPr lang="fi-FI" sz="1700" dirty="0"/>
              <a:t>ja työtehtävien monipuolistamista sekä luodaan yhtäläiset mahdollisuudet uralla etenemiseen </a:t>
            </a:r>
            <a:r>
              <a:rPr lang="fi-FI" sz="1700" dirty="0" smtClean="0"/>
              <a:t>kaikille.</a:t>
            </a:r>
          </a:p>
          <a:p>
            <a:r>
              <a:rPr lang="fi-FI" sz="1700" dirty="0"/>
              <a:t>Samapalkkaisuus: Ministeriössä ylläpidetään ja kehitetään kannustavaa ja kaikkien sukupuolten edustajia tasapuolisesti kohtelevaa palkkausjärjestelmää. Samasta ja </a:t>
            </a:r>
            <a:r>
              <a:rPr lang="fi-FI" sz="1700" dirty="0" smtClean="0"/>
              <a:t>samanarvoisesta </a:t>
            </a:r>
            <a:r>
              <a:rPr lang="fi-FI" sz="1700" dirty="0"/>
              <a:t>työstä maksetaan saman vaativuustason palkkaa ja </a:t>
            </a:r>
            <a:r>
              <a:rPr lang="fi-FI" sz="1700" dirty="0" smtClean="0"/>
              <a:t>henkilön </a:t>
            </a:r>
            <a:r>
              <a:rPr lang="fi-FI" sz="1700" dirty="0"/>
              <a:t>suoriutumista arvioidaan yhdenmukaisin perustein</a:t>
            </a:r>
            <a:r>
              <a:rPr lang="fi-FI" sz="1700" dirty="0" smtClean="0"/>
              <a:t>.</a:t>
            </a:r>
            <a:r>
              <a:rPr lang="fi-FI" sz="1700" dirty="0"/>
              <a:t> </a:t>
            </a:r>
            <a:r>
              <a:rPr lang="fi-FI" sz="1700" dirty="0" smtClean="0"/>
              <a:t>Tilannetta seurataan säännöllisesti YT:ssä palkkakartoituksen muodossa. </a:t>
            </a:r>
          </a:p>
          <a:p>
            <a:r>
              <a:rPr lang="fi-FI" sz="1700" dirty="0" smtClean="0"/>
              <a:t>Työn </a:t>
            </a:r>
            <a:r>
              <a:rPr lang="fi-FI" sz="1700" dirty="0"/>
              <a:t>ja perhe-elämän yhteensovittaminen: Ministeriössä tuetaan työn ja perhe-elämän </a:t>
            </a:r>
            <a:r>
              <a:rPr lang="fi-FI" sz="1700" dirty="0" smtClean="0"/>
              <a:t>yhteensovittamista. Ministeriössä </a:t>
            </a:r>
            <a:r>
              <a:rPr lang="fi-FI" sz="1700" dirty="0"/>
              <a:t>on käytössä </a:t>
            </a:r>
            <a:r>
              <a:rPr lang="fi-FI" sz="1700" dirty="0" smtClean="0"/>
              <a:t>mm. </a:t>
            </a:r>
            <a:r>
              <a:rPr lang="fi-FI" sz="1700" dirty="0"/>
              <a:t>liukuva työaika. Lisäksi </a:t>
            </a:r>
            <a:r>
              <a:rPr lang="fi-FI" sz="1700" dirty="0" smtClean="0"/>
              <a:t>osa-aikainen työ on mahdollista</a:t>
            </a:r>
            <a:r>
              <a:rPr lang="fi-FI" sz="1700" dirty="0"/>
              <a:t>.</a:t>
            </a:r>
          </a:p>
          <a:p>
            <a:r>
              <a:rPr lang="fi-FI" sz="1700" dirty="0"/>
              <a:t>Häirinnän ennaltaehkäisy: Huolehditaan siitä, että ministeriössä ei esiinny sukupuolista eikä muutakaan häirintää (esimerkiksi työpaikkakiusaamista), eikä työntekijä joudu sukupuolisen tai muun häirinnän tai ahdistelun kohteeksi. </a:t>
            </a:r>
            <a:endParaRPr lang="fi-FI" sz="1700" dirty="0" smtClean="0"/>
          </a:p>
          <a:p>
            <a:r>
              <a:rPr lang="fi-FI" sz="1700" dirty="0" smtClean="0"/>
              <a:t>Yhdenvertaisuus</a:t>
            </a:r>
            <a:r>
              <a:rPr lang="fi-FI" sz="1700" dirty="0"/>
              <a:t>: Huolehditaan siitä, että ministeriössä ei syrjitä henkilöä iän, alkuperän, kansalaisuuden, kielen, uskonnon, vakaumuksen, mielipiteen, terveydentilan, vammaisuuden, sukupuolisen suuntautumisen tai muun syyn </a:t>
            </a:r>
            <a:r>
              <a:rPr lang="fi-FI" sz="1700" dirty="0" smtClean="0"/>
              <a:t>perusteella. </a:t>
            </a:r>
            <a:endParaRPr lang="fi-FI" sz="17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63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0825" y="207934"/>
            <a:ext cx="9729188" cy="1325563"/>
          </a:xfrm>
        </p:spPr>
        <p:txBody>
          <a:bodyPr>
            <a:normAutofit/>
          </a:bodyPr>
          <a:lstStyle/>
          <a:p>
            <a:r>
              <a:rPr lang="fi-FI" sz="3200" dirty="0" smtClean="0"/>
              <a:t>Liitetaulukko: sukupuolijakauma osastoittain ja toimialoittain (12/2022)</a:t>
            </a:r>
            <a:endParaRPr lang="fi-FI" sz="3200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6</a:t>
            </a:fld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078003"/>
              </p:ext>
            </p:extLst>
          </p:nvPr>
        </p:nvGraphicFramePr>
        <p:xfrm>
          <a:off x="820825" y="1804085"/>
          <a:ext cx="10532975" cy="455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87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Liitetaulukko: määräaikaiset ja vakituiset palvelussuhteet sukupuolittain (12/2022)</a:t>
            </a:r>
            <a:endParaRPr lang="fi-FI" sz="3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7</a:t>
            </a:fld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7814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1891" y="342044"/>
            <a:ext cx="10872936" cy="1325563"/>
          </a:xfrm>
        </p:spPr>
        <p:txBody>
          <a:bodyPr>
            <a:normAutofit/>
          </a:bodyPr>
          <a:lstStyle/>
          <a:p>
            <a:r>
              <a:rPr lang="fi-FI" sz="3200" dirty="0" smtClean="0"/>
              <a:t>Liitetaulukko: sukupuolijakauma vaativuusluokittain (12/2022)</a:t>
            </a:r>
            <a:endParaRPr lang="fi-FI" sz="3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8</a:t>
            </a:fld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8519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1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Liitetaulukko: henkilöstön ikärakenne (12/2022)</a:t>
            </a:r>
            <a:endParaRPr lang="fi-FI" sz="3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9</a:t>
            </a:fld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590812"/>
              </p:ext>
            </p:extLst>
          </p:nvPr>
        </p:nvGraphicFramePr>
        <p:xfrm>
          <a:off x="838200" y="1879915"/>
          <a:ext cx="9771112" cy="429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8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D82725D374BA1F40B21BB1C7CEF828CA" ma:contentTypeVersion="4" ma:contentTypeDescription="Kampus asiakirja" ma:contentTypeScope="" ma:versionID="1cbf673d24a8a2940a4cd25864c60bbf">
  <xsd:schema xmlns:xsd="http://www.w3.org/2001/XMLSchema" xmlns:xs="http://www.w3.org/2001/XMLSchema" xmlns:p="http://schemas.microsoft.com/office/2006/metadata/properties" xmlns:ns2="c138b538-c2fd-4cca-8c26-6e4e32e5a042" xmlns:ns3="4d3d575d-0f28-4154-8ca3-552b8585ec37" targetNamespace="http://schemas.microsoft.com/office/2006/metadata/properties" ma:root="true" ma:fieldsID="1517c9b95d1c63a82e641e81a011c9b8" ns2:_="" ns3:_="">
    <xsd:import namespace="c138b538-c2fd-4cca-8c26-6e4e32e5a042"/>
    <xsd:import namespace="4d3d575d-0f28-4154-8ca3-552b8585ec37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4c69753-f1fc-44db-b4df-42708d11acc2}" ma:internalName="TaxCatchAll" ma:showField="CatchAllData" ma:web="4d3d575d-0f28-4154-8ca3-552b8585e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4c69753-f1fc-44db-b4df-42708d11acc2}" ma:internalName="TaxCatchAllLabel" ma:readOnly="true" ma:showField="CatchAllDataLabel" ma:web="4d3d575d-0f28-4154-8ca3-552b8585e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d575d-0f28-4154-8ca3-552b8585ec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DD473F-69B2-4EE0-934B-F2962035E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4d3d575d-0f28-4154-8ca3-552b8585e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F88D59-8960-4FE4-85DD-DC60BF159CF8}">
  <ds:schemaRefs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d3d575d-0f28-4154-8ca3-552b8585ec3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6272E3-6F6B-4D3F-9795-F9716D3773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7952</TotalTime>
  <Words>898</Words>
  <Application>Microsoft Office PowerPoint</Application>
  <PresentationFormat>Laajakuva</PresentationFormat>
  <Paragraphs>85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Arial Regular</vt:lpstr>
      <vt:lpstr>Calibri</vt:lpstr>
      <vt:lpstr>Wingdings</vt:lpstr>
      <vt:lpstr>Office Theme</vt:lpstr>
      <vt:lpstr>1_Office Theme</vt:lpstr>
      <vt:lpstr>Maa- ja metsätalousministeriön tasa-arvo- ja yhdenvertaisuussuunnitelma  Osa II: Henkilöstöpoliittinen tasa-arvo- ja yhdenvertaisuussuunnitelma </vt:lpstr>
      <vt:lpstr>Maa- ja metsätalousministeriö sitoutuu työnantajana edistämään ja kehittämään  tasa-arvoa ja yhdenvertaisuutta </vt:lpstr>
      <vt:lpstr>Säädösperusta</vt:lpstr>
      <vt:lpstr>Henkilöstöpoliittinen tasa-arvo- ja yhdenvertaisuussuunnitelma</vt:lpstr>
      <vt:lpstr>Maa- ja metsätalousministeriön periaatteet tasa-arvoiseen ja yhdenvertaiseen kohteluun</vt:lpstr>
      <vt:lpstr>Liitetaulukko: sukupuolijakauma osastoittain ja toimialoittain (12/2022)</vt:lpstr>
      <vt:lpstr>Liitetaulukko: määräaikaiset ja vakituiset palvelussuhteet sukupuolittain (12/2022)</vt:lpstr>
      <vt:lpstr>Liitetaulukko: sukupuolijakauma vaativuusluokittain (12/2022)</vt:lpstr>
      <vt:lpstr>Liitetaulukko: henkilöstön ikärakenne (12/2022)</vt:lpstr>
      <vt:lpstr>Edellisen kauden tavoitteiden toteutuminen</vt:lpstr>
      <vt:lpstr>Tavoitteet vuosille 2023 - 2024</vt:lpstr>
      <vt:lpstr>Seuranta ja päivitys</vt:lpstr>
      <vt:lpstr>Liitteet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Nyblom Pia (MMM)</cp:lastModifiedBy>
  <cp:revision>505</cp:revision>
  <cp:lastPrinted>2018-10-01T09:29:27Z</cp:lastPrinted>
  <dcterms:created xsi:type="dcterms:W3CDTF">2018-09-25T15:50:35Z</dcterms:created>
  <dcterms:modified xsi:type="dcterms:W3CDTF">2023-03-22T15:03:39Z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0x010100B5FAB64B6C204DD994D3FAC0C34E2BFF00D82725D374BA1F40B21BB1C7CEF828CA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