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213" r:id="rId1"/>
    <p:sldMasterId id="2147484205" r:id="rId2"/>
    <p:sldMasterId id="2147484092" r:id="rId3"/>
    <p:sldMasterId id="2147484122" r:id="rId4"/>
    <p:sldMasterId id="2147484176" r:id="rId5"/>
  </p:sldMasterIdLst>
  <p:notesMasterIdLst>
    <p:notesMasterId r:id="rId43"/>
  </p:notesMasterIdLst>
  <p:handoutMasterIdLst>
    <p:handoutMasterId r:id="rId44"/>
  </p:handoutMasterIdLst>
  <p:sldIdLst>
    <p:sldId id="340" r:id="rId6"/>
    <p:sldId id="394" r:id="rId7"/>
    <p:sldId id="392" r:id="rId8"/>
    <p:sldId id="365" r:id="rId9"/>
    <p:sldId id="362" r:id="rId10"/>
    <p:sldId id="342" r:id="rId11"/>
    <p:sldId id="361" r:id="rId12"/>
    <p:sldId id="364" r:id="rId13"/>
    <p:sldId id="401" r:id="rId14"/>
    <p:sldId id="395" r:id="rId15"/>
    <p:sldId id="363" r:id="rId16"/>
    <p:sldId id="369" r:id="rId17"/>
    <p:sldId id="385" r:id="rId18"/>
    <p:sldId id="384" r:id="rId19"/>
    <p:sldId id="368" r:id="rId20"/>
    <p:sldId id="370" r:id="rId21"/>
    <p:sldId id="371" r:id="rId22"/>
    <p:sldId id="372" r:id="rId23"/>
    <p:sldId id="386" r:id="rId24"/>
    <p:sldId id="391" r:id="rId25"/>
    <p:sldId id="374" r:id="rId26"/>
    <p:sldId id="396" r:id="rId27"/>
    <p:sldId id="373" r:id="rId28"/>
    <p:sldId id="376" r:id="rId29"/>
    <p:sldId id="377" r:id="rId30"/>
    <p:sldId id="378" r:id="rId31"/>
    <p:sldId id="379" r:id="rId32"/>
    <p:sldId id="380" r:id="rId33"/>
    <p:sldId id="381" r:id="rId34"/>
    <p:sldId id="387" r:id="rId35"/>
    <p:sldId id="388" r:id="rId36"/>
    <p:sldId id="382" r:id="rId37"/>
    <p:sldId id="398" r:id="rId38"/>
    <p:sldId id="397" r:id="rId39"/>
    <p:sldId id="399" r:id="rId40"/>
    <p:sldId id="400" r:id="rId41"/>
    <p:sldId id="320" r:id="rId42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701">
          <p15:clr>
            <a:srgbClr val="A4A3A4"/>
          </p15:clr>
        </p15:guide>
        <p15:guide id="2" pos="30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etälä Jari" initials="SJ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B0B0"/>
    <a:srgbClr val="000000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114" autoAdjust="0"/>
    <p:restoredTop sz="94514" autoAdjust="0"/>
  </p:normalViewPr>
  <p:slideViewPr>
    <p:cSldViewPr snapToGrid="0" snapToObjects="1">
      <p:cViewPr varScale="1">
        <p:scale>
          <a:sx n="80" d="100"/>
          <a:sy n="80" d="100"/>
        </p:scale>
        <p:origin x="56" y="-104"/>
      </p:cViewPr>
      <p:guideLst>
        <p:guide orient="horz" pos="2701"/>
        <p:guide pos="30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7" d="100"/>
        <a:sy n="117" d="100"/>
      </p:scale>
      <p:origin x="0" y="3091"/>
    </p:cViewPr>
  </p:sorterViewPr>
  <p:notesViewPr>
    <p:cSldViewPr snapToGrid="0" snapToObjects="1">
      <p:cViewPr varScale="1">
        <p:scale>
          <a:sx n="71" d="100"/>
          <a:sy n="71" d="100"/>
        </p:scale>
        <p:origin x="-3077" y="-8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'[Vaikutusarviolaskelma 30.9.2021.xlsx]Kuvia'!$E$4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cat>
            <c:strRef>
              <c:f>'[Vaikutusarviolaskelma 30.9.2021.xlsx]Kuvia'!$D$5:$D$10</c:f>
              <c:strCache>
                <c:ptCount val="6"/>
                <c:pt idx="0">
                  <c:v>Kotimainen kasvatettu kala</c:v>
                </c:pt>
                <c:pt idx="1">
                  <c:v>Silakka ja kilohaili</c:v>
                </c:pt>
                <c:pt idx="2">
                  <c:v>Muu kaupallinen luonnonkala</c:v>
                </c:pt>
                <c:pt idx="3">
                  <c:v>Vapaa-ajan kalastus</c:v>
                </c:pt>
                <c:pt idx="4">
                  <c:v>Tuodut lohikalat</c:v>
                </c:pt>
                <c:pt idx="5">
                  <c:v>Muut tuontikala</c:v>
                </c:pt>
              </c:strCache>
            </c:strRef>
          </c:cat>
          <c:val>
            <c:numRef>
              <c:f>'[Vaikutusarviolaskelma 30.9.2021.xlsx]Kuvia'!$E$5:$E$10</c:f>
              <c:numCache>
                <c:formatCode>General</c:formatCode>
                <c:ptCount val="6"/>
                <c:pt idx="0">
                  <c:v>12</c:v>
                </c:pt>
                <c:pt idx="1">
                  <c:v>4</c:v>
                </c:pt>
                <c:pt idx="2">
                  <c:v>6</c:v>
                </c:pt>
                <c:pt idx="3">
                  <c:v>20</c:v>
                </c:pt>
                <c:pt idx="4">
                  <c:v>44</c:v>
                </c:pt>
                <c:pt idx="5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5B-4026-9A3F-C83ED49C2502}"/>
            </c:ext>
          </c:extLst>
        </c:ser>
        <c:ser>
          <c:idx val="1"/>
          <c:order val="1"/>
          <c:tx>
            <c:strRef>
              <c:f>'[Vaikutusarviolaskelma 30.9.2021.xlsx]Kuvia'!$F$4</c:f>
              <c:strCache>
                <c:ptCount val="1"/>
                <c:pt idx="0">
                  <c:v>2035</c:v>
                </c:pt>
              </c:strCache>
            </c:strRef>
          </c:tx>
          <c:invertIfNegative val="0"/>
          <c:cat>
            <c:strRef>
              <c:f>'[Vaikutusarviolaskelma 30.9.2021.xlsx]Kuvia'!$D$5:$D$10</c:f>
              <c:strCache>
                <c:ptCount val="6"/>
                <c:pt idx="0">
                  <c:v>Kotimainen kasvatettu kala</c:v>
                </c:pt>
                <c:pt idx="1">
                  <c:v>Silakka ja kilohaili</c:v>
                </c:pt>
                <c:pt idx="2">
                  <c:v>Muu kaupallinen luonnonkala</c:v>
                </c:pt>
                <c:pt idx="3">
                  <c:v>Vapaa-ajan kalastus</c:v>
                </c:pt>
                <c:pt idx="4">
                  <c:v>Tuodut lohikalat</c:v>
                </c:pt>
                <c:pt idx="5">
                  <c:v>Muut tuontikala</c:v>
                </c:pt>
              </c:strCache>
            </c:strRef>
          </c:cat>
          <c:val>
            <c:numRef>
              <c:f>'[Vaikutusarviolaskelma 30.9.2021.xlsx]Kuvia'!$F$5:$F$10</c:f>
              <c:numCache>
                <c:formatCode>General</c:formatCode>
                <c:ptCount val="6"/>
                <c:pt idx="0">
                  <c:v>40</c:v>
                </c:pt>
                <c:pt idx="1">
                  <c:v>20</c:v>
                </c:pt>
                <c:pt idx="2">
                  <c:v>14</c:v>
                </c:pt>
                <c:pt idx="3">
                  <c:v>20</c:v>
                </c:pt>
                <c:pt idx="4">
                  <c:v>58</c:v>
                </c:pt>
                <c:pt idx="5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F5B-4026-9A3F-C83ED49C25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2729600"/>
        <c:axId val="122731136"/>
      </c:barChart>
      <c:catAx>
        <c:axId val="1227296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22731136"/>
        <c:crosses val="autoZero"/>
        <c:auto val="1"/>
        <c:lblAlgn val="ctr"/>
        <c:lblOffset val="100"/>
        <c:noMultiLvlLbl val="0"/>
      </c:catAx>
      <c:valAx>
        <c:axId val="122731136"/>
        <c:scaling>
          <c:orientation val="minMax"/>
          <c:max val="100"/>
        </c:scaling>
        <c:delete val="0"/>
        <c:axPos val="l"/>
        <c:majorGridlines>
          <c:spPr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Miljoonaa kiloa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22729600"/>
        <c:crosses val="autoZero"/>
        <c:crossBetween val="between"/>
      </c:valAx>
      <c:spPr>
        <a:ln>
          <a:solidFill>
            <a:schemeClr val="accent1"/>
          </a:solidFill>
        </a:ln>
      </c:spPr>
    </c:plotArea>
    <c:legend>
      <c:legendPos val="r"/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b="1"/>
      </a:pPr>
      <a:endParaRPr lang="fi-FI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295122955636837"/>
          <c:y val="5.6140350877192984E-2"/>
          <c:w val="0.76759157183756377"/>
          <c:h val="0.730002854906294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Kuvia!$U$4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cat>
            <c:strRef>
              <c:f>Kuvia!$D$5:$D$10</c:f>
              <c:strCache>
                <c:ptCount val="6"/>
                <c:pt idx="0">
                  <c:v>Kotimainen kasvatettu kala</c:v>
                </c:pt>
                <c:pt idx="1">
                  <c:v>Silakka ja kilohaili</c:v>
                </c:pt>
                <c:pt idx="2">
                  <c:v>Muu kaupallinen luonnonkala</c:v>
                </c:pt>
                <c:pt idx="3">
                  <c:v>Vapaa-ajan kalastus</c:v>
                </c:pt>
                <c:pt idx="4">
                  <c:v>Tuodut lohikalat</c:v>
                </c:pt>
                <c:pt idx="5">
                  <c:v>Muut tuontikala</c:v>
                </c:pt>
              </c:strCache>
            </c:strRef>
          </c:cat>
          <c:val>
            <c:numRef>
              <c:f>Kuvia!$U$5:$U$10</c:f>
              <c:numCache>
                <c:formatCode>0</c:formatCode>
                <c:ptCount val="6"/>
                <c:pt idx="0">
                  <c:v>162.4</c:v>
                </c:pt>
                <c:pt idx="1">
                  <c:v>16</c:v>
                </c:pt>
                <c:pt idx="2">
                  <c:v>74</c:v>
                </c:pt>
                <c:pt idx="3">
                  <c:v>228</c:v>
                </c:pt>
                <c:pt idx="4">
                  <c:v>601.20000000000005</c:v>
                </c:pt>
                <c:pt idx="5">
                  <c:v>418.5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00-41F4-9EF2-B8F8AB4B5D4A}"/>
            </c:ext>
          </c:extLst>
        </c:ser>
        <c:ser>
          <c:idx val="1"/>
          <c:order val="1"/>
          <c:tx>
            <c:strRef>
              <c:f>Kuvia!$V$4</c:f>
              <c:strCache>
                <c:ptCount val="1"/>
                <c:pt idx="0">
                  <c:v>2035</c:v>
                </c:pt>
              </c:strCache>
            </c:strRef>
          </c:tx>
          <c:invertIfNegative val="0"/>
          <c:cat>
            <c:strRef>
              <c:f>Kuvia!$D$5:$D$10</c:f>
              <c:strCache>
                <c:ptCount val="6"/>
                <c:pt idx="0">
                  <c:v>Kotimainen kasvatettu kala</c:v>
                </c:pt>
                <c:pt idx="1">
                  <c:v>Silakka ja kilohaili</c:v>
                </c:pt>
                <c:pt idx="2">
                  <c:v>Muu kaupallinen luonnonkala</c:v>
                </c:pt>
                <c:pt idx="3">
                  <c:v>Vapaa-ajan kalastus</c:v>
                </c:pt>
                <c:pt idx="4">
                  <c:v>Tuodut lohikalat</c:v>
                </c:pt>
                <c:pt idx="5">
                  <c:v>Muut tuontikala</c:v>
                </c:pt>
              </c:strCache>
            </c:strRef>
          </c:cat>
          <c:val>
            <c:numRef>
              <c:f>Kuvia!$V$5:$V$10</c:f>
              <c:numCache>
                <c:formatCode>General</c:formatCode>
                <c:ptCount val="6"/>
                <c:pt idx="0">
                  <c:v>543</c:v>
                </c:pt>
                <c:pt idx="1">
                  <c:v>120</c:v>
                </c:pt>
                <c:pt idx="2">
                  <c:v>161</c:v>
                </c:pt>
                <c:pt idx="3">
                  <c:v>230</c:v>
                </c:pt>
                <c:pt idx="4">
                  <c:v>782</c:v>
                </c:pt>
                <c:pt idx="5">
                  <c:v>420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00-41F4-9EF2-B8F8AB4B5D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2632448"/>
        <c:axId val="122658816"/>
      </c:barChart>
      <c:catAx>
        <c:axId val="1226324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22658816"/>
        <c:crosses val="autoZero"/>
        <c:auto val="1"/>
        <c:lblAlgn val="ctr"/>
        <c:lblOffset val="100"/>
        <c:noMultiLvlLbl val="0"/>
      </c:catAx>
      <c:valAx>
        <c:axId val="122658816"/>
        <c:scaling>
          <c:orientation val="minMax"/>
        </c:scaling>
        <c:delete val="0"/>
        <c:axPos val="l"/>
        <c:majorGridlines>
          <c:spPr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Miljoonaa euroa</a:t>
                </a:r>
              </a:p>
            </c:rich>
          </c:tx>
          <c:overlay val="0"/>
        </c:title>
        <c:numFmt formatCode="0" sourceLinked="1"/>
        <c:majorTickMark val="out"/>
        <c:minorTickMark val="none"/>
        <c:tickLblPos val="nextTo"/>
        <c:crossAx val="122632448"/>
        <c:crosses val="autoZero"/>
        <c:crossBetween val="between"/>
      </c:valAx>
      <c:spPr>
        <a:ln>
          <a:solidFill>
            <a:schemeClr val="accent1"/>
          </a:solidFill>
        </a:ln>
      </c:spPr>
    </c:plotArea>
    <c:legend>
      <c:legendPos val="r"/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b="1"/>
      </a:pPr>
      <a:endParaRPr lang="fi-FI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Hintataso!$B$74</c:f>
              <c:strCache>
                <c:ptCount val="1"/>
                <c:pt idx="0">
                  <c:v>Alkutuotanto</c:v>
                </c:pt>
              </c:strCache>
            </c:strRef>
          </c:tx>
          <c:invertIfNegative val="0"/>
          <c:cat>
            <c:numRef>
              <c:f>Hintataso!$C$42:$D$42</c:f>
              <c:numCache>
                <c:formatCode>General</c:formatCode>
                <c:ptCount val="2"/>
                <c:pt idx="0">
                  <c:v>2017</c:v>
                </c:pt>
                <c:pt idx="1">
                  <c:v>2035</c:v>
                </c:pt>
              </c:numCache>
            </c:numRef>
          </c:cat>
          <c:val>
            <c:numRef>
              <c:f>Hintataso!$C$74:$D$74</c:f>
              <c:numCache>
                <c:formatCode>General</c:formatCode>
                <c:ptCount val="2"/>
                <c:pt idx="0">
                  <c:v>53</c:v>
                </c:pt>
                <c:pt idx="1">
                  <c:v>153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20-4BFB-8416-91A8016C13A8}"/>
            </c:ext>
          </c:extLst>
        </c:ser>
        <c:ser>
          <c:idx val="1"/>
          <c:order val="1"/>
          <c:tx>
            <c:strRef>
              <c:f>Hintataso!$B$75</c:f>
              <c:strCache>
                <c:ptCount val="1"/>
                <c:pt idx="0">
                  <c:v>Jalostus ja kauppa</c:v>
                </c:pt>
              </c:strCache>
            </c:strRef>
          </c:tx>
          <c:invertIfNegative val="0"/>
          <c:cat>
            <c:numRef>
              <c:f>Hintataso!$C$42:$D$42</c:f>
              <c:numCache>
                <c:formatCode>General</c:formatCode>
                <c:ptCount val="2"/>
                <c:pt idx="0">
                  <c:v>2017</c:v>
                </c:pt>
                <c:pt idx="1">
                  <c:v>2035</c:v>
                </c:pt>
              </c:numCache>
            </c:numRef>
          </c:cat>
          <c:val>
            <c:numRef>
              <c:f>Hintataso!$C$75:$D$75</c:f>
              <c:numCache>
                <c:formatCode>General</c:formatCode>
                <c:ptCount val="2"/>
                <c:pt idx="0">
                  <c:v>215</c:v>
                </c:pt>
                <c:pt idx="1">
                  <c:v>382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420-4BFB-8416-91A8016C13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"/>
        <c:overlap val="100"/>
        <c:axId val="141103104"/>
        <c:axId val="141104640"/>
      </c:barChart>
      <c:catAx>
        <c:axId val="141103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9050"/>
        </c:spPr>
        <c:crossAx val="141104640"/>
        <c:crosses val="autoZero"/>
        <c:auto val="1"/>
        <c:lblAlgn val="ctr"/>
        <c:lblOffset val="100"/>
        <c:noMultiLvlLbl val="0"/>
      </c:catAx>
      <c:valAx>
        <c:axId val="141104640"/>
        <c:scaling>
          <c:orientation val="minMax"/>
          <c:max val="6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Jalostusarvo, Milj. €</a:t>
                </a:r>
              </a:p>
            </c:rich>
          </c:tx>
          <c:layout>
            <c:manualLayout>
              <c:xMode val="edge"/>
              <c:yMode val="edge"/>
              <c:x val="2.2222222222222223E-2"/>
              <c:y val="0.28596237970253718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spPr>
          <a:ln w="19050"/>
        </c:spPr>
        <c:crossAx val="141103104"/>
        <c:crosses val="autoZero"/>
        <c:crossBetween val="between"/>
        <c:majorUnit val="100"/>
      </c:valAx>
      <c:spPr>
        <a:ln>
          <a:solidFill>
            <a:schemeClr val="tx1">
              <a:tint val="75000"/>
              <a:shade val="95000"/>
              <a:satMod val="105000"/>
            </a:schemeClr>
          </a:solidFill>
        </a:ln>
      </c:spPr>
    </c:plotArea>
    <c:legend>
      <c:legendPos val="r"/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b="1"/>
      </a:pPr>
      <a:endParaRPr lang="fi-FI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Kerrannaisvaikutukset!$J$32</c:f>
              <c:strCache>
                <c:ptCount val="1"/>
                <c:pt idx="0">
                  <c:v>Alkutuotanto</c:v>
                </c:pt>
              </c:strCache>
            </c:strRef>
          </c:tx>
          <c:invertIfNegative val="0"/>
          <c:cat>
            <c:numRef>
              <c:f>Kerrannaisvaikutukset!$K$31:$L$31</c:f>
              <c:numCache>
                <c:formatCode>General</c:formatCode>
                <c:ptCount val="2"/>
                <c:pt idx="0">
                  <c:v>2017</c:v>
                </c:pt>
                <c:pt idx="1">
                  <c:v>2035</c:v>
                </c:pt>
              </c:numCache>
            </c:numRef>
          </c:cat>
          <c:val>
            <c:numRef>
              <c:f>Kerrannaisvaikutukset!$K$32:$L$32</c:f>
              <c:numCache>
                <c:formatCode>#,##0</c:formatCode>
                <c:ptCount val="2"/>
                <c:pt idx="0">
                  <c:v>455</c:v>
                </c:pt>
                <c:pt idx="1">
                  <c:v>1361.5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98-4978-B656-7C7E219A6118}"/>
            </c:ext>
          </c:extLst>
        </c:ser>
        <c:ser>
          <c:idx val="1"/>
          <c:order val="1"/>
          <c:tx>
            <c:strRef>
              <c:f>Kerrannaisvaikutukset!$J$33</c:f>
              <c:strCache>
                <c:ptCount val="1"/>
                <c:pt idx="0">
                  <c:v>Jalostus</c:v>
                </c:pt>
              </c:strCache>
            </c:strRef>
          </c:tx>
          <c:invertIfNegative val="0"/>
          <c:cat>
            <c:numRef>
              <c:f>Kerrannaisvaikutukset!$K$31:$L$31</c:f>
              <c:numCache>
                <c:formatCode>General</c:formatCode>
                <c:ptCount val="2"/>
                <c:pt idx="0">
                  <c:v>2017</c:v>
                </c:pt>
                <c:pt idx="1">
                  <c:v>2035</c:v>
                </c:pt>
              </c:numCache>
            </c:numRef>
          </c:cat>
          <c:val>
            <c:numRef>
              <c:f>Kerrannaisvaikutukset!$K$33:$L$33</c:f>
              <c:numCache>
                <c:formatCode>#,##0</c:formatCode>
                <c:ptCount val="2"/>
                <c:pt idx="0">
                  <c:v>4738.5</c:v>
                </c:pt>
                <c:pt idx="1">
                  <c:v>7749.3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98-4978-B656-7C7E219A61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9862784"/>
        <c:axId val="119864320"/>
      </c:barChart>
      <c:catAx>
        <c:axId val="1198627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19864320"/>
        <c:crosses val="autoZero"/>
        <c:auto val="1"/>
        <c:lblAlgn val="ctr"/>
        <c:lblOffset val="100"/>
        <c:noMultiLvlLbl val="0"/>
      </c:catAx>
      <c:valAx>
        <c:axId val="119864320"/>
        <c:scaling>
          <c:orientation val="minMax"/>
        </c:scaling>
        <c:delete val="0"/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Arvo,</a:t>
                </a:r>
                <a:r>
                  <a:rPr lang="en-US" baseline="0"/>
                  <a:t> milj. €</a:t>
                </a:r>
                <a:endParaRPr lang="en-US"/>
              </a:p>
            </c:rich>
          </c:tx>
          <c:overlay val="0"/>
        </c:title>
        <c:numFmt formatCode="#,##0" sourceLinked="0"/>
        <c:majorTickMark val="out"/>
        <c:minorTickMark val="none"/>
        <c:tickLblPos val="nextTo"/>
        <c:crossAx val="119862784"/>
        <c:crosses val="autoZero"/>
        <c:crossBetween val="between"/>
      </c:valAx>
      <c:spPr>
        <a:noFill/>
        <a:ln>
          <a:solidFill>
            <a:schemeClr val="tx1">
              <a:tint val="75000"/>
              <a:shade val="95000"/>
              <a:satMod val="105000"/>
            </a:schemeClr>
          </a:solidFill>
        </a:ln>
      </c:spPr>
    </c:plotArea>
    <c:legend>
      <c:legendPos val="r"/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b="1"/>
      </a:pPr>
      <a:endParaRPr lang="fi-FI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Kauppatase!$N$14</c:f>
              <c:strCache>
                <c:ptCount val="1"/>
                <c:pt idx="0">
                  <c:v>Tuonti</c:v>
                </c:pt>
              </c:strCache>
            </c:strRef>
          </c:tx>
          <c:invertIfNegative val="0"/>
          <c:cat>
            <c:strRef>
              <c:f>Kauppatase!$C$24:$C$25</c:f>
              <c:strCache>
                <c:ptCount val="2"/>
                <c:pt idx="0">
                  <c:v>Vuonna 2017</c:v>
                </c:pt>
                <c:pt idx="1">
                  <c:v>Kotimaiseen perustuva 2027</c:v>
                </c:pt>
              </c:strCache>
            </c:strRef>
          </c:cat>
          <c:val>
            <c:numRef>
              <c:f>Kauppatase!$N$24:$N$25</c:f>
              <c:numCache>
                <c:formatCode>0</c:formatCode>
                <c:ptCount val="2"/>
                <c:pt idx="0">
                  <c:v>402.14500000000004</c:v>
                </c:pt>
                <c:pt idx="1">
                  <c:v>566.84500000000003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11-4A2E-B104-A840C446E300}"/>
            </c:ext>
          </c:extLst>
        </c:ser>
        <c:ser>
          <c:idx val="1"/>
          <c:order val="1"/>
          <c:tx>
            <c:strRef>
              <c:f>Kauppatase!$O$14</c:f>
              <c:strCache>
                <c:ptCount val="1"/>
                <c:pt idx="0">
                  <c:v>Vienti</c:v>
                </c:pt>
              </c:strCache>
            </c:strRef>
          </c:tx>
          <c:invertIfNegative val="0"/>
          <c:cat>
            <c:strRef>
              <c:f>Kauppatase!$C$24:$C$25</c:f>
              <c:strCache>
                <c:ptCount val="2"/>
                <c:pt idx="0">
                  <c:v>Vuonna 2017</c:v>
                </c:pt>
                <c:pt idx="1">
                  <c:v>Kotimaiseen perustuva 2027</c:v>
                </c:pt>
              </c:strCache>
            </c:strRef>
          </c:cat>
          <c:val>
            <c:numRef>
              <c:f>Kauppatase!$O$24:$O$25</c:f>
              <c:numCache>
                <c:formatCode>0</c:formatCode>
                <c:ptCount val="2"/>
                <c:pt idx="0">
                  <c:v>45.390999999999998</c:v>
                </c:pt>
                <c:pt idx="1">
                  <c:v>341.8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11-4A2E-B104-A840C446E300}"/>
            </c:ext>
          </c:extLst>
        </c:ser>
        <c:ser>
          <c:idx val="2"/>
          <c:order val="2"/>
          <c:tx>
            <c:strRef>
              <c:f>Kauppatase!$P$14</c:f>
              <c:strCache>
                <c:ptCount val="1"/>
                <c:pt idx="0">
                  <c:v>Kauppatase</c:v>
                </c:pt>
              </c:strCache>
            </c:strRef>
          </c:tx>
          <c:invertIfNegative val="0"/>
          <c:cat>
            <c:strRef>
              <c:f>Kauppatase!$C$24:$C$25</c:f>
              <c:strCache>
                <c:ptCount val="2"/>
                <c:pt idx="0">
                  <c:v>Vuonna 2017</c:v>
                </c:pt>
                <c:pt idx="1">
                  <c:v>Kotimaiseen perustuva 2027</c:v>
                </c:pt>
              </c:strCache>
            </c:strRef>
          </c:cat>
          <c:val>
            <c:numRef>
              <c:f>Kauppatase!$P$24:$P$25</c:f>
              <c:numCache>
                <c:formatCode>0</c:formatCode>
                <c:ptCount val="2"/>
                <c:pt idx="0">
                  <c:v>-356.75400000000002</c:v>
                </c:pt>
                <c:pt idx="1">
                  <c:v>-225.04500000000002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F11-4A2E-B104-A840C446E3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1647872"/>
        <c:axId val="121649408"/>
      </c:barChart>
      <c:catAx>
        <c:axId val="1216478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crossAx val="121649408"/>
        <c:crosses val="autoZero"/>
        <c:auto val="1"/>
        <c:lblAlgn val="ctr"/>
        <c:lblOffset val="100"/>
        <c:noMultiLvlLbl val="0"/>
      </c:catAx>
      <c:valAx>
        <c:axId val="121649408"/>
        <c:scaling>
          <c:orientation val="minMax"/>
        </c:scaling>
        <c:delete val="0"/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Arvo, miljoonaa euroa</a:t>
                </a:r>
              </a:p>
            </c:rich>
          </c:tx>
          <c:overlay val="0"/>
        </c:title>
        <c:numFmt formatCode="0" sourceLinked="1"/>
        <c:majorTickMark val="out"/>
        <c:minorTickMark val="none"/>
        <c:tickLblPos val="nextTo"/>
        <c:crossAx val="121647872"/>
        <c:crosses val="autoZero"/>
        <c:crossBetween val="between"/>
      </c:valAx>
      <c:spPr>
        <a:ln>
          <a:solidFill>
            <a:schemeClr val="accent1"/>
          </a:solidFill>
        </a:ln>
      </c:spPr>
    </c:plotArea>
    <c:legend>
      <c:legendPos val="r"/>
      <c:layout>
        <c:manualLayout>
          <c:xMode val="edge"/>
          <c:yMode val="edge"/>
          <c:x val="0.81349781840351987"/>
          <c:y val="5.4979585885097694E-2"/>
          <c:w val="0.16983545987143503"/>
          <c:h val="0.79281824146981628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b="1"/>
      </a:pPr>
      <a:endParaRPr lang="fi-FI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929868427372305"/>
          <c:y val="5.0925925925925923E-2"/>
          <c:w val="0.77694215833354519"/>
          <c:h val="0.8330941965587634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Omavaraisuus!$C$4</c:f>
              <c:strCache>
                <c:ptCount val="1"/>
                <c:pt idx="0">
                  <c:v>Kalaomavaraisuus</c:v>
                </c:pt>
              </c:strCache>
            </c:strRef>
          </c:tx>
          <c:invertIfNegative val="0"/>
          <c:cat>
            <c:numRef>
              <c:f>Omavaraisuus!$B$5:$B$6</c:f>
              <c:numCache>
                <c:formatCode>General</c:formatCode>
                <c:ptCount val="2"/>
                <c:pt idx="0">
                  <c:v>2017</c:v>
                </c:pt>
                <c:pt idx="1">
                  <c:v>2035</c:v>
                </c:pt>
              </c:numCache>
            </c:numRef>
          </c:cat>
          <c:val>
            <c:numRef>
              <c:f>Omavaraisuus!$C$5:$C$6</c:f>
              <c:numCache>
                <c:formatCode>0%</c:formatCode>
                <c:ptCount val="2"/>
                <c:pt idx="0">
                  <c:v>0.28000000000000003</c:v>
                </c:pt>
                <c:pt idx="1">
                  <c:v>0.43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EB-4DAE-81E2-2B6A3EE46F43}"/>
            </c:ext>
          </c:extLst>
        </c:ser>
        <c:ser>
          <c:idx val="1"/>
          <c:order val="1"/>
          <c:tx>
            <c:strRef>
              <c:f>Omavaraisuus!$D$4</c:f>
              <c:strCache>
                <c:ptCount val="1"/>
                <c:pt idx="0">
                  <c:v>Kaupallisen kalan omavaraisuus</c:v>
                </c:pt>
              </c:strCache>
            </c:strRef>
          </c:tx>
          <c:invertIfNegative val="0"/>
          <c:cat>
            <c:numRef>
              <c:f>Omavaraisuus!$B$5:$B$6</c:f>
              <c:numCache>
                <c:formatCode>General</c:formatCode>
                <c:ptCount val="2"/>
                <c:pt idx="0">
                  <c:v>2017</c:v>
                </c:pt>
                <c:pt idx="1">
                  <c:v>2035</c:v>
                </c:pt>
              </c:numCache>
            </c:numRef>
          </c:cat>
          <c:val>
            <c:numRef>
              <c:f>Omavaraisuus!$D$5:$D$6</c:f>
              <c:numCache>
                <c:formatCode>0%</c:formatCode>
                <c:ptCount val="2"/>
                <c:pt idx="0">
                  <c:v>0.18</c:v>
                </c:pt>
                <c:pt idx="1">
                  <c:v>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EB-4DAE-81E2-2B6A3EE46F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3598464"/>
        <c:axId val="113600000"/>
      </c:barChart>
      <c:catAx>
        <c:axId val="11359846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 w="19050"/>
        </c:spPr>
        <c:txPr>
          <a:bodyPr/>
          <a:lstStyle/>
          <a:p>
            <a:pPr>
              <a:defRPr sz="1100"/>
            </a:pPr>
            <a:endParaRPr lang="fi-FI"/>
          </a:p>
        </c:txPr>
        <c:crossAx val="113600000"/>
        <c:crosses val="autoZero"/>
        <c:auto val="1"/>
        <c:lblAlgn val="ctr"/>
        <c:lblOffset val="100"/>
        <c:noMultiLvlLbl val="0"/>
      </c:catAx>
      <c:valAx>
        <c:axId val="113600000"/>
        <c:scaling>
          <c:orientation val="minMax"/>
          <c:max val="1"/>
        </c:scaling>
        <c:delete val="0"/>
        <c:axPos val="b"/>
        <c:majorGridlines>
          <c:spPr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c:spPr>
        </c:majorGridlines>
        <c:numFmt formatCode="0%" sourceLinked="1"/>
        <c:majorTickMark val="out"/>
        <c:minorTickMark val="none"/>
        <c:tickLblPos val="nextTo"/>
        <c:spPr>
          <a:ln w="19050"/>
        </c:spPr>
        <c:crossAx val="113598464"/>
        <c:crosses val="autoZero"/>
        <c:crossBetween val="between"/>
      </c:valAx>
      <c:spPr>
        <a:ln>
          <a:solidFill>
            <a:schemeClr val="tx1">
              <a:tint val="75000"/>
              <a:shade val="95000"/>
              <a:satMod val="105000"/>
            </a:schemeClr>
          </a:solidFill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b="1"/>
      </a:pPr>
      <a:endParaRPr lang="fi-FI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Työllisyysarviot!$Y$8</c:f>
              <c:strCache>
                <c:ptCount val="1"/>
                <c:pt idx="0">
                  <c:v>Alkutuotanto</c:v>
                </c:pt>
              </c:strCache>
            </c:strRef>
          </c:tx>
          <c:invertIfNegative val="0"/>
          <c:cat>
            <c:numRef>
              <c:f>Työllisyysarviot!$Z$7:$AA$7</c:f>
              <c:numCache>
                <c:formatCode>General</c:formatCode>
                <c:ptCount val="2"/>
                <c:pt idx="0">
                  <c:v>2017</c:v>
                </c:pt>
                <c:pt idx="1">
                  <c:v>2035</c:v>
                </c:pt>
              </c:numCache>
            </c:numRef>
          </c:cat>
          <c:val>
            <c:numRef>
              <c:f>Työllisyysarviot!$Z$8:$AA$8</c:f>
              <c:numCache>
                <c:formatCode>0</c:formatCode>
                <c:ptCount val="2"/>
                <c:pt idx="0">
                  <c:v>892.33333333333326</c:v>
                </c:pt>
                <c:pt idx="1">
                  <c:v>1780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0D-4402-B0E7-3371C70CA056}"/>
            </c:ext>
          </c:extLst>
        </c:ser>
        <c:ser>
          <c:idx val="1"/>
          <c:order val="1"/>
          <c:tx>
            <c:strRef>
              <c:f>Työllisyysarviot!$Y$9</c:f>
              <c:strCache>
                <c:ptCount val="1"/>
                <c:pt idx="0">
                  <c:v>Jalostus ja kauppa</c:v>
                </c:pt>
              </c:strCache>
            </c:strRef>
          </c:tx>
          <c:invertIfNegative val="0"/>
          <c:cat>
            <c:numRef>
              <c:f>Työllisyysarviot!$Z$7:$AA$7</c:f>
              <c:numCache>
                <c:formatCode>General</c:formatCode>
                <c:ptCount val="2"/>
                <c:pt idx="0">
                  <c:v>2017</c:v>
                </c:pt>
                <c:pt idx="1">
                  <c:v>2035</c:v>
                </c:pt>
              </c:numCache>
            </c:numRef>
          </c:cat>
          <c:val>
            <c:numRef>
              <c:f>Työllisyysarviot!$Z$9:$AA$9</c:f>
              <c:numCache>
                <c:formatCode>0</c:formatCode>
                <c:ptCount val="2"/>
                <c:pt idx="0">
                  <c:v>1321</c:v>
                </c:pt>
                <c:pt idx="1">
                  <c:v>2236.1099038685993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B0D-4402-B0E7-3371C70CA056}"/>
            </c:ext>
          </c:extLst>
        </c:ser>
        <c:ser>
          <c:idx val="2"/>
          <c:order val="2"/>
          <c:tx>
            <c:strRef>
              <c:f>Työllisyysarviot!$Y$10</c:f>
              <c:strCache>
                <c:ptCount val="1"/>
                <c:pt idx="0">
                  <c:v>Vähittäiskauppa</c:v>
                </c:pt>
              </c:strCache>
            </c:strRef>
          </c:tx>
          <c:invertIfNegative val="0"/>
          <c:cat>
            <c:numRef>
              <c:f>Työllisyysarviot!$Z$7:$AA$7</c:f>
              <c:numCache>
                <c:formatCode>General</c:formatCode>
                <c:ptCount val="2"/>
                <c:pt idx="0">
                  <c:v>2017</c:v>
                </c:pt>
                <c:pt idx="1">
                  <c:v>2035</c:v>
                </c:pt>
              </c:numCache>
            </c:numRef>
          </c:cat>
          <c:val>
            <c:numRef>
              <c:f>Työllisyysarviot!$Z$10:$AA$10</c:f>
              <c:numCache>
                <c:formatCode>0</c:formatCode>
                <c:ptCount val="2"/>
                <c:pt idx="0">
                  <c:v>2500</c:v>
                </c:pt>
                <c:pt idx="1">
                  <c:v>4231.8506886233899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B0D-4402-B0E7-3371C70CA0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117353472"/>
        <c:axId val="117371648"/>
      </c:barChart>
      <c:catAx>
        <c:axId val="1173534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9050"/>
        </c:spPr>
        <c:crossAx val="117371648"/>
        <c:crosses val="autoZero"/>
        <c:auto val="1"/>
        <c:lblAlgn val="ctr"/>
        <c:lblOffset val="100"/>
        <c:noMultiLvlLbl val="0"/>
      </c:catAx>
      <c:valAx>
        <c:axId val="117371648"/>
        <c:scaling>
          <c:orientation val="minMax"/>
        </c:scaling>
        <c:delete val="0"/>
        <c:axPos val="l"/>
        <c:majorGridlines>
          <c:spPr>
            <a:ln w="9525"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fi-FI"/>
                  <a:t>Työllisyys,</a:t>
                </a:r>
                <a:r>
                  <a:rPr lang="fi-FI" baseline="0"/>
                  <a:t> htv</a:t>
                </a:r>
                <a:endParaRPr lang="fi-FI"/>
              </a:p>
            </c:rich>
          </c:tx>
          <c:overlay val="0"/>
        </c:title>
        <c:numFmt formatCode="#,##0" sourceLinked="0"/>
        <c:majorTickMark val="out"/>
        <c:minorTickMark val="none"/>
        <c:tickLblPos val="nextTo"/>
        <c:spPr>
          <a:ln w="19050"/>
        </c:spPr>
        <c:crossAx val="117353472"/>
        <c:crosses val="autoZero"/>
        <c:crossBetween val="between"/>
      </c:valAx>
      <c:spPr>
        <a:ln>
          <a:solidFill>
            <a:schemeClr val="tx1">
              <a:tint val="75000"/>
              <a:shade val="95000"/>
              <a:satMod val="105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78310254918662869"/>
          <c:y val="0.37442403032954213"/>
          <c:w val="0.20370483867616812"/>
          <c:h val="0.50578120443277919"/>
        </c:manualLayout>
      </c:layout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b="1"/>
      </a:pPr>
      <a:endParaRPr lang="fi-FI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Työllisyysarviot!$Y$14</c:f>
              <c:strCache>
                <c:ptCount val="1"/>
                <c:pt idx="0">
                  <c:v>Alkutuotanto</c:v>
                </c:pt>
              </c:strCache>
            </c:strRef>
          </c:tx>
          <c:invertIfNegative val="0"/>
          <c:cat>
            <c:strRef>
              <c:f>Työllisyysarviot!$Z$7:$AB$7</c:f>
              <c:strCache>
                <c:ptCount val="3"/>
                <c:pt idx="0">
                  <c:v>2017</c:v>
                </c:pt>
                <c:pt idx="1">
                  <c:v>2035</c:v>
                </c:pt>
                <c:pt idx="2">
                  <c:v>20127 tuonti</c:v>
                </c:pt>
              </c:strCache>
            </c:strRef>
          </c:cat>
          <c:val>
            <c:numRef>
              <c:f>Työllisyysarviot!$Z$14:$AA$14</c:f>
              <c:numCache>
                <c:formatCode>0</c:formatCode>
                <c:ptCount val="2"/>
                <c:pt idx="0">
                  <c:v>2443.5333333333333</c:v>
                </c:pt>
                <c:pt idx="1">
                  <c:v>6105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AC-4284-907A-724AA3BBFE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120075008"/>
        <c:axId val="120076544"/>
      </c:barChart>
      <c:catAx>
        <c:axId val="1200750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9050"/>
        </c:spPr>
        <c:crossAx val="120076544"/>
        <c:crosses val="autoZero"/>
        <c:auto val="1"/>
        <c:lblAlgn val="ctr"/>
        <c:lblOffset val="100"/>
        <c:noMultiLvlLbl val="0"/>
      </c:catAx>
      <c:valAx>
        <c:axId val="120076544"/>
        <c:scaling>
          <c:orientation val="minMax"/>
        </c:scaling>
        <c:delete val="0"/>
        <c:axPos val="l"/>
        <c:majorGridlines>
          <c:spPr>
            <a:ln w="9525"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fi-FI"/>
                  <a:t>Työllisyys</a:t>
                </a:r>
                <a:r>
                  <a:rPr lang="fi-FI" baseline="0"/>
                  <a:t> kerrannaisvaikutuksineen, htv</a:t>
                </a:r>
                <a:endParaRPr lang="fi-FI"/>
              </a:p>
            </c:rich>
          </c:tx>
          <c:overlay val="0"/>
        </c:title>
        <c:numFmt formatCode="#,##0" sourceLinked="0"/>
        <c:majorTickMark val="out"/>
        <c:minorTickMark val="none"/>
        <c:tickLblPos val="nextTo"/>
        <c:spPr>
          <a:ln w="19050"/>
        </c:spPr>
        <c:crossAx val="120075008"/>
        <c:crosses val="autoZero"/>
        <c:crossBetween val="between"/>
      </c:valAx>
      <c:spPr>
        <a:ln>
          <a:solidFill>
            <a:schemeClr val="tx1">
              <a:tint val="75000"/>
              <a:shade val="95000"/>
              <a:satMod val="105000"/>
            </a:schemeClr>
          </a:solidFill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b="1"/>
      </a:pPr>
      <a:endParaRPr lang="fi-FI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3023636568250547"/>
          <c:y val="5.0925925925925923E-2"/>
          <c:w val="0.61826524796433646"/>
          <c:h val="0.7349227179935841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5"/>
            </a:solidFill>
          </c:spPr>
          <c:invertIfNegative val="0"/>
          <c:cat>
            <c:strRef>
              <c:f>Terveysvaikutukset!$D$20:$D$22</c:f>
              <c:strCache>
                <c:ptCount val="3"/>
                <c:pt idx="0">
                  <c:v>2017</c:v>
                </c:pt>
                <c:pt idx="1">
                  <c:v>Kotimaisuuten perustuva 2027</c:v>
                </c:pt>
                <c:pt idx="2">
                  <c:v>Tuontiin perustuva 2027</c:v>
                </c:pt>
              </c:strCache>
            </c:strRef>
          </c:cat>
          <c:val>
            <c:numRef>
              <c:f>Terveysvaikutukset!$E$20:$E$22</c:f>
              <c:numCache>
                <c:formatCode>General</c:formatCode>
                <c:ptCount val="3"/>
                <c:pt idx="0">
                  <c:v>96000</c:v>
                </c:pt>
                <c:pt idx="1">
                  <c:v>126000</c:v>
                </c:pt>
                <c:pt idx="2">
                  <c:v>121000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60-4A63-BF54-08DEB7B69C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1764992"/>
        <c:axId val="411766784"/>
      </c:barChart>
      <c:catAx>
        <c:axId val="41176499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 w="19050"/>
        </c:spPr>
        <c:crossAx val="411766784"/>
        <c:crosses val="autoZero"/>
        <c:auto val="1"/>
        <c:lblAlgn val="ctr"/>
        <c:lblOffset val="100"/>
        <c:noMultiLvlLbl val="0"/>
      </c:catAx>
      <c:valAx>
        <c:axId val="411766784"/>
        <c:scaling>
          <c:orientation val="minMax"/>
        </c:scaling>
        <c:delete val="0"/>
        <c:axPos val="b"/>
        <c:majorGridlines>
          <c:spPr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err="1"/>
                  <a:t>Haittapainotetut</a:t>
                </a:r>
                <a:r>
                  <a:rPr lang="en-US" dirty="0"/>
                  <a:t> </a:t>
                </a:r>
                <a:r>
                  <a:rPr lang="en-US" dirty="0" err="1"/>
                  <a:t>elinvuodet</a:t>
                </a:r>
                <a:r>
                  <a:rPr lang="en-US" dirty="0"/>
                  <a:t> </a:t>
                </a:r>
              </a:p>
            </c:rich>
          </c:tx>
          <c:overlay val="0"/>
        </c:title>
        <c:numFmt formatCode="#,##0" sourceLinked="0"/>
        <c:majorTickMark val="out"/>
        <c:minorTickMark val="none"/>
        <c:tickLblPos val="nextTo"/>
        <c:spPr>
          <a:ln w="19050"/>
        </c:spPr>
        <c:crossAx val="411764992"/>
        <c:crosses val="autoZero"/>
        <c:crossBetween val="between"/>
      </c:valAx>
      <c:spPr>
        <a:ln>
          <a:solidFill>
            <a:schemeClr val="accent1"/>
          </a:solidFill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b="1"/>
      </a:pPr>
      <a:endParaRPr lang="fi-FI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0.13776</cdr:x>
      <cdr:y>0.91763</cdr:y>
    </cdr:from>
    <cdr:to>
      <cdr:x>0.79023</cdr:x>
      <cdr:y>0.98039</cdr:y>
    </cdr:to>
    <cdr:sp macro="" textlink="">
      <cdr:nvSpPr>
        <cdr:cNvPr id="2" name="Suorakulmio 1">
          <a:extLst xmlns:a="http://schemas.openxmlformats.org/drawingml/2006/main">
            <a:ext uri="{FF2B5EF4-FFF2-40B4-BE49-F238E27FC236}">
              <a16:creationId xmlns:a16="http://schemas.microsoft.com/office/drawing/2014/main" id="{3E32B9C6-7B21-4877-B567-C0A843A42DEB}"/>
            </a:ext>
          </a:extLst>
        </cdr:cNvPr>
        <cdr:cNvSpPr/>
      </cdr:nvSpPr>
      <cdr:spPr>
        <a:xfrm xmlns:a="http://schemas.openxmlformats.org/drawingml/2006/main">
          <a:off x="750638" y="2766356"/>
          <a:ext cx="3555124" cy="18918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r>
            <a:rPr lang="fi-FI" b="1" dirty="0">
              <a:solidFill>
                <a:schemeClr val="tx1"/>
              </a:solidFill>
            </a:rPr>
            <a:t>               2017		              2035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C019A4-9203-4A61-BBB0-A93FE77D0331}" type="datetimeFigureOut">
              <a:rPr lang="en-US"/>
              <a:pPr>
                <a:defRPr/>
              </a:pPr>
              <a:t>10/1/2021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040F394-F4CB-4909-95E0-DC6FB5AA66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0196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905EAF7-C53E-44C3-944A-E7FA58756A46}" type="datetimeFigureOut">
              <a:rPr lang="en-US"/>
              <a:pPr>
                <a:defRPr/>
              </a:pPr>
              <a:t>10/1/2021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noProof="0"/>
              <a:t>Click to edit Master text styles</a:t>
            </a:r>
          </a:p>
          <a:p>
            <a:pPr lvl="1"/>
            <a:r>
              <a:rPr lang="fi-FI" noProof="0"/>
              <a:t>Second level</a:t>
            </a:r>
          </a:p>
          <a:p>
            <a:pPr lvl="2"/>
            <a:r>
              <a:rPr lang="fi-FI" noProof="0"/>
              <a:t>Third level</a:t>
            </a:r>
          </a:p>
          <a:p>
            <a:pPr lvl="3"/>
            <a:r>
              <a:rPr lang="fi-FI" noProof="0"/>
              <a:t>Fourth level</a:t>
            </a:r>
          </a:p>
          <a:p>
            <a:pPr lvl="4"/>
            <a:r>
              <a:rPr lang="fi-FI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86CDA21-3817-418E-B9BD-A5154CD872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067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1244600"/>
            <a:ext cx="5806625" cy="85725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344" y="2228850"/>
            <a:ext cx="5806624" cy="22574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0" name="Left Arrow 9"/>
          <p:cNvSpPr/>
          <p:nvPr userDrawn="1"/>
        </p:nvSpPr>
        <p:spPr>
          <a:xfrm>
            <a:off x="9315450" y="33734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9640864" y="7143"/>
            <a:ext cx="18247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Taustavärin </a:t>
            </a:r>
            <a:r>
              <a:rPr lang="fi-FI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vaihtaminen</a:t>
            </a:r>
          </a:p>
          <a:p>
            <a:r>
              <a:rPr lang="fi-FI" sz="11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Home/Layout</a:t>
            </a:r>
            <a:endParaRPr lang="fi-FI" sz="11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6221941" y="4842785"/>
            <a:ext cx="742071" cy="19911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0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1.10.2021</a:t>
            </a:fld>
            <a:endParaRPr lang="fi-FI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48343" y="4588933"/>
            <a:ext cx="5806625" cy="45296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90514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 white bg/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ft Arrow 4"/>
          <p:cNvSpPr/>
          <p:nvPr userDrawn="1"/>
        </p:nvSpPr>
        <p:spPr>
          <a:xfrm>
            <a:off x="9315450" y="33734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9631339" y="7143"/>
            <a:ext cx="18247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Värin vaihtaminen</a:t>
            </a:r>
          </a:p>
          <a:p>
            <a:r>
              <a:rPr lang="fi-FI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Home/Layout </a:t>
            </a:r>
          </a:p>
        </p:txBody>
      </p:sp>
      <p:sp>
        <p:nvSpPr>
          <p:cNvPr id="10" name="Freeform 9"/>
          <p:cNvSpPr>
            <a:spLocks noEditPoints="1"/>
          </p:cNvSpPr>
          <p:nvPr userDrawn="1"/>
        </p:nvSpPr>
        <p:spPr bwMode="auto">
          <a:xfrm>
            <a:off x="6154967" y="-2639610"/>
            <a:ext cx="8458411" cy="7798876"/>
          </a:xfrm>
          <a:custGeom>
            <a:avLst/>
            <a:gdLst>
              <a:gd name="T0" fmla="*/ 1474 w 3514"/>
              <a:gd name="T1" fmla="*/ 12 h 3240"/>
              <a:gd name="T2" fmla="*/ 978 w 3514"/>
              <a:gd name="T3" fmla="*/ 122 h 3240"/>
              <a:gd name="T4" fmla="*/ 560 w 3514"/>
              <a:gd name="T5" fmla="*/ 327 h 3240"/>
              <a:gd name="T6" fmla="*/ 262 w 3514"/>
              <a:gd name="T7" fmla="*/ 586 h 3240"/>
              <a:gd name="T8" fmla="*/ 143 w 3514"/>
              <a:gd name="T9" fmla="*/ 750 h 3240"/>
              <a:gd name="T10" fmla="*/ 57 w 3514"/>
              <a:gd name="T11" fmla="*/ 930 h 3240"/>
              <a:gd name="T12" fmla="*/ 9 w 3514"/>
              <a:gd name="T13" fmla="*/ 1121 h 3240"/>
              <a:gd name="T14" fmla="*/ 2 w 3514"/>
              <a:gd name="T15" fmla="*/ 1341 h 3240"/>
              <a:gd name="T16" fmla="*/ 76 w 3514"/>
              <a:gd name="T17" fmla="*/ 1698 h 3240"/>
              <a:gd name="T18" fmla="*/ 231 w 3514"/>
              <a:gd name="T19" fmla="*/ 1977 h 3240"/>
              <a:gd name="T20" fmla="*/ 369 w 3514"/>
              <a:gd name="T21" fmla="*/ 2130 h 3240"/>
              <a:gd name="T22" fmla="*/ 541 w 3514"/>
              <a:gd name="T23" fmla="*/ 2273 h 3240"/>
              <a:gd name="T24" fmla="*/ 876 w 3514"/>
              <a:gd name="T25" fmla="*/ 2473 h 3240"/>
              <a:gd name="T26" fmla="*/ 1105 w 3514"/>
              <a:gd name="T27" fmla="*/ 2555 h 3240"/>
              <a:gd name="T28" fmla="*/ 1108 w 3514"/>
              <a:gd name="T29" fmla="*/ 2559 h 3240"/>
              <a:gd name="T30" fmla="*/ 905 w 3514"/>
              <a:gd name="T31" fmla="*/ 3201 h 3240"/>
              <a:gd name="T32" fmla="*/ 1311 w 3514"/>
              <a:gd name="T33" fmla="*/ 2921 h 3240"/>
              <a:gd name="T34" fmla="*/ 1728 w 3514"/>
              <a:gd name="T35" fmla="*/ 2691 h 3240"/>
              <a:gd name="T36" fmla="*/ 1857 w 3514"/>
              <a:gd name="T37" fmla="*/ 2651 h 3240"/>
              <a:gd name="T38" fmla="*/ 2147 w 3514"/>
              <a:gd name="T39" fmla="*/ 2626 h 3240"/>
              <a:gd name="T40" fmla="*/ 2409 w 3514"/>
              <a:gd name="T41" fmla="*/ 2570 h 3240"/>
              <a:gd name="T42" fmla="*/ 2851 w 3514"/>
              <a:gd name="T43" fmla="*/ 2383 h 3240"/>
              <a:gd name="T44" fmla="*/ 3179 w 3514"/>
              <a:gd name="T45" fmla="*/ 2118 h 3240"/>
              <a:gd name="T46" fmla="*/ 3396 w 3514"/>
              <a:gd name="T47" fmla="*/ 1804 h 3240"/>
              <a:gd name="T48" fmla="*/ 3503 w 3514"/>
              <a:gd name="T49" fmla="*/ 1474 h 3240"/>
              <a:gd name="T50" fmla="*/ 3512 w 3514"/>
              <a:gd name="T51" fmla="*/ 1267 h 3240"/>
              <a:gd name="T52" fmla="*/ 3483 w 3514"/>
              <a:gd name="T53" fmla="*/ 1073 h 3240"/>
              <a:gd name="T54" fmla="*/ 3416 w 3514"/>
              <a:gd name="T55" fmla="*/ 887 h 3240"/>
              <a:gd name="T56" fmla="*/ 3297 w 3514"/>
              <a:gd name="T57" fmla="*/ 685 h 3240"/>
              <a:gd name="T58" fmla="*/ 2995 w 3514"/>
              <a:gd name="T59" fmla="*/ 386 h 3240"/>
              <a:gd name="T60" fmla="*/ 2590 w 3514"/>
              <a:gd name="T61" fmla="*/ 161 h 3240"/>
              <a:gd name="T62" fmla="*/ 2102 w 3514"/>
              <a:gd name="T63" fmla="*/ 28 h 3240"/>
              <a:gd name="T64" fmla="*/ 2308 w 3514"/>
              <a:gd name="T65" fmla="*/ 2149 h 3240"/>
              <a:gd name="T66" fmla="*/ 2021 w 3514"/>
              <a:gd name="T67" fmla="*/ 2310 h 3240"/>
              <a:gd name="T68" fmla="*/ 1686 w 3514"/>
              <a:gd name="T69" fmla="*/ 2381 h 3240"/>
              <a:gd name="T70" fmla="*/ 1500 w 3514"/>
              <a:gd name="T71" fmla="*/ 2307 h 3240"/>
              <a:gd name="T72" fmla="*/ 1914 w 3514"/>
              <a:gd name="T73" fmla="*/ 1629 h 3240"/>
              <a:gd name="T74" fmla="*/ 1724 w 3514"/>
              <a:gd name="T75" fmla="*/ 1721 h 3240"/>
              <a:gd name="T76" fmla="*/ 1389 w 3514"/>
              <a:gd name="T77" fmla="*/ 2035 h 3240"/>
              <a:gd name="T78" fmla="*/ 1107 w 3514"/>
              <a:gd name="T79" fmla="*/ 2302 h 3240"/>
              <a:gd name="T80" fmla="*/ 922 w 3514"/>
              <a:gd name="T81" fmla="*/ 2195 h 3240"/>
              <a:gd name="T82" fmla="*/ 763 w 3514"/>
              <a:gd name="T83" fmla="*/ 2023 h 3240"/>
              <a:gd name="T84" fmla="*/ 645 w 3514"/>
              <a:gd name="T85" fmla="*/ 1760 h 3240"/>
              <a:gd name="T86" fmla="*/ 622 w 3514"/>
              <a:gd name="T87" fmla="*/ 1473 h 3240"/>
              <a:gd name="T88" fmla="*/ 688 w 3514"/>
              <a:gd name="T89" fmla="*/ 1187 h 3240"/>
              <a:gd name="T90" fmla="*/ 840 w 3514"/>
              <a:gd name="T91" fmla="*/ 929 h 3240"/>
              <a:gd name="T92" fmla="*/ 1018 w 3514"/>
              <a:gd name="T93" fmla="*/ 758 h 3240"/>
              <a:gd name="T94" fmla="*/ 1223 w 3514"/>
              <a:gd name="T95" fmla="*/ 639 h 3240"/>
              <a:gd name="T96" fmla="*/ 1437 w 3514"/>
              <a:gd name="T97" fmla="*/ 567 h 3240"/>
              <a:gd name="T98" fmla="*/ 1840 w 3514"/>
              <a:gd name="T99" fmla="*/ 518 h 3240"/>
              <a:gd name="T100" fmla="*/ 2263 w 3514"/>
              <a:gd name="T101" fmla="*/ 507 h 3240"/>
              <a:gd name="T102" fmla="*/ 2604 w 3514"/>
              <a:gd name="T103" fmla="*/ 460 h 3240"/>
              <a:gd name="T104" fmla="*/ 2804 w 3514"/>
              <a:gd name="T105" fmla="*/ 460 h 3240"/>
              <a:gd name="T106" fmla="*/ 2834 w 3514"/>
              <a:gd name="T107" fmla="*/ 800 h 3240"/>
              <a:gd name="T108" fmla="*/ 2810 w 3514"/>
              <a:gd name="T109" fmla="*/ 1189 h 3240"/>
              <a:gd name="T110" fmla="*/ 2708 w 3514"/>
              <a:gd name="T111" fmla="*/ 1584 h 3240"/>
              <a:gd name="T112" fmla="*/ 2606 w 3514"/>
              <a:gd name="T113" fmla="*/ 1797 h 3240"/>
              <a:gd name="T114" fmla="*/ 2463 w 3514"/>
              <a:gd name="T115" fmla="*/ 1997 h 3240"/>
              <a:gd name="T116" fmla="*/ 2308 w 3514"/>
              <a:gd name="T117" fmla="*/ 2149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514" h="3240">
                <a:moveTo>
                  <a:pt x="1834" y="2"/>
                </a:moveTo>
                <a:lnTo>
                  <a:pt x="1834" y="2"/>
                </a:lnTo>
                <a:lnTo>
                  <a:pt x="1742" y="0"/>
                </a:lnTo>
                <a:lnTo>
                  <a:pt x="1651" y="0"/>
                </a:lnTo>
                <a:lnTo>
                  <a:pt x="1562" y="5"/>
                </a:lnTo>
                <a:lnTo>
                  <a:pt x="1474" y="12"/>
                </a:lnTo>
                <a:lnTo>
                  <a:pt x="1387" y="23"/>
                </a:lnTo>
                <a:lnTo>
                  <a:pt x="1302" y="37"/>
                </a:lnTo>
                <a:lnTo>
                  <a:pt x="1218" y="54"/>
                </a:lnTo>
                <a:lnTo>
                  <a:pt x="1136" y="74"/>
                </a:lnTo>
                <a:lnTo>
                  <a:pt x="1057" y="98"/>
                </a:lnTo>
                <a:lnTo>
                  <a:pt x="978" y="122"/>
                </a:lnTo>
                <a:lnTo>
                  <a:pt x="902" y="150"/>
                </a:lnTo>
                <a:lnTo>
                  <a:pt x="829" y="181"/>
                </a:lnTo>
                <a:lnTo>
                  <a:pt x="758" y="214"/>
                </a:lnTo>
                <a:lnTo>
                  <a:pt x="690" y="250"/>
                </a:lnTo>
                <a:lnTo>
                  <a:pt x="623" y="288"/>
                </a:lnTo>
                <a:lnTo>
                  <a:pt x="560" y="327"/>
                </a:lnTo>
                <a:lnTo>
                  <a:pt x="499" y="371"/>
                </a:lnTo>
                <a:lnTo>
                  <a:pt x="440" y="415"/>
                </a:lnTo>
                <a:lnTo>
                  <a:pt x="386" y="462"/>
                </a:lnTo>
                <a:lnTo>
                  <a:pt x="333" y="510"/>
                </a:lnTo>
                <a:lnTo>
                  <a:pt x="285" y="561"/>
                </a:lnTo>
                <a:lnTo>
                  <a:pt x="262" y="586"/>
                </a:lnTo>
                <a:lnTo>
                  <a:pt x="240" y="612"/>
                </a:lnTo>
                <a:lnTo>
                  <a:pt x="219" y="640"/>
                </a:lnTo>
                <a:lnTo>
                  <a:pt x="198" y="667"/>
                </a:lnTo>
                <a:lnTo>
                  <a:pt x="180" y="695"/>
                </a:lnTo>
                <a:lnTo>
                  <a:pt x="161" y="722"/>
                </a:lnTo>
                <a:lnTo>
                  <a:pt x="143" y="750"/>
                </a:lnTo>
                <a:lnTo>
                  <a:pt x="127" y="780"/>
                </a:lnTo>
                <a:lnTo>
                  <a:pt x="110" y="809"/>
                </a:lnTo>
                <a:lnTo>
                  <a:pt x="96" y="839"/>
                </a:lnTo>
                <a:lnTo>
                  <a:pt x="82" y="868"/>
                </a:lnTo>
                <a:lnTo>
                  <a:pt x="70" y="899"/>
                </a:lnTo>
                <a:lnTo>
                  <a:pt x="57" y="930"/>
                </a:lnTo>
                <a:lnTo>
                  <a:pt x="47" y="961"/>
                </a:lnTo>
                <a:lnTo>
                  <a:pt x="37" y="992"/>
                </a:lnTo>
                <a:lnTo>
                  <a:pt x="29" y="1023"/>
                </a:lnTo>
                <a:lnTo>
                  <a:pt x="22" y="1056"/>
                </a:lnTo>
                <a:lnTo>
                  <a:pt x="16" y="1088"/>
                </a:lnTo>
                <a:lnTo>
                  <a:pt x="9" y="1121"/>
                </a:lnTo>
                <a:lnTo>
                  <a:pt x="6" y="1153"/>
                </a:lnTo>
                <a:lnTo>
                  <a:pt x="3" y="1186"/>
                </a:lnTo>
                <a:lnTo>
                  <a:pt x="0" y="1220"/>
                </a:lnTo>
                <a:lnTo>
                  <a:pt x="0" y="1220"/>
                </a:lnTo>
                <a:lnTo>
                  <a:pt x="0" y="1280"/>
                </a:lnTo>
                <a:lnTo>
                  <a:pt x="2" y="1341"/>
                </a:lnTo>
                <a:lnTo>
                  <a:pt x="6" y="1401"/>
                </a:lnTo>
                <a:lnTo>
                  <a:pt x="14" y="1462"/>
                </a:lnTo>
                <a:lnTo>
                  <a:pt x="25" y="1521"/>
                </a:lnTo>
                <a:lnTo>
                  <a:pt x="39" y="1581"/>
                </a:lnTo>
                <a:lnTo>
                  <a:pt x="56" y="1640"/>
                </a:lnTo>
                <a:lnTo>
                  <a:pt x="76" y="1698"/>
                </a:lnTo>
                <a:lnTo>
                  <a:pt x="101" y="1756"/>
                </a:lnTo>
                <a:lnTo>
                  <a:pt x="127" y="1812"/>
                </a:lnTo>
                <a:lnTo>
                  <a:pt x="158" y="1868"/>
                </a:lnTo>
                <a:lnTo>
                  <a:pt x="192" y="1922"/>
                </a:lnTo>
                <a:lnTo>
                  <a:pt x="212" y="1950"/>
                </a:lnTo>
                <a:lnTo>
                  <a:pt x="231" y="1977"/>
                </a:lnTo>
                <a:lnTo>
                  <a:pt x="251" y="2003"/>
                </a:lnTo>
                <a:lnTo>
                  <a:pt x="273" y="2029"/>
                </a:lnTo>
                <a:lnTo>
                  <a:pt x="296" y="2054"/>
                </a:lnTo>
                <a:lnTo>
                  <a:pt x="319" y="2080"/>
                </a:lnTo>
                <a:lnTo>
                  <a:pt x="344" y="2105"/>
                </a:lnTo>
                <a:lnTo>
                  <a:pt x="369" y="2130"/>
                </a:lnTo>
                <a:lnTo>
                  <a:pt x="369" y="2130"/>
                </a:lnTo>
                <a:lnTo>
                  <a:pt x="403" y="2161"/>
                </a:lnTo>
                <a:lnTo>
                  <a:pt x="439" y="2190"/>
                </a:lnTo>
                <a:lnTo>
                  <a:pt x="473" y="2220"/>
                </a:lnTo>
                <a:lnTo>
                  <a:pt x="507" y="2246"/>
                </a:lnTo>
                <a:lnTo>
                  <a:pt x="541" y="2273"/>
                </a:lnTo>
                <a:lnTo>
                  <a:pt x="574" y="2297"/>
                </a:lnTo>
                <a:lnTo>
                  <a:pt x="639" y="2342"/>
                </a:lnTo>
                <a:lnTo>
                  <a:pt x="702" y="2381"/>
                </a:lnTo>
                <a:lnTo>
                  <a:pt x="764" y="2415"/>
                </a:lnTo>
                <a:lnTo>
                  <a:pt x="822" y="2446"/>
                </a:lnTo>
                <a:lnTo>
                  <a:pt x="876" y="2473"/>
                </a:lnTo>
                <a:lnTo>
                  <a:pt x="925" y="2494"/>
                </a:lnTo>
                <a:lnTo>
                  <a:pt x="969" y="2511"/>
                </a:lnTo>
                <a:lnTo>
                  <a:pt x="1009" y="2527"/>
                </a:lnTo>
                <a:lnTo>
                  <a:pt x="1042" y="2538"/>
                </a:lnTo>
                <a:lnTo>
                  <a:pt x="1088" y="2552"/>
                </a:lnTo>
                <a:lnTo>
                  <a:pt x="1105" y="2555"/>
                </a:lnTo>
                <a:lnTo>
                  <a:pt x="1105" y="2555"/>
                </a:lnTo>
                <a:lnTo>
                  <a:pt x="1108" y="2556"/>
                </a:lnTo>
                <a:lnTo>
                  <a:pt x="1108" y="2558"/>
                </a:lnTo>
                <a:lnTo>
                  <a:pt x="1108" y="2558"/>
                </a:lnTo>
                <a:lnTo>
                  <a:pt x="1108" y="2559"/>
                </a:lnTo>
                <a:lnTo>
                  <a:pt x="1108" y="2559"/>
                </a:lnTo>
                <a:lnTo>
                  <a:pt x="1107" y="2561"/>
                </a:lnTo>
                <a:lnTo>
                  <a:pt x="1107" y="2561"/>
                </a:lnTo>
                <a:lnTo>
                  <a:pt x="586" y="3240"/>
                </a:lnTo>
                <a:lnTo>
                  <a:pt x="857" y="3240"/>
                </a:lnTo>
                <a:lnTo>
                  <a:pt x="857" y="3240"/>
                </a:lnTo>
                <a:lnTo>
                  <a:pt x="905" y="3201"/>
                </a:lnTo>
                <a:lnTo>
                  <a:pt x="961" y="3159"/>
                </a:lnTo>
                <a:lnTo>
                  <a:pt x="1023" y="3114"/>
                </a:lnTo>
                <a:lnTo>
                  <a:pt x="1091" y="3066"/>
                </a:lnTo>
                <a:lnTo>
                  <a:pt x="1163" y="3018"/>
                </a:lnTo>
                <a:lnTo>
                  <a:pt x="1237" y="2969"/>
                </a:lnTo>
                <a:lnTo>
                  <a:pt x="1311" y="2921"/>
                </a:lnTo>
                <a:lnTo>
                  <a:pt x="1387" y="2874"/>
                </a:lnTo>
                <a:lnTo>
                  <a:pt x="1463" y="2829"/>
                </a:lnTo>
                <a:lnTo>
                  <a:pt x="1536" y="2789"/>
                </a:lnTo>
                <a:lnTo>
                  <a:pt x="1606" y="2750"/>
                </a:lnTo>
                <a:lnTo>
                  <a:pt x="1669" y="2718"/>
                </a:lnTo>
                <a:lnTo>
                  <a:pt x="1728" y="2691"/>
                </a:lnTo>
                <a:lnTo>
                  <a:pt x="1781" y="2670"/>
                </a:lnTo>
                <a:lnTo>
                  <a:pt x="1803" y="2662"/>
                </a:lnTo>
                <a:lnTo>
                  <a:pt x="1824" y="2657"/>
                </a:lnTo>
                <a:lnTo>
                  <a:pt x="1841" y="2652"/>
                </a:lnTo>
                <a:lnTo>
                  <a:pt x="1857" y="2651"/>
                </a:lnTo>
                <a:lnTo>
                  <a:pt x="1857" y="2651"/>
                </a:lnTo>
                <a:lnTo>
                  <a:pt x="1908" y="2649"/>
                </a:lnTo>
                <a:lnTo>
                  <a:pt x="1958" y="2646"/>
                </a:lnTo>
                <a:lnTo>
                  <a:pt x="2006" y="2643"/>
                </a:lnTo>
                <a:lnTo>
                  <a:pt x="2054" y="2639"/>
                </a:lnTo>
                <a:lnTo>
                  <a:pt x="2100" y="2632"/>
                </a:lnTo>
                <a:lnTo>
                  <a:pt x="2147" y="2626"/>
                </a:lnTo>
                <a:lnTo>
                  <a:pt x="2193" y="2618"/>
                </a:lnTo>
                <a:lnTo>
                  <a:pt x="2238" y="2611"/>
                </a:lnTo>
                <a:lnTo>
                  <a:pt x="2282" y="2601"/>
                </a:lnTo>
                <a:lnTo>
                  <a:pt x="2325" y="2592"/>
                </a:lnTo>
                <a:lnTo>
                  <a:pt x="2369" y="2581"/>
                </a:lnTo>
                <a:lnTo>
                  <a:pt x="2409" y="2570"/>
                </a:lnTo>
                <a:lnTo>
                  <a:pt x="2491" y="2545"/>
                </a:lnTo>
                <a:lnTo>
                  <a:pt x="2568" y="2518"/>
                </a:lnTo>
                <a:lnTo>
                  <a:pt x="2644" y="2488"/>
                </a:lnTo>
                <a:lnTo>
                  <a:pt x="2716" y="2454"/>
                </a:lnTo>
                <a:lnTo>
                  <a:pt x="2784" y="2420"/>
                </a:lnTo>
                <a:lnTo>
                  <a:pt x="2851" y="2383"/>
                </a:lnTo>
                <a:lnTo>
                  <a:pt x="2913" y="2342"/>
                </a:lnTo>
                <a:lnTo>
                  <a:pt x="2971" y="2301"/>
                </a:lnTo>
                <a:lnTo>
                  <a:pt x="3029" y="2257"/>
                </a:lnTo>
                <a:lnTo>
                  <a:pt x="3082" y="2212"/>
                </a:lnTo>
                <a:lnTo>
                  <a:pt x="3133" y="2166"/>
                </a:lnTo>
                <a:lnTo>
                  <a:pt x="3179" y="2118"/>
                </a:lnTo>
                <a:lnTo>
                  <a:pt x="3223" y="2068"/>
                </a:lnTo>
                <a:lnTo>
                  <a:pt x="3264" y="2017"/>
                </a:lnTo>
                <a:lnTo>
                  <a:pt x="3302" y="1964"/>
                </a:lnTo>
                <a:lnTo>
                  <a:pt x="3337" y="1911"/>
                </a:lnTo>
                <a:lnTo>
                  <a:pt x="3368" y="1859"/>
                </a:lnTo>
                <a:lnTo>
                  <a:pt x="3396" y="1804"/>
                </a:lnTo>
                <a:lnTo>
                  <a:pt x="3423" y="1750"/>
                </a:lnTo>
                <a:lnTo>
                  <a:pt x="3444" y="1694"/>
                </a:lnTo>
                <a:lnTo>
                  <a:pt x="3464" y="1640"/>
                </a:lnTo>
                <a:lnTo>
                  <a:pt x="3480" y="1584"/>
                </a:lnTo>
                <a:lnTo>
                  <a:pt x="3492" y="1530"/>
                </a:lnTo>
                <a:lnTo>
                  <a:pt x="3503" y="1474"/>
                </a:lnTo>
                <a:lnTo>
                  <a:pt x="3509" y="1420"/>
                </a:lnTo>
                <a:lnTo>
                  <a:pt x="3514" y="1366"/>
                </a:lnTo>
                <a:lnTo>
                  <a:pt x="3514" y="1366"/>
                </a:lnTo>
                <a:lnTo>
                  <a:pt x="3514" y="1333"/>
                </a:lnTo>
                <a:lnTo>
                  <a:pt x="3514" y="1299"/>
                </a:lnTo>
                <a:lnTo>
                  <a:pt x="3512" y="1267"/>
                </a:lnTo>
                <a:lnTo>
                  <a:pt x="3511" y="1234"/>
                </a:lnTo>
                <a:lnTo>
                  <a:pt x="3508" y="1201"/>
                </a:lnTo>
                <a:lnTo>
                  <a:pt x="3503" y="1169"/>
                </a:lnTo>
                <a:lnTo>
                  <a:pt x="3497" y="1136"/>
                </a:lnTo>
                <a:lnTo>
                  <a:pt x="3491" y="1104"/>
                </a:lnTo>
                <a:lnTo>
                  <a:pt x="3483" y="1073"/>
                </a:lnTo>
                <a:lnTo>
                  <a:pt x="3474" y="1040"/>
                </a:lnTo>
                <a:lnTo>
                  <a:pt x="3464" y="1009"/>
                </a:lnTo>
                <a:lnTo>
                  <a:pt x="3454" y="978"/>
                </a:lnTo>
                <a:lnTo>
                  <a:pt x="3443" y="947"/>
                </a:lnTo>
                <a:lnTo>
                  <a:pt x="3430" y="918"/>
                </a:lnTo>
                <a:lnTo>
                  <a:pt x="3416" y="887"/>
                </a:lnTo>
                <a:lnTo>
                  <a:pt x="3402" y="857"/>
                </a:lnTo>
                <a:lnTo>
                  <a:pt x="3387" y="828"/>
                </a:lnTo>
                <a:lnTo>
                  <a:pt x="3370" y="798"/>
                </a:lnTo>
                <a:lnTo>
                  <a:pt x="3353" y="770"/>
                </a:lnTo>
                <a:lnTo>
                  <a:pt x="3336" y="741"/>
                </a:lnTo>
                <a:lnTo>
                  <a:pt x="3297" y="685"/>
                </a:lnTo>
                <a:lnTo>
                  <a:pt x="3254" y="631"/>
                </a:lnTo>
                <a:lnTo>
                  <a:pt x="3209" y="578"/>
                </a:lnTo>
                <a:lnTo>
                  <a:pt x="3161" y="529"/>
                </a:lnTo>
                <a:lnTo>
                  <a:pt x="3108" y="479"/>
                </a:lnTo>
                <a:lnTo>
                  <a:pt x="3054" y="431"/>
                </a:lnTo>
                <a:lnTo>
                  <a:pt x="2995" y="386"/>
                </a:lnTo>
                <a:lnTo>
                  <a:pt x="2934" y="343"/>
                </a:lnTo>
                <a:lnTo>
                  <a:pt x="2871" y="302"/>
                </a:lnTo>
                <a:lnTo>
                  <a:pt x="2804" y="264"/>
                </a:lnTo>
                <a:lnTo>
                  <a:pt x="2736" y="226"/>
                </a:lnTo>
                <a:lnTo>
                  <a:pt x="2665" y="192"/>
                </a:lnTo>
                <a:lnTo>
                  <a:pt x="2590" y="161"/>
                </a:lnTo>
                <a:lnTo>
                  <a:pt x="2514" y="132"/>
                </a:lnTo>
                <a:lnTo>
                  <a:pt x="2437" y="105"/>
                </a:lnTo>
                <a:lnTo>
                  <a:pt x="2356" y="81"/>
                </a:lnTo>
                <a:lnTo>
                  <a:pt x="2274" y="60"/>
                </a:lnTo>
                <a:lnTo>
                  <a:pt x="2189" y="42"/>
                </a:lnTo>
                <a:lnTo>
                  <a:pt x="2102" y="28"/>
                </a:lnTo>
                <a:lnTo>
                  <a:pt x="2015" y="16"/>
                </a:lnTo>
                <a:lnTo>
                  <a:pt x="1925" y="8"/>
                </a:lnTo>
                <a:lnTo>
                  <a:pt x="1834" y="2"/>
                </a:lnTo>
                <a:lnTo>
                  <a:pt x="1834" y="2"/>
                </a:lnTo>
                <a:close/>
                <a:moveTo>
                  <a:pt x="2308" y="2149"/>
                </a:moveTo>
                <a:lnTo>
                  <a:pt x="2308" y="2149"/>
                </a:lnTo>
                <a:lnTo>
                  <a:pt x="2265" y="2181"/>
                </a:lnTo>
                <a:lnTo>
                  <a:pt x="2220" y="2212"/>
                </a:lnTo>
                <a:lnTo>
                  <a:pt x="2173" y="2240"/>
                </a:lnTo>
                <a:lnTo>
                  <a:pt x="2124" y="2265"/>
                </a:lnTo>
                <a:lnTo>
                  <a:pt x="2074" y="2288"/>
                </a:lnTo>
                <a:lnTo>
                  <a:pt x="2021" y="2310"/>
                </a:lnTo>
                <a:lnTo>
                  <a:pt x="1967" y="2327"/>
                </a:lnTo>
                <a:lnTo>
                  <a:pt x="1913" y="2342"/>
                </a:lnTo>
                <a:lnTo>
                  <a:pt x="1857" y="2356"/>
                </a:lnTo>
                <a:lnTo>
                  <a:pt x="1801" y="2367"/>
                </a:lnTo>
                <a:lnTo>
                  <a:pt x="1744" y="2375"/>
                </a:lnTo>
                <a:lnTo>
                  <a:pt x="1686" y="2381"/>
                </a:lnTo>
                <a:lnTo>
                  <a:pt x="1629" y="2386"/>
                </a:lnTo>
                <a:lnTo>
                  <a:pt x="1572" y="2387"/>
                </a:lnTo>
                <a:lnTo>
                  <a:pt x="1514" y="2386"/>
                </a:lnTo>
                <a:lnTo>
                  <a:pt x="1457" y="2383"/>
                </a:lnTo>
                <a:lnTo>
                  <a:pt x="1457" y="2383"/>
                </a:lnTo>
                <a:lnTo>
                  <a:pt x="1500" y="2307"/>
                </a:lnTo>
                <a:lnTo>
                  <a:pt x="1542" y="2231"/>
                </a:lnTo>
                <a:lnTo>
                  <a:pt x="1629" y="2084"/>
                </a:lnTo>
                <a:lnTo>
                  <a:pt x="1714" y="1944"/>
                </a:lnTo>
                <a:lnTo>
                  <a:pt x="1793" y="1818"/>
                </a:lnTo>
                <a:lnTo>
                  <a:pt x="1862" y="1713"/>
                </a:lnTo>
                <a:lnTo>
                  <a:pt x="1914" y="1629"/>
                </a:lnTo>
                <a:lnTo>
                  <a:pt x="1962" y="1558"/>
                </a:lnTo>
                <a:lnTo>
                  <a:pt x="1925" y="1558"/>
                </a:lnTo>
                <a:lnTo>
                  <a:pt x="1925" y="1558"/>
                </a:lnTo>
                <a:lnTo>
                  <a:pt x="1879" y="1594"/>
                </a:lnTo>
                <a:lnTo>
                  <a:pt x="1810" y="1648"/>
                </a:lnTo>
                <a:lnTo>
                  <a:pt x="1724" y="1721"/>
                </a:lnTo>
                <a:lnTo>
                  <a:pt x="1674" y="1764"/>
                </a:lnTo>
                <a:lnTo>
                  <a:pt x="1621" y="1811"/>
                </a:lnTo>
                <a:lnTo>
                  <a:pt x="1567" y="1862"/>
                </a:lnTo>
                <a:lnTo>
                  <a:pt x="1510" y="1916"/>
                </a:lnTo>
                <a:lnTo>
                  <a:pt x="1449" y="1973"/>
                </a:lnTo>
                <a:lnTo>
                  <a:pt x="1389" y="2035"/>
                </a:lnTo>
                <a:lnTo>
                  <a:pt x="1327" y="2101"/>
                </a:lnTo>
                <a:lnTo>
                  <a:pt x="1265" y="2169"/>
                </a:lnTo>
                <a:lnTo>
                  <a:pt x="1203" y="2240"/>
                </a:lnTo>
                <a:lnTo>
                  <a:pt x="1141" y="2315"/>
                </a:lnTo>
                <a:lnTo>
                  <a:pt x="1141" y="2315"/>
                </a:lnTo>
                <a:lnTo>
                  <a:pt x="1107" y="2302"/>
                </a:lnTo>
                <a:lnTo>
                  <a:pt x="1073" y="2287"/>
                </a:lnTo>
                <a:lnTo>
                  <a:pt x="1040" y="2271"/>
                </a:lnTo>
                <a:lnTo>
                  <a:pt x="1009" y="2254"/>
                </a:lnTo>
                <a:lnTo>
                  <a:pt x="978" y="2235"/>
                </a:lnTo>
                <a:lnTo>
                  <a:pt x="950" y="2217"/>
                </a:lnTo>
                <a:lnTo>
                  <a:pt x="922" y="2195"/>
                </a:lnTo>
                <a:lnTo>
                  <a:pt x="896" y="2173"/>
                </a:lnTo>
                <a:lnTo>
                  <a:pt x="896" y="2173"/>
                </a:lnTo>
                <a:lnTo>
                  <a:pt x="859" y="2139"/>
                </a:lnTo>
                <a:lnTo>
                  <a:pt x="823" y="2102"/>
                </a:lnTo>
                <a:lnTo>
                  <a:pt x="792" y="2063"/>
                </a:lnTo>
                <a:lnTo>
                  <a:pt x="763" y="2023"/>
                </a:lnTo>
                <a:lnTo>
                  <a:pt x="736" y="1981"/>
                </a:lnTo>
                <a:lnTo>
                  <a:pt x="713" y="1939"/>
                </a:lnTo>
                <a:lnTo>
                  <a:pt x="691" y="1896"/>
                </a:lnTo>
                <a:lnTo>
                  <a:pt x="673" y="1851"/>
                </a:lnTo>
                <a:lnTo>
                  <a:pt x="657" y="1806"/>
                </a:lnTo>
                <a:lnTo>
                  <a:pt x="645" y="1760"/>
                </a:lnTo>
                <a:lnTo>
                  <a:pt x="634" y="1711"/>
                </a:lnTo>
                <a:lnTo>
                  <a:pt x="626" y="1665"/>
                </a:lnTo>
                <a:lnTo>
                  <a:pt x="622" y="1617"/>
                </a:lnTo>
                <a:lnTo>
                  <a:pt x="618" y="1569"/>
                </a:lnTo>
                <a:lnTo>
                  <a:pt x="620" y="1521"/>
                </a:lnTo>
                <a:lnTo>
                  <a:pt x="622" y="1473"/>
                </a:lnTo>
                <a:lnTo>
                  <a:pt x="626" y="1425"/>
                </a:lnTo>
                <a:lnTo>
                  <a:pt x="634" y="1377"/>
                </a:lnTo>
                <a:lnTo>
                  <a:pt x="645" y="1329"/>
                </a:lnTo>
                <a:lnTo>
                  <a:pt x="657" y="1280"/>
                </a:lnTo>
                <a:lnTo>
                  <a:pt x="671" y="1234"/>
                </a:lnTo>
                <a:lnTo>
                  <a:pt x="688" y="1187"/>
                </a:lnTo>
                <a:lnTo>
                  <a:pt x="708" y="1143"/>
                </a:lnTo>
                <a:lnTo>
                  <a:pt x="730" y="1098"/>
                </a:lnTo>
                <a:lnTo>
                  <a:pt x="755" y="1054"/>
                </a:lnTo>
                <a:lnTo>
                  <a:pt x="781" y="1011"/>
                </a:lnTo>
                <a:lnTo>
                  <a:pt x="809" y="969"/>
                </a:lnTo>
                <a:lnTo>
                  <a:pt x="840" y="929"/>
                </a:lnTo>
                <a:lnTo>
                  <a:pt x="874" y="890"/>
                </a:lnTo>
                <a:lnTo>
                  <a:pt x="908" y="853"/>
                </a:lnTo>
                <a:lnTo>
                  <a:pt x="947" y="817"/>
                </a:lnTo>
                <a:lnTo>
                  <a:pt x="986" y="783"/>
                </a:lnTo>
                <a:lnTo>
                  <a:pt x="986" y="783"/>
                </a:lnTo>
                <a:lnTo>
                  <a:pt x="1018" y="758"/>
                </a:lnTo>
                <a:lnTo>
                  <a:pt x="1051" y="735"/>
                </a:lnTo>
                <a:lnTo>
                  <a:pt x="1085" y="712"/>
                </a:lnTo>
                <a:lnTo>
                  <a:pt x="1119" y="691"/>
                </a:lnTo>
                <a:lnTo>
                  <a:pt x="1153" y="673"/>
                </a:lnTo>
                <a:lnTo>
                  <a:pt x="1187" y="654"/>
                </a:lnTo>
                <a:lnTo>
                  <a:pt x="1223" y="639"/>
                </a:lnTo>
                <a:lnTo>
                  <a:pt x="1259" y="623"/>
                </a:lnTo>
                <a:lnTo>
                  <a:pt x="1293" y="609"/>
                </a:lnTo>
                <a:lnTo>
                  <a:pt x="1328" y="597"/>
                </a:lnTo>
                <a:lnTo>
                  <a:pt x="1366" y="586"/>
                </a:lnTo>
                <a:lnTo>
                  <a:pt x="1401" y="577"/>
                </a:lnTo>
                <a:lnTo>
                  <a:pt x="1437" y="567"/>
                </a:lnTo>
                <a:lnTo>
                  <a:pt x="1474" y="558"/>
                </a:lnTo>
                <a:lnTo>
                  <a:pt x="1547" y="546"/>
                </a:lnTo>
                <a:lnTo>
                  <a:pt x="1620" y="535"/>
                </a:lnTo>
                <a:lnTo>
                  <a:pt x="1694" y="527"/>
                </a:lnTo>
                <a:lnTo>
                  <a:pt x="1767" y="521"/>
                </a:lnTo>
                <a:lnTo>
                  <a:pt x="1840" y="518"/>
                </a:lnTo>
                <a:lnTo>
                  <a:pt x="1911" y="516"/>
                </a:lnTo>
                <a:lnTo>
                  <a:pt x="1984" y="515"/>
                </a:lnTo>
                <a:lnTo>
                  <a:pt x="2124" y="513"/>
                </a:lnTo>
                <a:lnTo>
                  <a:pt x="2124" y="513"/>
                </a:lnTo>
                <a:lnTo>
                  <a:pt x="2195" y="512"/>
                </a:lnTo>
                <a:lnTo>
                  <a:pt x="2263" y="507"/>
                </a:lnTo>
                <a:lnTo>
                  <a:pt x="2328" y="501"/>
                </a:lnTo>
                <a:lnTo>
                  <a:pt x="2392" y="495"/>
                </a:lnTo>
                <a:lnTo>
                  <a:pt x="2451" y="487"/>
                </a:lnTo>
                <a:lnTo>
                  <a:pt x="2505" y="477"/>
                </a:lnTo>
                <a:lnTo>
                  <a:pt x="2556" y="470"/>
                </a:lnTo>
                <a:lnTo>
                  <a:pt x="2604" y="460"/>
                </a:lnTo>
                <a:lnTo>
                  <a:pt x="2683" y="442"/>
                </a:lnTo>
                <a:lnTo>
                  <a:pt x="2744" y="426"/>
                </a:lnTo>
                <a:lnTo>
                  <a:pt x="2781" y="415"/>
                </a:lnTo>
                <a:lnTo>
                  <a:pt x="2795" y="411"/>
                </a:lnTo>
                <a:lnTo>
                  <a:pt x="2795" y="411"/>
                </a:lnTo>
                <a:lnTo>
                  <a:pt x="2804" y="460"/>
                </a:lnTo>
                <a:lnTo>
                  <a:pt x="2812" y="519"/>
                </a:lnTo>
                <a:lnTo>
                  <a:pt x="2821" y="597"/>
                </a:lnTo>
                <a:lnTo>
                  <a:pt x="2826" y="642"/>
                </a:lnTo>
                <a:lnTo>
                  <a:pt x="2829" y="691"/>
                </a:lnTo>
                <a:lnTo>
                  <a:pt x="2832" y="744"/>
                </a:lnTo>
                <a:lnTo>
                  <a:pt x="2834" y="800"/>
                </a:lnTo>
                <a:lnTo>
                  <a:pt x="2834" y="859"/>
                </a:lnTo>
                <a:lnTo>
                  <a:pt x="2834" y="921"/>
                </a:lnTo>
                <a:lnTo>
                  <a:pt x="2830" y="986"/>
                </a:lnTo>
                <a:lnTo>
                  <a:pt x="2826" y="1053"/>
                </a:lnTo>
                <a:lnTo>
                  <a:pt x="2820" y="1119"/>
                </a:lnTo>
                <a:lnTo>
                  <a:pt x="2810" y="1189"/>
                </a:lnTo>
                <a:lnTo>
                  <a:pt x="2798" y="1260"/>
                </a:lnTo>
                <a:lnTo>
                  <a:pt x="2784" y="1332"/>
                </a:lnTo>
                <a:lnTo>
                  <a:pt x="2767" y="1405"/>
                </a:lnTo>
                <a:lnTo>
                  <a:pt x="2745" y="1476"/>
                </a:lnTo>
                <a:lnTo>
                  <a:pt x="2722" y="1549"/>
                </a:lnTo>
                <a:lnTo>
                  <a:pt x="2708" y="1584"/>
                </a:lnTo>
                <a:lnTo>
                  <a:pt x="2694" y="1622"/>
                </a:lnTo>
                <a:lnTo>
                  <a:pt x="2679" y="1657"/>
                </a:lnTo>
                <a:lnTo>
                  <a:pt x="2661" y="1693"/>
                </a:lnTo>
                <a:lnTo>
                  <a:pt x="2644" y="1727"/>
                </a:lnTo>
                <a:lnTo>
                  <a:pt x="2626" y="1763"/>
                </a:lnTo>
                <a:lnTo>
                  <a:pt x="2606" y="1797"/>
                </a:lnTo>
                <a:lnTo>
                  <a:pt x="2584" y="1832"/>
                </a:lnTo>
                <a:lnTo>
                  <a:pt x="2562" y="1866"/>
                </a:lnTo>
                <a:lnTo>
                  <a:pt x="2539" y="1899"/>
                </a:lnTo>
                <a:lnTo>
                  <a:pt x="2516" y="1933"/>
                </a:lnTo>
                <a:lnTo>
                  <a:pt x="2489" y="1966"/>
                </a:lnTo>
                <a:lnTo>
                  <a:pt x="2463" y="1997"/>
                </a:lnTo>
                <a:lnTo>
                  <a:pt x="2434" y="2029"/>
                </a:lnTo>
                <a:lnTo>
                  <a:pt x="2404" y="2060"/>
                </a:lnTo>
                <a:lnTo>
                  <a:pt x="2373" y="2090"/>
                </a:lnTo>
                <a:lnTo>
                  <a:pt x="2342" y="2119"/>
                </a:lnTo>
                <a:lnTo>
                  <a:pt x="2308" y="2149"/>
                </a:lnTo>
                <a:lnTo>
                  <a:pt x="2308" y="214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8343" y="206375"/>
            <a:ext cx="6697916" cy="85725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343" y="1238251"/>
            <a:ext cx="6697916" cy="322321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2"/>
          </p:nvPr>
        </p:nvSpPr>
        <p:spPr>
          <a:xfrm>
            <a:off x="6221941" y="4842785"/>
            <a:ext cx="742071" cy="19911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1.10.2021</a:t>
            </a:fld>
            <a:endParaRPr lang="fi-FI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62655" y="4588933"/>
            <a:ext cx="3392313" cy="45296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81889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 white bg/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ft Arrow 4"/>
          <p:cNvSpPr/>
          <p:nvPr userDrawn="1"/>
        </p:nvSpPr>
        <p:spPr>
          <a:xfrm>
            <a:off x="9315450" y="33734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9631339" y="7143"/>
            <a:ext cx="18247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Värin vaihtaminen</a:t>
            </a:r>
          </a:p>
          <a:p>
            <a:r>
              <a:rPr lang="fi-FI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Home/Layout</a:t>
            </a:r>
          </a:p>
        </p:txBody>
      </p:sp>
      <p:sp>
        <p:nvSpPr>
          <p:cNvPr id="10" name="Freeform 9"/>
          <p:cNvSpPr>
            <a:spLocks noEditPoints="1"/>
          </p:cNvSpPr>
          <p:nvPr userDrawn="1"/>
        </p:nvSpPr>
        <p:spPr bwMode="auto">
          <a:xfrm>
            <a:off x="6154967" y="-2639610"/>
            <a:ext cx="8458411" cy="7798876"/>
          </a:xfrm>
          <a:custGeom>
            <a:avLst/>
            <a:gdLst>
              <a:gd name="T0" fmla="*/ 1474 w 3514"/>
              <a:gd name="T1" fmla="*/ 12 h 3240"/>
              <a:gd name="T2" fmla="*/ 978 w 3514"/>
              <a:gd name="T3" fmla="*/ 122 h 3240"/>
              <a:gd name="T4" fmla="*/ 560 w 3514"/>
              <a:gd name="T5" fmla="*/ 327 h 3240"/>
              <a:gd name="T6" fmla="*/ 262 w 3514"/>
              <a:gd name="T7" fmla="*/ 586 h 3240"/>
              <a:gd name="T8" fmla="*/ 143 w 3514"/>
              <a:gd name="T9" fmla="*/ 750 h 3240"/>
              <a:gd name="T10" fmla="*/ 57 w 3514"/>
              <a:gd name="T11" fmla="*/ 930 h 3240"/>
              <a:gd name="T12" fmla="*/ 9 w 3514"/>
              <a:gd name="T13" fmla="*/ 1121 h 3240"/>
              <a:gd name="T14" fmla="*/ 2 w 3514"/>
              <a:gd name="T15" fmla="*/ 1341 h 3240"/>
              <a:gd name="T16" fmla="*/ 76 w 3514"/>
              <a:gd name="T17" fmla="*/ 1698 h 3240"/>
              <a:gd name="T18" fmla="*/ 231 w 3514"/>
              <a:gd name="T19" fmla="*/ 1977 h 3240"/>
              <a:gd name="T20" fmla="*/ 369 w 3514"/>
              <a:gd name="T21" fmla="*/ 2130 h 3240"/>
              <a:gd name="T22" fmla="*/ 541 w 3514"/>
              <a:gd name="T23" fmla="*/ 2273 h 3240"/>
              <a:gd name="T24" fmla="*/ 876 w 3514"/>
              <a:gd name="T25" fmla="*/ 2473 h 3240"/>
              <a:gd name="T26" fmla="*/ 1105 w 3514"/>
              <a:gd name="T27" fmla="*/ 2555 h 3240"/>
              <a:gd name="T28" fmla="*/ 1108 w 3514"/>
              <a:gd name="T29" fmla="*/ 2559 h 3240"/>
              <a:gd name="T30" fmla="*/ 905 w 3514"/>
              <a:gd name="T31" fmla="*/ 3201 h 3240"/>
              <a:gd name="T32" fmla="*/ 1311 w 3514"/>
              <a:gd name="T33" fmla="*/ 2921 h 3240"/>
              <a:gd name="T34" fmla="*/ 1728 w 3514"/>
              <a:gd name="T35" fmla="*/ 2691 h 3240"/>
              <a:gd name="T36" fmla="*/ 1857 w 3514"/>
              <a:gd name="T37" fmla="*/ 2651 h 3240"/>
              <a:gd name="T38" fmla="*/ 2147 w 3514"/>
              <a:gd name="T39" fmla="*/ 2626 h 3240"/>
              <a:gd name="T40" fmla="*/ 2409 w 3514"/>
              <a:gd name="T41" fmla="*/ 2570 h 3240"/>
              <a:gd name="T42" fmla="*/ 2851 w 3514"/>
              <a:gd name="T43" fmla="*/ 2383 h 3240"/>
              <a:gd name="T44" fmla="*/ 3179 w 3514"/>
              <a:gd name="T45" fmla="*/ 2118 h 3240"/>
              <a:gd name="T46" fmla="*/ 3396 w 3514"/>
              <a:gd name="T47" fmla="*/ 1804 h 3240"/>
              <a:gd name="T48" fmla="*/ 3503 w 3514"/>
              <a:gd name="T49" fmla="*/ 1474 h 3240"/>
              <a:gd name="T50" fmla="*/ 3512 w 3514"/>
              <a:gd name="T51" fmla="*/ 1267 h 3240"/>
              <a:gd name="T52" fmla="*/ 3483 w 3514"/>
              <a:gd name="T53" fmla="*/ 1073 h 3240"/>
              <a:gd name="T54" fmla="*/ 3416 w 3514"/>
              <a:gd name="T55" fmla="*/ 887 h 3240"/>
              <a:gd name="T56" fmla="*/ 3297 w 3514"/>
              <a:gd name="T57" fmla="*/ 685 h 3240"/>
              <a:gd name="T58" fmla="*/ 2995 w 3514"/>
              <a:gd name="T59" fmla="*/ 386 h 3240"/>
              <a:gd name="T60" fmla="*/ 2590 w 3514"/>
              <a:gd name="T61" fmla="*/ 161 h 3240"/>
              <a:gd name="T62" fmla="*/ 2102 w 3514"/>
              <a:gd name="T63" fmla="*/ 28 h 3240"/>
              <a:gd name="T64" fmla="*/ 2308 w 3514"/>
              <a:gd name="T65" fmla="*/ 2149 h 3240"/>
              <a:gd name="T66" fmla="*/ 2021 w 3514"/>
              <a:gd name="T67" fmla="*/ 2310 h 3240"/>
              <a:gd name="T68" fmla="*/ 1686 w 3514"/>
              <a:gd name="T69" fmla="*/ 2381 h 3240"/>
              <a:gd name="T70" fmla="*/ 1500 w 3514"/>
              <a:gd name="T71" fmla="*/ 2307 h 3240"/>
              <a:gd name="T72" fmla="*/ 1914 w 3514"/>
              <a:gd name="T73" fmla="*/ 1629 h 3240"/>
              <a:gd name="T74" fmla="*/ 1724 w 3514"/>
              <a:gd name="T75" fmla="*/ 1721 h 3240"/>
              <a:gd name="T76" fmla="*/ 1389 w 3514"/>
              <a:gd name="T77" fmla="*/ 2035 h 3240"/>
              <a:gd name="T78" fmla="*/ 1107 w 3514"/>
              <a:gd name="T79" fmla="*/ 2302 h 3240"/>
              <a:gd name="T80" fmla="*/ 922 w 3514"/>
              <a:gd name="T81" fmla="*/ 2195 h 3240"/>
              <a:gd name="T82" fmla="*/ 763 w 3514"/>
              <a:gd name="T83" fmla="*/ 2023 h 3240"/>
              <a:gd name="T84" fmla="*/ 645 w 3514"/>
              <a:gd name="T85" fmla="*/ 1760 h 3240"/>
              <a:gd name="T86" fmla="*/ 622 w 3514"/>
              <a:gd name="T87" fmla="*/ 1473 h 3240"/>
              <a:gd name="T88" fmla="*/ 688 w 3514"/>
              <a:gd name="T89" fmla="*/ 1187 h 3240"/>
              <a:gd name="T90" fmla="*/ 840 w 3514"/>
              <a:gd name="T91" fmla="*/ 929 h 3240"/>
              <a:gd name="T92" fmla="*/ 1018 w 3514"/>
              <a:gd name="T93" fmla="*/ 758 h 3240"/>
              <a:gd name="T94" fmla="*/ 1223 w 3514"/>
              <a:gd name="T95" fmla="*/ 639 h 3240"/>
              <a:gd name="T96" fmla="*/ 1437 w 3514"/>
              <a:gd name="T97" fmla="*/ 567 h 3240"/>
              <a:gd name="T98" fmla="*/ 1840 w 3514"/>
              <a:gd name="T99" fmla="*/ 518 h 3240"/>
              <a:gd name="T100" fmla="*/ 2263 w 3514"/>
              <a:gd name="T101" fmla="*/ 507 h 3240"/>
              <a:gd name="T102" fmla="*/ 2604 w 3514"/>
              <a:gd name="T103" fmla="*/ 460 h 3240"/>
              <a:gd name="T104" fmla="*/ 2804 w 3514"/>
              <a:gd name="T105" fmla="*/ 460 h 3240"/>
              <a:gd name="T106" fmla="*/ 2834 w 3514"/>
              <a:gd name="T107" fmla="*/ 800 h 3240"/>
              <a:gd name="T108" fmla="*/ 2810 w 3514"/>
              <a:gd name="T109" fmla="*/ 1189 h 3240"/>
              <a:gd name="T110" fmla="*/ 2708 w 3514"/>
              <a:gd name="T111" fmla="*/ 1584 h 3240"/>
              <a:gd name="T112" fmla="*/ 2606 w 3514"/>
              <a:gd name="T113" fmla="*/ 1797 h 3240"/>
              <a:gd name="T114" fmla="*/ 2463 w 3514"/>
              <a:gd name="T115" fmla="*/ 1997 h 3240"/>
              <a:gd name="T116" fmla="*/ 2308 w 3514"/>
              <a:gd name="T117" fmla="*/ 2149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514" h="3240">
                <a:moveTo>
                  <a:pt x="1834" y="2"/>
                </a:moveTo>
                <a:lnTo>
                  <a:pt x="1834" y="2"/>
                </a:lnTo>
                <a:lnTo>
                  <a:pt x="1742" y="0"/>
                </a:lnTo>
                <a:lnTo>
                  <a:pt x="1651" y="0"/>
                </a:lnTo>
                <a:lnTo>
                  <a:pt x="1562" y="5"/>
                </a:lnTo>
                <a:lnTo>
                  <a:pt x="1474" y="12"/>
                </a:lnTo>
                <a:lnTo>
                  <a:pt x="1387" y="23"/>
                </a:lnTo>
                <a:lnTo>
                  <a:pt x="1302" y="37"/>
                </a:lnTo>
                <a:lnTo>
                  <a:pt x="1218" y="54"/>
                </a:lnTo>
                <a:lnTo>
                  <a:pt x="1136" y="74"/>
                </a:lnTo>
                <a:lnTo>
                  <a:pt x="1057" y="98"/>
                </a:lnTo>
                <a:lnTo>
                  <a:pt x="978" y="122"/>
                </a:lnTo>
                <a:lnTo>
                  <a:pt x="902" y="150"/>
                </a:lnTo>
                <a:lnTo>
                  <a:pt x="829" y="181"/>
                </a:lnTo>
                <a:lnTo>
                  <a:pt x="758" y="214"/>
                </a:lnTo>
                <a:lnTo>
                  <a:pt x="690" y="250"/>
                </a:lnTo>
                <a:lnTo>
                  <a:pt x="623" y="288"/>
                </a:lnTo>
                <a:lnTo>
                  <a:pt x="560" y="327"/>
                </a:lnTo>
                <a:lnTo>
                  <a:pt x="499" y="371"/>
                </a:lnTo>
                <a:lnTo>
                  <a:pt x="440" y="415"/>
                </a:lnTo>
                <a:lnTo>
                  <a:pt x="386" y="462"/>
                </a:lnTo>
                <a:lnTo>
                  <a:pt x="333" y="510"/>
                </a:lnTo>
                <a:lnTo>
                  <a:pt x="285" y="561"/>
                </a:lnTo>
                <a:lnTo>
                  <a:pt x="262" y="586"/>
                </a:lnTo>
                <a:lnTo>
                  <a:pt x="240" y="612"/>
                </a:lnTo>
                <a:lnTo>
                  <a:pt x="219" y="640"/>
                </a:lnTo>
                <a:lnTo>
                  <a:pt x="198" y="667"/>
                </a:lnTo>
                <a:lnTo>
                  <a:pt x="180" y="695"/>
                </a:lnTo>
                <a:lnTo>
                  <a:pt x="161" y="722"/>
                </a:lnTo>
                <a:lnTo>
                  <a:pt x="143" y="750"/>
                </a:lnTo>
                <a:lnTo>
                  <a:pt x="127" y="780"/>
                </a:lnTo>
                <a:lnTo>
                  <a:pt x="110" y="809"/>
                </a:lnTo>
                <a:lnTo>
                  <a:pt x="96" y="839"/>
                </a:lnTo>
                <a:lnTo>
                  <a:pt x="82" y="868"/>
                </a:lnTo>
                <a:lnTo>
                  <a:pt x="70" y="899"/>
                </a:lnTo>
                <a:lnTo>
                  <a:pt x="57" y="930"/>
                </a:lnTo>
                <a:lnTo>
                  <a:pt x="47" y="961"/>
                </a:lnTo>
                <a:lnTo>
                  <a:pt x="37" y="992"/>
                </a:lnTo>
                <a:lnTo>
                  <a:pt x="29" y="1023"/>
                </a:lnTo>
                <a:lnTo>
                  <a:pt x="22" y="1056"/>
                </a:lnTo>
                <a:lnTo>
                  <a:pt x="16" y="1088"/>
                </a:lnTo>
                <a:lnTo>
                  <a:pt x="9" y="1121"/>
                </a:lnTo>
                <a:lnTo>
                  <a:pt x="6" y="1153"/>
                </a:lnTo>
                <a:lnTo>
                  <a:pt x="3" y="1186"/>
                </a:lnTo>
                <a:lnTo>
                  <a:pt x="0" y="1220"/>
                </a:lnTo>
                <a:lnTo>
                  <a:pt x="0" y="1220"/>
                </a:lnTo>
                <a:lnTo>
                  <a:pt x="0" y="1280"/>
                </a:lnTo>
                <a:lnTo>
                  <a:pt x="2" y="1341"/>
                </a:lnTo>
                <a:lnTo>
                  <a:pt x="6" y="1401"/>
                </a:lnTo>
                <a:lnTo>
                  <a:pt x="14" y="1462"/>
                </a:lnTo>
                <a:lnTo>
                  <a:pt x="25" y="1521"/>
                </a:lnTo>
                <a:lnTo>
                  <a:pt x="39" y="1581"/>
                </a:lnTo>
                <a:lnTo>
                  <a:pt x="56" y="1640"/>
                </a:lnTo>
                <a:lnTo>
                  <a:pt x="76" y="1698"/>
                </a:lnTo>
                <a:lnTo>
                  <a:pt x="101" y="1756"/>
                </a:lnTo>
                <a:lnTo>
                  <a:pt x="127" y="1812"/>
                </a:lnTo>
                <a:lnTo>
                  <a:pt x="158" y="1868"/>
                </a:lnTo>
                <a:lnTo>
                  <a:pt x="192" y="1922"/>
                </a:lnTo>
                <a:lnTo>
                  <a:pt x="212" y="1950"/>
                </a:lnTo>
                <a:lnTo>
                  <a:pt x="231" y="1977"/>
                </a:lnTo>
                <a:lnTo>
                  <a:pt x="251" y="2003"/>
                </a:lnTo>
                <a:lnTo>
                  <a:pt x="273" y="2029"/>
                </a:lnTo>
                <a:lnTo>
                  <a:pt x="296" y="2054"/>
                </a:lnTo>
                <a:lnTo>
                  <a:pt x="319" y="2080"/>
                </a:lnTo>
                <a:lnTo>
                  <a:pt x="344" y="2105"/>
                </a:lnTo>
                <a:lnTo>
                  <a:pt x="369" y="2130"/>
                </a:lnTo>
                <a:lnTo>
                  <a:pt x="369" y="2130"/>
                </a:lnTo>
                <a:lnTo>
                  <a:pt x="403" y="2161"/>
                </a:lnTo>
                <a:lnTo>
                  <a:pt x="439" y="2190"/>
                </a:lnTo>
                <a:lnTo>
                  <a:pt x="473" y="2220"/>
                </a:lnTo>
                <a:lnTo>
                  <a:pt x="507" y="2246"/>
                </a:lnTo>
                <a:lnTo>
                  <a:pt x="541" y="2273"/>
                </a:lnTo>
                <a:lnTo>
                  <a:pt x="574" y="2297"/>
                </a:lnTo>
                <a:lnTo>
                  <a:pt x="639" y="2342"/>
                </a:lnTo>
                <a:lnTo>
                  <a:pt x="702" y="2381"/>
                </a:lnTo>
                <a:lnTo>
                  <a:pt x="764" y="2415"/>
                </a:lnTo>
                <a:lnTo>
                  <a:pt x="822" y="2446"/>
                </a:lnTo>
                <a:lnTo>
                  <a:pt x="876" y="2473"/>
                </a:lnTo>
                <a:lnTo>
                  <a:pt x="925" y="2494"/>
                </a:lnTo>
                <a:lnTo>
                  <a:pt x="969" y="2511"/>
                </a:lnTo>
                <a:lnTo>
                  <a:pt x="1009" y="2527"/>
                </a:lnTo>
                <a:lnTo>
                  <a:pt x="1042" y="2538"/>
                </a:lnTo>
                <a:lnTo>
                  <a:pt x="1088" y="2552"/>
                </a:lnTo>
                <a:lnTo>
                  <a:pt x="1105" y="2555"/>
                </a:lnTo>
                <a:lnTo>
                  <a:pt x="1105" y="2555"/>
                </a:lnTo>
                <a:lnTo>
                  <a:pt x="1108" y="2556"/>
                </a:lnTo>
                <a:lnTo>
                  <a:pt x="1108" y="2558"/>
                </a:lnTo>
                <a:lnTo>
                  <a:pt x="1108" y="2558"/>
                </a:lnTo>
                <a:lnTo>
                  <a:pt x="1108" y="2559"/>
                </a:lnTo>
                <a:lnTo>
                  <a:pt x="1108" y="2559"/>
                </a:lnTo>
                <a:lnTo>
                  <a:pt x="1107" y="2561"/>
                </a:lnTo>
                <a:lnTo>
                  <a:pt x="1107" y="2561"/>
                </a:lnTo>
                <a:lnTo>
                  <a:pt x="586" y="3240"/>
                </a:lnTo>
                <a:lnTo>
                  <a:pt x="857" y="3240"/>
                </a:lnTo>
                <a:lnTo>
                  <a:pt x="857" y="3240"/>
                </a:lnTo>
                <a:lnTo>
                  <a:pt x="905" y="3201"/>
                </a:lnTo>
                <a:lnTo>
                  <a:pt x="961" y="3159"/>
                </a:lnTo>
                <a:lnTo>
                  <a:pt x="1023" y="3114"/>
                </a:lnTo>
                <a:lnTo>
                  <a:pt x="1091" y="3066"/>
                </a:lnTo>
                <a:lnTo>
                  <a:pt x="1163" y="3018"/>
                </a:lnTo>
                <a:lnTo>
                  <a:pt x="1237" y="2969"/>
                </a:lnTo>
                <a:lnTo>
                  <a:pt x="1311" y="2921"/>
                </a:lnTo>
                <a:lnTo>
                  <a:pt x="1387" y="2874"/>
                </a:lnTo>
                <a:lnTo>
                  <a:pt x="1463" y="2829"/>
                </a:lnTo>
                <a:lnTo>
                  <a:pt x="1536" y="2789"/>
                </a:lnTo>
                <a:lnTo>
                  <a:pt x="1606" y="2750"/>
                </a:lnTo>
                <a:lnTo>
                  <a:pt x="1669" y="2718"/>
                </a:lnTo>
                <a:lnTo>
                  <a:pt x="1728" y="2691"/>
                </a:lnTo>
                <a:lnTo>
                  <a:pt x="1781" y="2670"/>
                </a:lnTo>
                <a:lnTo>
                  <a:pt x="1803" y="2662"/>
                </a:lnTo>
                <a:lnTo>
                  <a:pt x="1824" y="2657"/>
                </a:lnTo>
                <a:lnTo>
                  <a:pt x="1841" y="2652"/>
                </a:lnTo>
                <a:lnTo>
                  <a:pt x="1857" y="2651"/>
                </a:lnTo>
                <a:lnTo>
                  <a:pt x="1857" y="2651"/>
                </a:lnTo>
                <a:lnTo>
                  <a:pt x="1908" y="2649"/>
                </a:lnTo>
                <a:lnTo>
                  <a:pt x="1958" y="2646"/>
                </a:lnTo>
                <a:lnTo>
                  <a:pt x="2006" y="2643"/>
                </a:lnTo>
                <a:lnTo>
                  <a:pt x="2054" y="2639"/>
                </a:lnTo>
                <a:lnTo>
                  <a:pt x="2100" y="2632"/>
                </a:lnTo>
                <a:lnTo>
                  <a:pt x="2147" y="2626"/>
                </a:lnTo>
                <a:lnTo>
                  <a:pt x="2193" y="2618"/>
                </a:lnTo>
                <a:lnTo>
                  <a:pt x="2238" y="2611"/>
                </a:lnTo>
                <a:lnTo>
                  <a:pt x="2282" y="2601"/>
                </a:lnTo>
                <a:lnTo>
                  <a:pt x="2325" y="2592"/>
                </a:lnTo>
                <a:lnTo>
                  <a:pt x="2369" y="2581"/>
                </a:lnTo>
                <a:lnTo>
                  <a:pt x="2409" y="2570"/>
                </a:lnTo>
                <a:lnTo>
                  <a:pt x="2491" y="2545"/>
                </a:lnTo>
                <a:lnTo>
                  <a:pt x="2568" y="2518"/>
                </a:lnTo>
                <a:lnTo>
                  <a:pt x="2644" y="2488"/>
                </a:lnTo>
                <a:lnTo>
                  <a:pt x="2716" y="2454"/>
                </a:lnTo>
                <a:lnTo>
                  <a:pt x="2784" y="2420"/>
                </a:lnTo>
                <a:lnTo>
                  <a:pt x="2851" y="2383"/>
                </a:lnTo>
                <a:lnTo>
                  <a:pt x="2913" y="2342"/>
                </a:lnTo>
                <a:lnTo>
                  <a:pt x="2971" y="2301"/>
                </a:lnTo>
                <a:lnTo>
                  <a:pt x="3029" y="2257"/>
                </a:lnTo>
                <a:lnTo>
                  <a:pt x="3082" y="2212"/>
                </a:lnTo>
                <a:lnTo>
                  <a:pt x="3133" y="2166"/>
                </a:lnTo>
                <a:lnTo>
                  <a:pt x="3179" y="2118"/>
                </a:lnTo>
                <a:lnTo>
                  <a:pt x="3223" y="2068"/>
                </a:lnTo>
                <a:lnTo>
                  <a:pt x="3264" y="2017"/>
                </a:lnTo>
                <a:lnTo>
                  <a:pt x="3302" y="1964"/>
                </a:lnTo>
                <a:lnTo>
                  <a:pt x="3337" y="1911"/>
                </a:lnTo>
                <a:lnTo>
                  <a:pt x="3368" y="1859"/>
                </a:lnTo>
                <a:lnTo>
                  <a:pt x="3396" y="1804"/>
                </a:lnTo>
                <a:lnTo>
                  <a:pt x="3423" y="1750"/>
                </a:lnTo>
                <a:lnTo>
                  <a:pt x="3444" y="1694"/>
                </a:lnTo>
                <a:lnTo>
                  <a:pt x="3464" y="1640"/>
                </a:lnTo>
                <a:lnTo>
                  <a:pt x="3480" y="1584"/>
                </a:lnTo>
                <a:lnTo>
                  <a:pt x="3492" y="1530"/>
                </a:lnTo>
                <a:lnTo>
                  <a:pt x="3503" y="1474"/>
                </a:lnTo>
                <a:lnTo>
                  <a:pt x="3509" y="1420"/>
                </a:lnTo>
                <a:lnTo>
                  <a:pt x="3514" y="1366"/>
                </a:lnTo>
                <a:lnTo>
                  <a:pt x="3514" y="1366"/>
                </a:lnTo>
                <a:lnTo>
                  <a:pt x="3514" y="1333"/>
                </a:lnTo>
                <a:lnTo>
                  <a:pt x="3514" y="1299"/>
                </a:lnTo>
                <a:lnTo>
                  <a:pt x="3512" y="1267"/>
                </a:lnTo>
                <a:lnTo>
                  <a:pt x="3511" y="1234"/>
                </a:lnTo>
                <a:lnTo>
                  <a:pt x="3508" y="1201"/>
                </a:lnTo>
                <a:lnTo>
                  <a:pt x="3503" y="1169"/>
                </a:lnTo>
                <a:lnTo>
                  <a:pt x="3497" y="1136"/>
                </a:lnTo>
                <a:lnTo>
                  <a:pt x="3491" y="1104"/>
                </a:lnTo>
                <a:lnTo>
                  <a:pt x="3483" y="1073"/>
                </a:lnTo>
                <a:lnTo>
                  <a:pt x="3474" y="1040"/>
                </a:lnTo>
                <a:lnTo>
                  <a:pt x="3464" y="1009"/>
                </a:lnTo>
                <a:lnTo>
                  <a:pt x="3454" y="978"/>
                </a:lnTo>
                <a:lnTo>
                  <a:pt x="3443" y="947"/>
                </a:lnTo>
                <a:lnTo>
                  <a:pt x="3430" y="918"/>
                </a:lnTo>
                <a:lnTo>
                  <a:pt x="3416" y="887"/>
                </a:lnTo>
                <a:lnTo>
                  <a:pt x="3402" y="857"/>
                </a:lnTo>
                <a:lnTo>
                  <a:pt x="3387" y="828"/>
                </a:lnTo>
                <a:lnTo>
                  <a:pt x="3370" y="798"/>
                </a:lnTo>
                <a:lnTo>
                  <a:pt x="3353" y="770"/>
                </a:lnTo>
                <a:lnTo>
                  <a:pt x="3336" y="741"/>
                </a:lnTo>
                <a:lnTo>
                  <a:pt x="3297" y="685"/>
                </a:lnTo>
                <a:lnTo>
                  <a:pt x="3254" y="631"/>
                </a:lnTo>
                <a:lnTo>
                  <a:pt x="3209" y="578"/>
                </a:lnTo>
                <a:lnTo>
                  <a:pt x="3161" y="529"/>
                </a:lnTo>
                <a:lnTo>
                  <a:pt x="3108" y="479"/>
                </a:lnTo>
                <a:lnTo>
                  <a:pt x="3054" y="431"/>
                </a:lnTo>
                <a:lnTo>
                  <a:pt x="2995" y="386"/>
                </a:lnTo>
                <a:lnTo>
                  <a:pt x="2934" y="343"/>
                </a:lnTo>
                <a:lnTo>
                  <a:pt x="2871" y="302"/>
                </a:lnTo>
                <a:lnTo>
                  <a:pt x="2804" y="264"/>
                </a:lnTo>
                <a:lnTo>
                  <a:pt x="2736" y="226"/>
                </a:lnTo>
                <a:lnTo>
                  <a:pt x="2665" y="192"/>
                </a:lnTo>
                <a:lnTo>
                  <a:pt x="2590" y="161"/>
                </a:lnTo>
                <a:lnTo>
                  <a:pt x="2514" y="132"/>
                </a:lnTo>
                <a:lnTo>
                  <a:pt x="2437" y="105"/>
                </a:lnTo>
                <a:lnTo>
                  <a:pt x="2356" y="81"/>
                </a:lnTo>
                <a:lnTo>
                  <a:pt x="2274" y="60"/>
                </a:lnTo>
                <a:lnTo>
                  <a:pt x="2189" y="42"/>
                </a:lnTo>
                <a:lnTo>
                  <a:pt x="2102" y="28"/>
                </a:lnTo>
                <a:lnTo>
                  <a:pt x="2015" y="16"/>
                </a:lnTo>
                <a:lnTo>
                  <a:pt x="1925" y="8"/>
                </a:lnTo>
                <a:lnTo>
                  <a:pt x="1834" y="2"/>
                </a:lnTo>
                <a:lnTo>
                  <a:pt x="1834" y="2"/>
                </a:lnTo>
                <a:close/>
                <a:moveTo>
                  <a:pt x="2308" y="2149"/>
                </a:moveTo>
                <a:lnTo>
                  <a:pt x="2308" y="2149"/>
                </a:lnTo>
                <a:lnTo>
                  <a:pt x="2265" y="2181"/>
                </a:lnTo>
                <a:lnTo>
                  <a:pt x="2220" y="2212"/>
                </a:lnTo>
                <a:lnTo>
                  <a:pt x="2173" y="2240"/>
                </a:lnTo>
                <a:lnTo>
                  <a:pt x="2124" y="2265"/>
                </a:lnTo>
                <a:lnTo>
                  <a:pt x="2074" y="2288"/>
                </a:lnTo>
                <a:lnTo>
                  <a:pt x="2021" y="2310"/>
                </a:lnTo>
                <a:lnTo>
                  <a:pt x="1967" y="2327"/>
                </a:lnTo>
                <a:lnTo>
                  <a:pt x="1913" y="2342"/>
                </a:lnTo>
                <a:lnTo>
                  <a:pt x="1857" y="2356"/>
                </a:lnTo>
                <a:lnTo>
                  <a:pt x="1801" y="2367"/>
                </a:lnTo>
                <a:lnTo>
                  <a:pt x="1744" y="2375"/>
                </a:lnTo>
                <a:lnTo>
                  <a:pt x="1686" y="2381"/>
                </a:lnTo>
                <a:lnTo>
                  <a:pt x="1629" y="2386"/>
                </a:lnTo>
                <a:lnTo>
                  <a:pt x="1572" y="2387"/>
                </a:lnTo>
                <a:lnTo>
                  <a:pt x="1514" y="2386"/>
                </a:lnTo>
                <a:lnTo>
                  <a:pt x="1457" y="2383"/>
                </a:lnTo>
                <a:lnTo>
                  <a:pt x="1457" y="2383"/>
                </a:lnTo>
                <a:lnTo>
                  <a:pt x="1500" y="2307"/>
                </a:lnTo>
                <a:lnTo>
                  <a:pt x="1542" y="2231"/>
                </a:lnTo>
                <a:lnTo>
                  <a:pt x="1629" y="2084"/>
                </a:lnTo>
                <a:lnTo>
                  <a:pt x="1714" y="1944"/>
                </a:lnTo>
                <a:lnTo>
                  <a:pt x="1793" y="1818"/>
                </a:lnTo>
                <a:lnTo>
                  <a:pt x="1862" y="1713"/>
                </a:lnTo>
                <a:lnTo>
                  <a:pt x="1914" y="1629"/>
                </a:lnTo>
                <a:lnTo>
                  <a:pt x="1962" y="1558"/>
                </a:lnTo>
                <a:lnTo>
                  <a:pt x="1925" y="1558"/>
                </a:lnTo>
                <a:lnTo>
                  <a:pt x="1925" y="1558"/>
                </a:lnTo>
                <a:lnTo>
                  <a:pt x="1879" y="1594"/>
                </a:lnTo>
                <a:lnTo>
                  <a:pt x="1810" y="1648"/>
                </a:lnTo>
                <a:lnTo>
                  <a:pt x="1724" y="1721"/>
                </a:lnTo>
                <a:lnTo>
                  <a:pt x="1674" y="1764"/>
                </a:lnTo>
                <a:lnTo>
                  <a:pt x="1621" y="1811"/>
                </a:lnTo>
                <a:lnTo>
                  <a:pt x="1567" y="1862"/>
                </a:lnTo>
                <a:lnTo>
                  <a:pt x="1510" y="1916"/>
                </a:lnTo>
                <a:lnTo>
                  <a:pt x="1449" y="1973"/>
                </a:lnTo>
                <a:lnTo>
                  <a:pt x="1389" y="2035"/>
                </a:lnTo>
                <a:lnTo>
                  <a:pt x="1327" y="2101"/>
                </a:lnTo>
                <a:lnTo>
                  <a:pt x="1265" y="2169"/>
                </a:lnTo>
                <a:lnTo>
                  <a:pt x="1203" y="2240"/>
                </a:lnTo>
                <a:lnTo>
                  <a:pt x="1141" y="2315"/>
                </a:lnTo>
                <a:lnTo>
                  <a:pt x="1141" y="2315"/>
                </a:lnTo>
                <a:lnTo>
                  <a:pt x="1107" y="2302"/>
                </a:lnTo>
                <a:lnTo>
                  <a:pt x="1073" y="2287"/>
                </a:lnTo>
                <a:lnTo>
                  <a:pt x="1040" y="2271"/>
                </a:lnTo>
                <a:lnTo>
                  <a:pt x="1009" y="2254"/>
                </a:lnTo>
                <a:lnTo>
                  <a:pt x="978" y="2235"/>
                </a:lnTo>
                <a:lnTo>
                  <a:pt x="950" y="2217"/>
                </a:lnTo>
                <a:lnTo>
                  <a:pt x="922" y="2195"/>
                </a:lnTo>
                <a:lnTo>
                  <a:pt x="896" y="2173"/>
                </a:lnTo>
                <a:lnTo>
                  <a:pt x="896" y="2173"/>
                </a:lnTo>
                <a:lnTo>
                  <a:pt x="859" y="2139"/>
                </a:lnTo>
                <a:lnTo>
                  <a:pt x="823" y="2102"/>
                </a:lnTo>
                <a:lnTo>
                  <a:pt x="792" y="2063"/>
                </a:lnTo>
                <a:lnTo>
                  <a:pt x="763" y="2023"/>
                </a:lnTo>
                <a:lnTo>
                  <a:pt x="736" y="1981"/>
                </a:lnTo>
                <a:lnTo>
                  <a:pt x="713" y="1939"/>
                </a:lnTo>
                <a:lnTo>
                  <a:pt x="691" y="1896"/>
                </a:lnTo>
                <a:lnTo>
                  <a:pt x="673" y="1851"/>
                </a:lnTo>
                <a:lnTo>
                  <a:pt x="657" y="1806"/>
                </a:lnTo>
                <a:lnTo>
                  <a:pt x="645" y="1760"/>
                </a:lnTo>
                <a:lnTo>
                  <a:pt x="634" y="1711"/>
                </a:lnTo>
                <a:lnTo>
                  <a:pt x="626" y="1665"/>
                </a:lnTo>
                <a:lnTo>
                  <a:pt x="622" y="1617"/>
                </a:lnTo>
                <a:lnTo>
                  <a:pt x="618" y="1569"/>
                </a:lnTo>
                <a:lnTo>
                  <a:pt x="620" y="1521"/>
                </a:lnTo>
                <a:lnTo>
                  <a:pt x="622" y="1473"/>
                </a:lnTo>
                <a:lnTo>
                  <a:pt x="626" y="1425"/>
                </a:lnTo>
                <a:lnTo>
                  <a:pt x="634" y="1377"/>
                </a:lnTo>
                <a:lnTo>
                  <a:pt x="645" y="1329"/>
                </a:lnTo>
                <a:lnTo>
                  <a:pt x="657" y="1280"/>
                </a:lnTo>
                <a:lnTo>
                  <a:pt x="671" y="1234"/>
                </a:lnTo>
                <a:lnTo>
                  <a:pt x="688" y="1187"/>
                </a:lnTo>
                <a:lnTo>
                  <a:pt x="708" y="1143"/>
                </a:lnTo>
                <a:lnTo>
                  <a:pt x="730" y="1098"/>
                </a:lnTo>
                <a:lnTo>
                  <a:pt x="755" y="1054"/>
                </a:lnTo>
                <a:lnTo>
                  <a:pt x="781" y="1011"/>
                </a:lnTo>
                <a:lnTo>
                  <a:pt x="809" y="969"/>
                </a:lnTo>
                <a:lnTo>
                  <a:pt x="840" y="929"/>
                </a:lnTo>
                <a:lnTo>
                  <a:pt x="874" y="890"/>
                </a:lnTo>
                <a:lnTo>
                  <a:pt x="908" y="853"/>
                </a:lnTo>
                <a:lnTo>
                  <a:pt x="947" y="817"/>
                </a:lnTo>
                <a:lnTo>
                  <a:pt x="986" y="783"/>
                </a:lnTo>
                <a:lnTo>
                  <a:pt x="986" y="783"/>
                </a:lnTo>
                <a:lnTo>
                  <a:pt x="1018" y="758"/>
                </a:lnTo>
                <a:lnTo>
                  <a:pt x="1051" y="735"/>
                </a:lnTo>
                <a:lnTo>
                  <a:pt x="1085" y="712"/>
                </a:lnTo>
                <a:lnTo>
                  <a:pt x="1119" y="691"/>
                </a:lnTo>
                <a:lnTo>
                  <a:pt x="1153" y="673"/>
                </a:lnTo>
                <a:lnTo>
                  <a:pt x="1187" y="654"/>
                </a:lnTo>
                <a:lnTo>
                  <a:pt x="1223" y="639"/>
                </a:lnTo>
                <a:lnTo>
                  <a:pt x="1259" y="623"/>
                </a:lnTo>
                <a:lnTo>
                  <a:pt x="1293" y="609"/>
                </a:lnTo>
                <a:lnTo>
                  <a:pt x="1328" y="597"/>
                </a:lnTo>
                <a:lnTo>
                  <a:pt x="1366" y="586"/>
                </a:lnTo>
                <a:lnTo>
                  <a:pt x="1401" y="577"/>
                </a:lnTo>
                <a:lnTo>
                  <a:pt x="1437" y="567"/>
                </a:lnTo>
                <a:lnTo>
                  <a:pt x="1474" y="558"/>
                </a:lnTo>
                <a:lnTo>
                  <a:pt x="1547" y="546"/>
                </a:lnTo>
                <a:lnTo>
                  <a:pt x="1620" y="535"/>
                </a:lnTo>
                <a:lnTo>
                  <a:pt x="1694" y="527"/>
                </a:lnTo>
                <a:lnTo>
                  <a:pt x="1767" y="521"/>
                </a:lnTo>
                <a:lnTo>
                  <a:pt x="1840" y="518"/>
                </a:lnTo>
                <a:lnTo>
                  <a:pt x="1911" y="516"/>
                </a:lnTo>
                <a:lnTo>
                  <a:pt x="1984" y="515"/>
                </a:lnTo>
                <a:lnTo>
                  <a:pt x="2124" y="513"/>
                </a:lnTo>
                <a:lnTo>
                  <a:pt x="2124" y="513"/>
                </a:lnTo>
                <a:lnTo>
                  <a:pt x="2195" y="512"/>
                </a:lnTo>
                <a:lnTo>
                  <a:pt x="2263" y="507"/>
                </a:lnTo>
                <a:lnTo>
                  <a:pt x="2328" y="501"/>
                </a:lnTo>
                <a:lnTo>
                  <a:pt x="2392" y="495"/>
                </a:lnTo>
                <a:lnTo>
                  <a:pt x="2451" y="487"/>
                </a:lnTo>
                <a:lnTo>
                  <a:pt x="2505" y="477"/>
                </a:lnTo>
                <a:lnTo>
                  <a:pt x="2556" y="470"/>
                </a:lnTo>
                <a:lnTo>
                  <a:pt x="2604" y="460"/>
                </a:lnTo>
                <a:lnTo>
                  <a:pt x="2683" y="442"/>
                </a:lnTo>
                <a:lnTo>
                  <a:pt x="2744" y="426"/>
                </a:lnTo>
                <a:lnTo>
                  <a:pt x="2781" y="415"/>
                </a:lnTo>
                <a:lnTo>
                  <a:pt x="2795" y="411"/>
                </a:lnTo>
                <a:lnTo>
                  <a:pt x="2795" y="411"/>
                </a:lnTo>
                <a:lnTo>
                  <a:pt x="2804" y="460"/>
                </a:lnTo>
                <a:lnTo>
                  <a:pt x="2812" y="519"/>
                </a:lnTo>
                <a:lnTo>
                  <a:pt x="2821" y="597"/>
                </a:lnTo>
                <a:lnTo>
                  <a:pt x="2826" y="642"/>
                </a:lnTo>
                <a:lnTo>
                  <a:pt x="2829" y="691"/>
                </a:lnTo>
                <a:lnTo>
                  <a:pt x="2832" y="744"/>
                </a:lnTo>
                <a:lnTo>
                  <a:pt x="2834" y="800"/>
                </a:lnTo>
                <a:lnTo>
                  <a:pt x="2834" y="859"/>
                </a:lnTo>
                <a:lnTo>
                  <a:pt x="2834" y="921"/>
                </a:lnTo>
                <a:lnTo>
                  <a:pt x="2830" y="986"/>
                </a:lnTo>
                <a:lnTo>
                  <a:pt x="2826" y="1053"/>
                </a:lnTo>
                <a:lnTo>
                  <a:pt x="2820" y="1119"/>
                </a:lnTo>
                <a:lnTo>
                  <a:pt x="2810" y="1189"/>
                </a:lnTo>
                <a:lnTo>
                  <a:pt x="2798" y="1260"/>
                </a:lnTo>
                <a:lnTo>
                  <a:pt x="2784" y="1332"/>
                </a:lnTo>
                <a:lnTo>
                  <a:pt x="2767" y="1405"/>
                </a:lnTo>
                <a:lnTo>
                  <a:pt x="2745" y="1476"/>
                </a:lnTo>
                <a:lnTo>
                  <a:pt x="2722" y="1549"/>
                </a:lnTo>
                <a:lnTo>
                  <a:pt x="2708" y="1584"/>
                </a:lnTo>
                <a:lnTo>
                  <a:pt x="2694" y="1622"/>
                </a:lnTo>
                <a:lnTo>
                  <a:pt x="2679" y="1657"/>
                </a:lnTo>
                <a:lnTo>
                  <a:pt x="2661" y="1693"/>
                </a:lnTo>
                <a:lnTo>
                  <a:pt x="2644" y="1727"/>
                </a:lnTo>
                <a:lnTo>
                  <a:pt x="2626" y="1763"/>
                </a:lnTo>
                <a:lnTo>
                  <a:pt x="2606" y="1797"/>
                </a:lnTo>
                <a:lnTo>
                  <a:pt x="2584" y="1832"/>
                </a:lnTo>
                <a:lnTo>
                  <a:pt x="2562" y="1866"/>
                </a:lnTo>
                <a:lnTo>
                  <a:pt x="2539" y="1899"/>
                </a:lnTo>
                <a:lnTo>
                  <a:pt x="2516" y="1933"/>
                </a:lnTo>
                <a:lnTo>
                  <a:pt x="2489" y="1966"/>
                </a:lnTo>
                <a:lnTo>
                  <a:pt x="2463" y="1997"/>
                </a:lnTo>
                <a:lnTo>
                  <a:pt x="2434" y="2029"/>
                </a:lnTo>
                <a:lnTo>
                  <a:pt x="2404" y="2060"/>
                </a:lnTo>
                <a:lnTo>
                  <a:pt x="2373" y="2090"/>
                </a:lnTo>
                <a:lnTo>
                  <a:pt x="2342" y="2119"/>
                </a:lnTo>
                <a:lnTo>
                  <a:pt x="2308" y="2149"/>
                </a:lnTo>
                <a:lnTo>
                  <a:pt x="2308" y="214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8343" y="206375"/>
            <a:ext cx="6697916" cy="85725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343" y="1238251"/>
            <a:ext cx="6697916" cy="322321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2"/>
          </p:nvPr>
        </p:nvSpPr>
        <p:spPr>
          <a:xfrm>
            <a:off x="6221941" y="4842785"/>
            <a:ext cx="742071" cy="19911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1.10.2021</a:t>
            </a:fld>
            <a:endParaRPr lang="fi-FI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62655" y="4588933"/>
            <a:ext cx="3392313" cy="45296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8447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 white bg/pi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ft Arrow 4"/>
          <p:cNvSpPr/>
          <p:nvPr userDrawn="1"/>
        </p:nvSpPr>
        <p:spPr>
          <a:xfrm>
            <a:off x="9315450" y="33734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9631339" y="7143"/>
            <a:ext cx="18247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Värin vaihtaminen</a:t>
            </a:r>
          </a:p>
          <a:p>
            <a:r>
              <a:rPr lang="fi-FI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Home/Layout </a:t>
            </a:r>
          </a:p>
        </p:txBody>
      </p:sp>
      <p:sp>
        <p:nvSpPr>
          <p:cNvPr id="10" name="Freeform 9"/>
          <p:cNvSpPr>
            <a:spLocks noEditPoints="1"/>
          </p:cNvSpPr>
          <p:nvPr userDrawn="1"/>
        </p:nvSpPr>
        <p:spPr bwMode="auto">
          <a:xfrm>
            <a:off x="6154967" y="-2639610"/>
            <a:ext cx="8458411" cy="7798876"/>
          </a:xfrm>
          <a:custGeom>
            <a:avLst/>
            <a:gdLst>
              <a:gd name="T0" fmla="*/ 1474 w 3514"/>
              <a:gd name="T1" fmla="*/ 12 h 3240"/>
              <a:gd name="T2" fmla="*/ 978 w 3514"/>
              <a:gd name="T3" fmla="*/ 122 h 3240"/>
              <a:gd name="T4" fmla="*/ 560 w 3514"/>
              <a:gd name="T5" fmla="*/ 327 h 3240"/>
              <a:gd name="T6" fmla="*/ 262 w 3514"/>
              <a:gd name="T7" fmla="*/ 586 h 3240"/>
              <a:gd name="T8" fmla="*/ 143 w 3514"/>
              <a:gd name="T9" fmla="*/ 750 h 3240"/>
              <a:gd name="T10" fmla="*/ 57 w 3514"/>
              <a:gd name="T11" fmla="*/ 930 h 3240"/>
              <a:gd name="T12" fmla="*/ 9 w 3514"/>
              <a:gd name="T13" fmla="*/ 1121 h 3240"/>
              <a:gd name="T14" fmla="*/ 2 w 3514"/>
              <a:gd name="T15" fmla="*/ 1341 h 3240"/>
              <a:gd name="T16" fmla="*/ 76 w 3514"/>
              <a:gd name="T17" fmla="*/ 1698 h 3240"/>
              <a:gd name="T18" fmla="*/ 231 w 3514"/>
              <a:gd name="T19" fmla="*/ 1977 h 3240"/>
              <a:gd name="T20" fmla="*/ 369 w 3514"/>
              <a:gd name="T21" fmla="*/ 2130 h 3240"/>
              <a:gd name="T22" fmla="*/ 541 w 3514"/>
              <a:gd name="T23" fmla="*/ 2273 h 3240"/>
              <a:gd name="T24" fmla="*/ 876 w 3514"/>
              <a:gd name="T25" fmla="*/ 2473 h 3240"/>
              <a:gd name="T26" fmla="*/ 1105 w 3514"/>
              <a:gd name="T27" fmla="*/ 2555 h 3240"/>
              <a:gd name="T28" fmla="*/ 1108 w 3514"/>
              <a:gd name="T29" fmla="*/ 2559 h 3240"/>
              <a:gd name="T30" fmla="*/ 905 w 3514"/>
              <a:gd name="T31" fmla="*/ 3201 h 3240"/>
              <a:gd name="T32" fmla="*/ 1311 w 3514"/>
              <a:gd name="T33" fmla="*/ 2921 h 3240"/>
              <a:gd name="T34" fmla="*/ 1728 w 3514"/>
              <a:gd name="T35" fmla="*/ 2691 h 3240"/>
              <a:gd name="T36" fmla="*/ 1857 w 3514"/>
              <a:gd name="T37" fmla="*/ 2651 h 3240"/>
              <a:gd name="T38" fmla="*/ 2147 w 3514"/>
              <a:gd name="T39" fmla="*/ 2626 h 3240"/>
              <a:gd name="T40" fmla="*/ 2409 w 3514"/>
              <a:gd name="T41" fmla="*/ 2570 h 3240"/>
              <a:gd name="T42" fmla="*/ 2851 w 3514"/>
              <a:gd name="T43" fmla="*/ 2383 h 3240"/>
              <a:gd name="T44" fmla="*/ 3179 w 3514"/>
              <a:gd name="T45" fmla="*/ 2118 h 3240"/>
              <a:gd name="T46" fmla="*/ 3396 w 3514"/>
              <a:gd name="T47" fmla="*/ 1804 h 3240"/>
              <a:gd name="T48" fmla="*/ 3503 w 3514"/>
              <a:gd name="T49" fmla="*/ 1474 h 3240"/>
              <a:gd name="T50" fmla="*/ 3512 w 3514"/>
              <a:gd name="T51" fmla="*/ 1267 h 3240"/>
              <a:gd name="T52" fmla="*/ 3483 w 3514"/>
              <a:gd name="T53" fmla="*/ 1073 h 3240"/>
              <a:gd name="T54" fmla="*/ 3416 w 3514"/>
              <a:gd name="T55" fmla="*/ 887 h 3240"/>
              <a:gd name="T56" fmla="*/ 3297 w 3514"/>
              <a:gd name="T57" fmla="*/ 685 h 3240"/>
              <a:gd name="T58" fmla="*/ 2995 w 3514"/>
              <a:gd name="T59" fmla="*/ 386 h 3240"/>
              <a:gd name="T60" fmla="*/ 2590 w 3514"/>
              <a:gd name="T61" fmla="*/ 161 h 3240"/>
              <a:gd name="T62" fmla="*/ 2102 w 3514"/>
              <a:gd name="T63" fmla="*/ 28 h 3240"/>
              <a:gd name="T64" fmla="*/ 2308 w 3514"/>
              <a:gd name="T65" fmla="*/ 2149 h 3240"/>
              <a:gd name="T66" fmla="*/ 2021 w 3514"/>
              <a:gd name="T67" fmla="*/ 2310 h 3240"/>
              <a:gd name="T68" fmla="*/ 1686 w 3514"/>
              <a:gd name="T69" fmla="*/ 2381 h 3240"/>
              <a:gd name="T70" fmla="*/ 1500 w 3514"/>
              <a:gd name="T71" fmla="*/ 2307 h 3240"/>
              <a:gd name="T72" fmla="*/ 1914 w 3514"/>
              <a:gd name="T73" fmla="*/ 1629 h 3240"/>
              <a:gd name="T74" fmla="*/ 1724 w 3514"/>
              <a:gd name="T75" fmla="*/ 1721 h 3240"/>
              <a:gd name="T76" fmla="*/ 1389 w 3514"/>
              <a:gd name="T77" fmla="*/ 2035 h 3240"/>
              <a:gd name="T78" fmla="*/ 1107 w 3514"/>
              <a:gd name="T79" fmla="*/ 2302 h 3240"/>
              <a:gd name="T80" fmla="*/ 922 w 3514"/>
              <a:gd name="T81" fmla="*/ 2195 h 3240"/>
              <a:gd name="T82" fmla="*/ 763 w 3514"/>
              <a:gd name="T83" fmla="*/ 2023 h 3240"/>
              <a:gd name="T84" fmla="*/ 645 w 3514"/>
              <a:gd name="T85" fmla="*/ 1760 h 3240"/>
              <a:gd name="T86" fmla="*/ 622 w 3514"/>
              <a:gd name="T87" fmla="*/ 1473 h 3240"/>
              <a:gd name="T88" fmla="*/ 688 w 3514"/>
              <a:gd name="T89" fmla="*/ 1187 h 3240"/>
              <a:gd name="T90" fmla="*/ 840 w 3514"/>
              <a:gd name="T91" fmla="*/ 929 h 3240"/>
              <a:gd name="T92" fmla="*/ 1018 w 3514"/>
              <a:gd name="T93" fmla="*/ 758 h 3240"/>
              <a:gd name="T94" fmla="*/ 1223 w 3514"/>
              <a:gd name="T95" fmla="*/ 639 h 3240"/>
              <a:gd name="T96" fmla="*/ 1437 w 3514"/>
              <a:gd name="T97" fmla="*/ 567 h 3240"/>
              <a:gd name="T98" fmla="*/ 1840 w 3514"/>
              <a:gd name="T99" fmla="*/ 518 h 3240"/>
              <a:gd name="T100" fmla="*/ 2263 w 3514"/>
              <a:gd name="T101" fmla="*/ 507 h 3240"/>
              <a:gd name="T102" fmla="*/ 2604 w 3514"/>
              <a:gd name="T103" fmla="*/ 460 h 3240"/>
              <a:gd name="T104" fmla="*/ 2804 w 3514"/>
              <a:gd name="T105" fmla="*/ 460 h 3240"/>
              <a:gd name="T106" fmla="*/ 2834 w 3514"/>
              <a:gd name="T107" fmla="*/ 800 h 3240"/>
              <a:gd name="T108" fmla="*/ 2810 w 3514"/>
              <a:gd name="T109" fmla="*/ 1189 h 3240"/>
              <a:gd name="T110" fmla="*/ 2708 w 3514"/>
              <a:gd name="T111" fmla="*/ 1584 h 3240"/>
              <a:gd name="T112" fmla="*/ 2606 w 3514"/>
              <a:gd name="T113" fmla="*/ 1797 h 3240"/>
              <a:gd name="T114" fmla="*/ 2463 w 3514"/>
              <a:gd name="T115" fmla="*/ 1997 h 3240"/>
              <a:gd name="T116" fmla="*/ 2308 w 3514"/>
              <a:gd name="T117" fmla="*/ 2149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514" h="3240">
                <a:moveTo>
                  <a:pt x="1834" y="2"/>
                </a:moveTo>
                <a:lnTo>
                  <a:pt x="1834" y="2"/>
                </a:lnTo>
                <a:lnTo>
                  <a:pt x="1742" y="0"/>
                </a:lnTo>
                <a:lnTo>
                  <a:pt x="1651" y="0"/>
                </a:lnTo>
                <a:lnTo>
                  <a:pt x="1562" y="5"/>
                </a:lnTo>
                <a:lnTo>
                  <a:pt x="1474" y="12"/>
                </a:lnTo>
                <a:lnTo>
                  <a:pt x="1387" y="23"/>
                </a:lnTo>
                <a:lnTo>
                  <a:pt x="1302" y="37"/>
                </a:lnTo>
                <a:lnTo>
                  <a:pt x="1218" y="54"/>
                </a:lnTo>
                <a:lnTo>
                  <a:pt x="1136" y="74"/>
                </a:lnTo>
                <a:lnTo>
                  <a:pt x="1057" y="98"/>
                </a:lnTo>
                <a:lnTo>
                  <a:pt x="978" y="122"/>
                </a:lnTo>
                <a:lnTo>
                  <a:pt x="902" y="150"/>
                </a:lnTo>
                <a:lnTo>
                  <a:pt x="829" y="181"/>
                </a:lnTo>
                <a:lnTo>
                  <a:pt x="758" y="214"/>
                </a:lnTo>
                <a:lnTo>
                  <a:pt x="690" y="250"/>
                </a:lnTo>
                <a:lnTo>
                  <a:pt x="623" y="288"/>
                </a:lnTo>
                <a:lnTo>
                  <a:pt x="560" y="327"/>
                </a:lnTo>
                <a:lnTo>
                  <a:pt x="499" y="371"/>
                </a:lnTo>
                <a:lnTo>
                  <a:pt x="440" y="415"/>
                </a:lnTo>
                <a:lnTo>
                  <a:pt x="386" y="462"/>
                </a:lnTo>
                <a:lnTo>
                  <a:pt x="333" y="510"/>
                </a:lnTo>
                <a:lnTo>
                  <a:pt x="285" y="561"/>
                </a:lnTo>
                <a:lnTo>
                  <a:pt x="262" y="586"/>
                </a:lnTo>
                <a:lnTo>
                  <a:pt x="240" y="612"/>
                </a:lnTo>
                <a:lnTo>
                  <a:pt x="219" y="640"/>
                </a:lnTo>
                <a:lnTo>
                  <a:pt x="198" y="667"/>
                </a:lnTo>
                <a:lnTo>
                  <a:pt x="180" y="695"/>
                </a:lnTo>
                <a:lnTo>
                  <a:pt x="161" y="722"/>
                </a:lnTo>
                <a:lnTo>
                  <a:pt x="143" y="750"/>
                </a:lnTo>
                <a:lnTo>
                  <a:pt x="127" y="780"/>
                </a:lnTo>
                <a:lnTo>
                  <a:pt x="110" y="809"/>
                </a:lnTo>
                <a:lnTo>
                  <a:pt x="96" y="839"/>
                </a:lnTo>
                <a:lnTo>
                  <a:pt x="82" y="868"/>
                </a:lnTo>
                <a:lnTo>
                  <a:pt x="70" y="899"/>
                </a:lnTo>
                <a:lnTo>
                  <a:pt x="57" y="930"/>
                </a:lnTo>
                <a:lnTo>
                  <a:pt x="47" y="961"/>
                </a:lnTo>
                <a:lnTo>
                  <a:pt x="37" y="992"/>
                </a:lnTo>
                <a:lnTo>
                  <a:pt x="29" y="1023"/>
                </a:lnTo>
                <a:lnTo>
                  <a:pt x="22" y="1056"/>
                </a:lnTo>
                <a:lnTo>
                  <a:pt x="16" y="1088"/>
                </a:lnTo>
                <a:lnTo>
                  <a:pt x="9" y="1121"/>
                </a:lnTo>
                <a:lnTo>
                  <a:pt x="6" y="1153"/>
                </a:lnTo>
                <a:lnTo>
                  <a:pt x="3" y="1186"/>
                </a:lnTo>
                <a:lnTo>
                  <a:pt x="0" y="1220"/>
                </a:lnTo>
                <a:lnTo>
                  <a:pt x="0" y="1220"/>
                </a:lnTo>
                <a:lnTo>
                  <a:pt x="0" y="1280"/>
                </a:lnTo>
                <a:lnTo>
                  <a:pt x="2" y="1341"/>
                </a:lnTo>
                <a:lnTo>
                  <a:pt x="6" y="1401"/>
                </a:lnTo>
                <a:lnTo>
                  <a:pt x="14" y="1462"/>
                </a:lnTo>
                <a:lnTo>
                  <a:pt x="25" y="1521"/>
                </a:lnTo>
                <a:lnTo>
                  <a:pt x="39" y="1581"/>
                </a:lnTo>
                <a:lnTo>
                  <a:pt x="56" y="1640"/>
                </a:lnTo>
                <a:lnTo>
                  <a:pt x="76" y="1698"/>
                </a:lnTo>
                <a:lnTo>
                  <a:pt x="101" y="1756"/>
                </a:lnTo>
                <a:lnTo>
                  <a:pt x="127" y="1812"/>
                </a:lnTo>
                <a:lnTo>
                  <a:pt x="158" y="1868"/>
                </a:lnTo>
                <a:lnTo>
                  <a:pt x="192" y="1922"/>
                </a:lnTo>
                <a:lnTo>
                  <a:pt x="212" y="1950"/>
                </a:lnTo>
                <a:lnTo>
                  <a:pt x="231" y="1977"/>
                </a:lnTo>
                <a:lnTo>
                  <a:pt x="251" y="2003"/>
                </a:lnTo>
                <a:lnTo>
                  <a:pt x="273" y="2029"/>
                </a:lnTo>
                <a:lnTo>
                  <a:pt x="296" y="2054"/>
                </a:lnTo>
                <a:lnTo>
                  <a:pt x="319" y="2080"/>
                </a:lnTo>
                <a:lnTo>
                  <a:pt x="344" y="2105"/>
                </a:lnTo>
                <a:lnTo>
                  <a:pt x="369" y="2130"/>
                </a:lnTo>
                <a:lnTo>
                  <a:pt x="369" y="2130"/>
                </a:lnTo>
                <a:lnTo>
                  <a:pt x="403" y="2161"/>
                </a:lnTo>
                <a:lnTo>
                  <a:pt x="439" y="2190"/>
                </a:lnTo>
                <a:lnTo>
                  <a:pt x="473" y="2220"/>
                </a:lnTo>
                <a:lnTo>
                  <a:pt x="507" y="2246"/>
                </a:lnTo>
                <a:lnTo>
                  <a:pt x="541" y="2273"/>
                </a:lnTo>
                <a:lnTo>
                  <a:pt x="574" y="2297"/>
                </a:lnTo>
                <a:lnTo>
                  <a:pt x="639" y="2342"/>
                </a:lnTo>
                <a:lnTo>
                  <a:pt x="702" y="2381"/>
                </a:lnTo>
                <a:lnTo>
                  <a:pt x="764" y="2415"/>
                </a:lnTo>
                <a:lnTo>
                  <a:pt x="822" y="2446"/>
                </a:lnTo>
                <a:lnTo>
                  <a:pt x="876" y="2473"/>
                </a:lnTo>
                <a:lnTo>
                  <a:pt x="925" y="2494"/>
                </a:lnTo>
                <a:lnTo>
                  <a:pt x="969" y="2511"/>
                </a:lnTo>
                <a:lnTo>
                  <a:pt x="1009" y="2527"/>
                </a:lnTo>
                <a:lnTo>
                  <a:pt x="1042" y="2538"/>
                </a:lnTo>
                <a:lnTo>
                  <a:pt x="1088" y="2552"/>
                </a:lnTo>
                <a:lnTo>
                  <a:pt x="1105" y="2555"/>
                </a:lnTo>
                <a:lnTo>
                  <a:pt x="1105" y="2555"/>
                </a:lnTo>
                <a:lnTo>
                  <a:pt x="1108" y="2556"/>
                </a:lnTo>
                <a:lnTo>
                  <a:pt x="1108" y="2558"/>
                </a:lnTo>
                <a:lnTo>
                  <a:pt x="1108" y="2558"/>
                </a:lnTo>
                <a:lnTo>
                  <a:pt x="1108" y="2559"/>
                </a:lnTo>
                <a:lnTo>
                  <a:pt x="1108" y="2559"/>
                </a:lnTo>
                <a:lnTo>
                  <a:pt x="1107" y="2561"/>
                </a:lnTo>
                <a:lnTo>
                  <a:pt x="1107" y="2561"/>
                </a:lnTo>
                <a:lnTo>
                  <a:pt x="586" y="3240"/>
                </a:lnTo>
                <a:lnTo>
                  <a:pt x="857" y="3240"/>
                </a:lnTo>
                <a:lnTo>
                  <a:pt x="857" y="3240"/>
                </a:lnTo>
                <a:lnTo>
                  <a:pt x="905" y="3201"/>
                </a:lnTo>
                <a:lnTo>
                  <a:pt x="961" y="3159"/>
                </a:lnTo>
                <a:lnTo>
                  <a:pt x="1023" y="3114"/>
                </a:lnTo>
                <a:lnTo>
                  <a:pt x="1091" y="3066"/>
                </a:lnTo>
                <a:lnTo>
                  <a:pt x="1163" y="3018"/>
                </a:lnTo>
                <a:lnTo>
                  <a:pt x="1237" y="2969"/>
                </a:lnTo>
                <a:lnTo>
                  <a:pt x="1311" y="2921"/>
                </a:lnTo>
                <a:lnTo>
                  <a:pt x="1387" y="2874"/>
                </a:lnTo>
                <a:lnTo>
                  <a:pt x="1463" y="2829"/>
                </a:lnTo>
                <a:lnTo>
                  <a:pt x="1536" y="2789"/>
                </a:lnTo>
                <a:lnTo>
                  <a:pt x="1606" y="2750"/>
                </a:lnTo>
                <a:lnTo>
                  <a:pt x="1669" y="2718"/>
                </a:lnTo>
                <a:lnTo>
                  <a:pt x="1728" y="2691"/>
                </a:lnTo>
                <a:lnTo>
                  <a:pt x="1781" y="2670"/>
                </a:lnTo>
                <a:lnTo>
                  <a:pt x="1803" y="2662"/>
                </a:lnTo>
                <a:lnTo>
                  <a:pt x="1824" y="2657"/>
                </a:lnTo>
                <a:lnTo>
                  <a:pt x="1841" y="2652"/>
                </a:lnTo>
                <a:lnTo>
                  <a:pt x="1857" y="2651"/>
                </a:lnTo>
                <a:lnTo>
                  <a:pt x="1857" y="2651"/>
                </a:lnTo>
                <a:lnTo>
                  <a:pt x="1908" y="2649"/>
                </a:lnTo>
                <a:lnTo>
                  <a:pt x="1958" y="2646"/>
                </a:lnTo>
                <a:lnTo>
                  <a:pt x="2006" y="2643"/>
                </a:lnTo>
                <a:lnTo>
                  <a:pt x="2054" y="2639"/>
                </a:lnTo>
                <a:lnTo>
                  <a:pt x="2100" y="2632"/>
                </a:lnTo>
                <a:lnTo>
                  <a:pt x="2147" y="2626"/>
                </a:lnTo>
                <a:lnTo>
                  <a:pt x="2193" y="2618"/>
                </a:lnTo>
                <a:lnTo>
                  <a:pt x="2238" y="2611"/>
                </a:lnTo>
                <a:lnTo>
                  <a:pt x="2282" y="2601"/>
                </a:lnTo>
                <a:lnTo>
                  <a:pt x="2325" y="2592"/>
                </a:lnTo>
                <a:lnTo>
                  <a:pt x="2369" y="2581"/>
                </a:lnTo>
                <a:lnTo>
                  <a:pt x="2409" y="2570"/>
                </a:lnTo>
                <a:lnTo>
                  <a:pt x="2491" y="2545"/>
                </a:lnTo>
                <a:lnTo>
                  <a:pt x="2568" y="2518"/>
                </a:lnTo>
                <a:lnTo>
                  <a:pt x="2644" y="2488"/>
                </a:lnTo>
                <a:lnTo>
                  <a:pt x="2716" y="2454"/>
                </a:lnTo>
                <a:lnTo>
                  <a:pt x="2784" y="2420"/>
                </a:lnTo>
                <a:lnTo>
                  <a:pt x="2851" y="2383"/>
                </a:lnTo>
                <a:lnTo>
                  <a:pt x="2913" y="2342"/>
                </a:lnTo>
                <a:lnTo>
                  <a:pt x="2971" y="2301"/>
                </a:lnTo>
                <a:lnTo>
                  <a:pt x="3029" y="2257"/>
                </a:lnTo>
                <a:lnTo>
                  <a:pt x="3082" y="2212"/>
                </a:lnTo>
                <a:lnTo>
                  <a:pt x="3133" y="2166"/>
                </a:lnTo>
                <a:lnTo>
                  <a:pt x="3179" y="2118"/>
                </a:lnTo>
                <a:lnTo>
                  <a:pt x="3223" y="2068"/>
                </a:lnTo>
                <a:lnTo>
                  <a:pt x="3264" y="2017"/>
                </a:lnTo>
                <a:lnTo>
                  <a:pt x="3302" y="1964"/>
                </a:lnTo>
                <a:lnTo>
                  <a:pt x="3337" y="1911"/>
                </a:lnTo>
                <a:lnTo>
                  <a:pt x="3368" y="1859"/>
                </a:lnTo>
                <a:lnTo>
                  <a:pt x="3396" y="1804"/>
                </a:lnTo>
                <a:lnTo>
                  <a:pt x="3423" y="1750"/>
                </a:lnTo>
                <a:lnTo>
                  <a:pt x="3444" y="1694"/>
                </a:lnTo>
                <a:lnTo>
                  <a:pt x="3464" y="1640"/>
                </a:lnTo>
                <a:lnTo>
                  <a:pt x="3480" y="1584"/>
                </a:lnTo>
                <a:lnTo>
                  <a:pt x="3492" y="1530"/>
                </a:lnTo>
                <a:lnTo>
                  <a:pt x="3503" y="1474"/>
                </a:lnTo>
                <a:lnTo>
                  <a:pt x="3509" y="1420"/>
                </a:lnTo>
                <a:lnTo>
                  <a:pt x="3514" y="1366"/>
                </a:lnTo>
                <a:lnTo>
                  <a:pt x="3514" y="1366"/>
                </a:lnTo>
                <a:lnTo>
                  <a:pt x="3514" y="1333"/>
                </a:lnTo>
                <a:lnTo>
                  <a:pt x="3514" y="1299"/>
                </a:lnTo>
                <a:lnTo>
                  <a:pt x="3512" y="1267"/>
                </a:lnTo>
                <a:lnTo>
                  <a:pt x="3511" y="1234"/>
                </a:lnTo>
                <a:lnTo>
                  <a:pt x="3508" y="1201"/>
                </a:lnTo>
                <a:lnTo>
                  <a:pt x="3503" y="1169"/>
                </a:lnTo>
                <a:lnTo>
                  <a:pt x="3497" y="1136"/>
                </a:lnTo>
                <a:lnTo>
                  <a:pt x="3491" y="1104"/>
                </a:lnTo>
                <a:lnTo>
                  <a:pt x="3483" y="1073"/>
                </a:lnTo>
                <a:lnTo>
                  <a:pt x="3474" y="1040"/>
                </a:lnTo>
                <a:lnTo>
                  <a:pt x="3464" y="1009"/>
                </a:lnTo>
                <a:lnTo>
                  <a:pt x="3454" y="978"/>
                </a:lnTo>
                <a:lnTo>
                  <a:pt x="3443" y="947"/>
                </a:lnTo>
                <a:lnTo>
                  <a:pt x="3430" y="918"/>
                </a:lnTo>
                <a:lnTo>
                  <a:pt x="3416" y="887"/>
                </a:lnTo>
                <a:lnTo>
                  <a:pt x="3402" y="857"/>
                </a:lnTo>
                <a:lnTo>
                  <a:pt x="3387" y="828"/>
                </a:lnTo>
                <a:lnTo>
                  <a:pt x="3370" y="798"/>
                </a:lnTo>
                <a:lnTo>
                  <a:pt x="3353" y="770"/>
                </a:lnTo>
                <a:lnTo>
                  <a:pt x="3336" y="741"/>
                </a:lnTo>
                <a:lnTo>
                  <a:pt x="3297" y="685"/>
                </a:lnTo>
                <a:lnTo>
                  <a:pt x="3254" y="631"/>
                </a:lnTo>
                <a:lnTo>
                  <a:pt x="3209" y="578"/>
                </a:lnTo>
                <a:lnTo>
                  <a:pt x="3161" y="529"/>
                </a:lnTo>
                <a:lnTo>
                  <a:pt x="3108" y="479"/>
                </a:lnTo>
                <a:lnTo>
                  <a:pt x="3054" y="431"/>
                </a:lnTo>
                <a:lnTo>
                  <a:pt x="2995" y="386"/>
                </a:lnTo>
                <a:lnTo>
                  <a:pt x="2934" y="343"/>
                </a:lnTo>
                <a:lnTo>
                  <a:pt x="2871" y="302"/>
                </a:lnTo>
                <a:lnTo>
                  <a:pt x="2804" y="264"/>
                </a:lnTo>
                <a:lnTo>
                  <a:pt x="2736" y="226"/>
                </a:lnTo>
                <a:lnTo>
                  <a:pt x="2665" y="192"/>
                </a:lnTo>
                <a:lnTo>
                  <a:pt x="2590" y="161"/>
                </a:lnTo>
                <a:lnTo>
                  <a:pt x="2514" y="132"/>
                </a:lnTo>
                <a:lnTo>
                  <a:pt x="2437" y="105"/>
                </a:lnTo>
                <a:lnTo>
                  <a:pt x="2356" y="81"/>
                </a:lnTo>
                <a:lnTo>
                  <a:pt x="2274" y="60"/>
                </a:lnTo>
                <a:lnTo>
                  <a:pt x="2189" y="42"/>
                </a:lnTo>
                <a:lnTo>
                  <a:pt x="2102" y="28"/>
                </a:lnTo>
                <a:lnTo>
                  <a:pt x="2015" y="16"/>
                </a:lnTo>
                <a:lnTo>
                  <a:pt x="1925" y="8"/>
                </a:lnTo>
                <a:lnTo>
                  <a:pt x="1834" y="2"/>
                </a:lnTo>
                <a:lnTo>
                  <a:pt x="1834" y="2"/>
                </a:lnTo>
                <a:close/>
                <a:moveTo>
                  <a:pt x="2308" y="2149"/>
                </a:moveTo>
                <a:lnTo>
                  <a:pt x="2308" y="2149"/>
                </a:lnTo>
                <a:lnTo>
                  <a:pt x="2265" y="2181"/>
                </a:lnTo>
                <a:lnTo>
                  <a:pt x="2220" y="2212"/>
                </a:lnTo>
                <a:lnTo>
                  <a:pt x="2173" y="2240"/>
                </a:lnTo>
                <a:lnTo>
                  <a:pt x="2124" y="2265"/>
                </a:lnTo>
                <a:lnTo>
                  <a:pt x="2074" y="2288"/>
                </a:lnTo>
                <a:lnTo>
                  <a:pt x="2021" y="2310"/>
                </a:lnTo>
                <a:lnTo>
                  <a:pt x="1967" y="2327"/>
                </a:lnTo>
                <a:lnTo>
                  <a:pt x="1913" y="2342"/>
                </a:lnTo>
                <a:lnTo>
                  <a:pt x="1857" y="2356"/>
                </a:lnTo>
                <a:lnTo>
                  <a:pt x="1801" y="2367"/>
                </a:lnTo>
                <a:lnTo>
                  <a:pt x="1744" y="2375"/>
                </a:lnTo>
                <a:lnTo>
                  <a:pt x="1686" y="2381"/>
                </a:lnTo>
                <a:lnTo>
                  <a:pt x="1629" y="2386"/>
                </a:lnTo>
                <a:lnTo>
                  <a:pt x="1572" y="2387"/>
                </a:lnTo>
                <a:lnTo>
                  <a:pt x="1514" y="2386"/>
                </a:lnTo>
                <a:lnTo>
                  <a:pt x="1457" y="2383"/>
                </a:lnTo>
                <a:lnTo>
                  <a:pt x="1457" y="2383"/>
                </a:lnTo>
                <a:lnTo>
                  <a:pt x="1500" y="2307"/>
                </a:lnTo>
                <a:lnTo>
                  <a:pt x="1542" y="2231"/>
                </a:lnTo>
                <a:lnTo>
                  <a:pt x="1629" y="2084"/>
                </a:lnTo>
                <a:lnTo>
                  <a:pt x="1714" y="1944"/>
                </a:lnTo>
                <a:lnTo>
                  <a:pt x="1793" y="1818"/>
                </a:lnTo>
                <a:lnTo>
                  <a:pt x="1862" y="1713"/>
                </a:lnTo>
                <a:lnTo>
                  <a:pt x="1914" y="1629"/>
                </a:lnTo>
                <a:lnTo>
                  <a:pt x="1962" y="1558"/>
                </a:lnTo>
                <a:lnTo>
                  <a:pt x="1925" y="1558"/>
                </a:lnTo>
                <a:lnTo>
                  <a:pt x="1925" y="1558"/>
                </a:lnTo>
                <a:lnTo>
                  <a:pt x="1879" y="1594"/>
                </a:lnTo>
                <a:lnTo>
                  <a:pt x="1810" y="1648"/>
                </a:lnTo>
                <a:lnTo>
                  <a:pt x="1724" y="1721"/>
                </a:lnTo>
                <a:lnTo>
                  <a:pt x="1674" y="1764"/>
                </a:lnTo>
                <a:lnTo>
                  <a:pt x="1621" y="1811"/>
                </a:lnTo>
                <a:lnTo>
                  <a:pt x="1567" y="1862"/>
                </a:lnTo>
                <a:lnTo>
                  <a:pt x="1510" y="1916"/>
                </a:lnTo>
                <a:lnTo>
                  <a:pt x="1449" y="1973"/>
                </a:lnTo>
                <a:lnTo>
                  <a:pt x="1389" y="2035"/>
                </a:lnTo>
                <a:lnTo>
                  <a:pt x="1327" y="2101"/>
                </a:lnTo>
                <a:lnTo>
                  <a:pt x="1265" y="2169"/>
                </a:lnTo>
                <a:lnTo>
                  <a:pt x="1203" y="2240"/>
                </a:lnTo>
                <a:lnTo>
                  <a:pt x="1141" y="2315"/>
                </a:lnTo>
                <a:lnTo>
                  <a:pt x="1141" y="2315"/>
                </a:lnTo>
                <a:lnTo>
                  <a:pt x="1107" y="2302"/>
                </a:lnTo>
                <a:lnTo>
                  <a:pt x="1073" y="2287"/>
                </a:lnTo>
                <a:lnTo>
                  <a:pt x="1040" y="2271"/>
                </a:lnTo>
                <a:lnTo>
                  <a:pt x="1009" y="2254"/>
                </a:lnTo>
                <a:lnTo>
                  <a:pt x="978" y="2235"/>
                </a:lnTo>
                <a:lnTo>
                  <a:pt x="950" y="2217"/>
                </a:lnTo>
                <a:lnTo>
                  <a:pt x="922" y="2195"/>
                </a:lnTo>
                <a:lnTo>
                  <a:pt x="896" y="2173"/>
                </a:lnTo>
                <a:lnTo>
                  <a:pt x="896" y="2173"/>
                </a:lnTo>
                <a:lnTo>
                  <a:pt x="859" y="2139"/>
                </a:lnTo>
                <a:lnTo>
                  <a:pt x="823" y="2102"/>
                </a:lnTo>
                <a:lnTo>
                  <a:pt x="792" y="2063"/>
                </a:lnTo>
                <a:lnTo>
                  <a:pt x="763" y="2023"/>
                </a:lnTo>
                <a:lnTo>
                  <a:pt x="736" y="1981"/>
                </a:lnTo>
                <a:lnTo>
                  <a:pt x="713" y="1939"/>
                </a:lnTo>
                <a:lnTo>
                  <a:pt x="691" y="1896"/>
                </a:lnTo>
                <a:lnTo>
                  <a:pt x="673" y="1851"/>
                </a:lnTo>
                <a:lnTo>
                  <a:pt x="657" y="1806"/>
                </a:lnTo>
                <a:lnTo>
                  <a:pt x="645" y="1760"/>
                </a:lnTo>
                <a:lnTo>
                  <a:pt x="634" y="1711"/>
                </a:lnTo>
                <a:lnTo>
                  <a:pt x="626" y="1665"/>
                </a:lnTo>
                <a:lnTo>
                  <a:pt x="622" y="1617"/>
                </a:lnTo>
                <a:lnTo>
                  <a:pt x="618" y="1569"/>
                </a:lnTo>
                <a:lnTo>
                  <a:pt x="620" y="1521"/>
                </a:lnTo>
                <a:lnTo>
                  <a:pt x="622" y="1473"/>
                </a:lnTo>
                <a:lnTo>
                  <a:pt x="626" y="1425"/>
                </a:lnTo>
                <a:lnTo>
                  <a:pt x="634" y="1377"/>
                </a:lnTo>
                <a:lnTo>
                  <a:pt x="645" y="1329"/>
                </a:lnTo>
                <a:lnTo>
                  <a:pt x="657" y="1280"/>
                </a:lnTo>
                <a:lnTo>
                  <a:pt x="671" y="1234"/>
                </a:lnTo>
                <a:lnTo>
                  <a:pt x="688" y="1187"/>
                </a:lnTo>
                <a:lnTo>
                  <a:pt x="708" y="1143"/>
                </a:lnTo>
                <a:lnTo>
                  <a:pt x="730" y="1098"/>
                </a:lnTo>
                <a:lnTo>
                  <a:pt x="755" y="1054"/>
                </a:lnTo>
                <a:lnTo>
                  <a:pt x="781" y="1011"/>
                </a:lnTo>
                <a:lnTo>
                  <a:pt x="809" y="969"/>
                </a:lnTo>
                <a:lnTo>
                  <a:pt x="840" y="929"/>
                </a:lnTo>
                <a:lnTo>
                  <a:pt x="874" y="890"/>
                </a:lnTo>
                <a:lnTo>
                  <a:pt x="908" y="853"/>
                </a:lnTo>
                <a:lnTo>
                  <a:pt x="947" y="817"/>
                </a:lnTo>
                <a:lnTo>
                  <a:pt x="986" y="783"/>
                </a:lnTo>
                <a:lnTo>
                  <a:pt x="986" y="783"/>
                </a:lnTo>
                <a:lnTo>
                  <a:pt x="1018" y="758"/>
                </a:lnTo>
                <a:lnTo>
                  <a:pt x="1051" y="735"/>
                </a:lnTo>
                <a:lnTo>
                  <a:pt x="1085" y="712"/>
                </a:lnTo>
                <a:lnTo>
                  <a:pt x="1119" y="691"/>
                </a:lnTo>
                <a:lnTo>
                  <a:pt x="1153" y="673"/>
                </a:lnTo>
                <a:lnTo>
                  <a:pt x="1187" y="654"/>
                </a:lnTo>
                <a:lnTo>
                  <a:pt x="1223" y="639"/>
                </a:lnTo>
                <a:lnTo>
                  <a:pt x="1259" y="623"/>
                </a:lnTo>
                <a:lnTo>
                  <a:pt x="1293" y="609"/>
                </a:lnTo>
                <a:lnTo>
                  <a:pt x="1328" y="597"/>
                </a:lnTo>
                <a:lnTo>
                  <a:pt x="1366" y="586"/>
                </a:lnTo>
                <a:lnTo>
                  <a:pt x="1401" y="577"/>
                </a:lnTo>
                <a:lnTo>
                  <a:pt x="1437" y="567"/>
                </a:lnTo>
                <a:lnTo>
                  <a:pt x="1474" y="558"/>
                </a:lnTo>
                <a:lnTo>
                  <a:pt x="1547" y="546"/>
                </a:lnTo>
                <a:lnTo>
                  <a:pt x="1620" y="535"/>
                </a:lnTo>
                <a:lnTo>
                  <a:pt x="1694" y="527"/>
                </a:lnTo>
                <a:lnTo>
                  <a:pt x="1767" y="521"/>
                </a:lnTo>
                <a:lnTo>
                  <a:pt x="1840" y="518"/>
                </a:lnTo>
                <a:lnTo>
                  <a:pt x="1911" y="516"/>
                </a:lnTo>
                <a:lnTo>
                  <a:pt x="1984" y="515"/>
                </a:lnTo>
                <a:lnTo>
                  <a:pt x="2124" y="513"/>
                </a:lnTo>
                <a:lnTo>
                  <a:pt x="2124" y="513"/>
                </a:lnTo>
                <a:lnTo>
                  <a:pt x="2195" y="512"/>
                </a:lnTo>
                <a:lnTo>
                  <a:pt x="2263" y="507"/>
                </a:lnTo>
                <a:lnTo>
                  <a:pt x="2328" y="501"/>
                </a:lnTo>
                <a:lnTo>
                  <a:pt x="2392" y="495"/>
                </a:lnTo>
                <a:lnTo>
                  <a:pt x="2451" y="487"/>
                </a:lnTo>
                <a:lnTo>
                  <a:pt x="2505" y="477"/>
                </a:lnTo>
                <a:lnTo>
                  <a:pt x="2556" y="470"/>
                </a:lnTo>
                <a:lnTo>
                  <a:pt x="2604" y="460"/>
                </a:lnTo>
                <a:lnTo>
                  <a:pt x="2683" y="442"/>
                </a:lnTo>
                <a:lnTo>
                  <a:pt x="2744" y="426"/>
                </a:lnTo>
                <a:lnTo>
                  <a:pt x="2781" y="415"/>
                </a:lnTo>
                <a:lnTo>
                  <a:pt x="2795" y="411"/>
                </a:lnTo>
                <a:lnTo>
                  <a:pt x="2795" y="411"/>
                </a:lnTo>
                <a:lnTo>
                  <a:pt x="2804" y="460"/>
                </a:lnTo>
                <a:lnTo>
                  <a:pt x="2812" y="519"/>
                </a:lnTo>
                <a:lnTo>
                  <a:pt x="2821" y="597"/>
                </a:lnTo>
                <a:lnTo>
                  <a:pt x="2826" y="642"/>
                </a:lnTo>
                <a:lnTo>
                  <a:pt x="2829" y="691"/>
                </a:lnTo>
                <a:lnTo>
                  <a:pt x="2832" y="744"/>
                </a:lnTo>
                <a:lnTo>
                  <a:pt x="2834" y="800"/>
                </a:lnTo>
                <a:lnTo>
                  <a:pt x="2834" y="859"/>
                </a:lnTo>
                <a:lnTo>
                  <a:pt x="2834" y="921"/>
                </a:lnTo>
                <a:lnTo>
                  <a:pt x="2830" y="986"/>
                </a:lnTo>
                <a:lnTo>
                  <a:pt x="2826" y="1053"/>
                </a:lnTo>
                <a:lnTo>
                  <a:pt x="2820" y="1119"/>
                </a:lnTo>
                <a:lnTo>
                  <a:pt x="2810" y="1189"/>
                </a:lnTo>
                <a:lnTo>
                  <a:pt x="2798" y="1260"/>
                </a:lnTo>
                <a:lnTo>
                  <a:pt x="2784" y="1332"/>
                </a:lnTo>
                <a:lnTo>
                  <a:pt x="2767" y="1405"/>
                </a:lnTo>
                <a:lnTo>
                  <a:pt x="2745" y="1476"/>
                </a:lnTo>
                <a:lnTo>
                  <a:pt x="2722" y="1549"/>
                </a:lnTo>
                <a:lnTo>
                  <a:pt x="2708" y="1584"/>
                </a:lnTo>
                <a:lnTo>
                  <a:pt x="2694" y="1622"/>
                </a:lnTo>
                <a:lnTo>
                  <a:pt x="2679" y="1657"/>
                </a:lnTo>
                <a:lnTo>
                  <a:pt x="2661" y="1693"/>
                </a:lnTo>
                <a:lnTo>
                  <a:pt x="2644" y="1727"/>
                </a:lnTo>
                <a:lnTo>
                  <a:pt x="2626" y="1763"/>
                </a:lnTo>
                <a:lnTo>
                  <a:pt x="2606" y="1797"/>
                </a:lnTo>
                <a:lnTo>
                  <a:pt x="2584" y="1832"/>
                </a:lnTo>
                <a:lnTo>
                  <a:pt x="2562" y="1866"/>
                </a:lnTo>
                <a:lnTo>
                  <a:pt x="2539" y="1899"/>
                </a:lnTo>
                <a:lnTo>
                  <a:pt x="2516" y="1933"/>
                </a:lnTo>
                <a:lnTo>
                  <a:pt x="2489" y="1966"/>
                </a:lnTo>
                <a:lnTo>
                  <a:pt x="2463" y="1997"/>
                </a:lnTo>
                <a:lnTo>
                  <a:pt x="2434" y="2029"/>
                </a:lnTo>
                <a:lnTo>
                  <a:pt x="2404" y="2060"/>
                </a:lnTo>
                <a:lnTo>
                  <a:pt x="2373" y="2090"/>
                </a:lnTo>
                <a:lnTo>
                  <a:pt x="2342" y="2119"/>
                </a:lnTo>
                <a:lnTo>
                  <a:pt x="2308" y="2149"/>
                </a:lnTo>
                <a:lnTo>
                  <a:pt x="2308" y="214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8343" y="206375"/>
            <a:ext cx="6697916" cy="85725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343" y="1238251"/>
            <a:ext cx="6697916" cy="322321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2"/>
          </p:nvPr>
        </p:nvSpPr>
        <p:spPr>
          <a:xfrm>
            <a:off x="6221941" y="4842785"/>
            <a:ext cx="742071" cy="19911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1.10.2021</a:t>
            </a:fld>
            <a:endParaRPr lang="fi-FI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62655" y="4588933"/>
            <a:ext cx="3392313" cy="45296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244261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 white bg/pur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ft Arrow 4"/>
          <p:cNvSpPr/>
          <p:nvPr userDrawn="1"/>
        </p:nvSpPr>
        <p:spPr>
          <a:xfrm>
            <a:off x="9315450" y="33734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9631339" y="7143"/>
            <a:ext cx="18247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Värin vaihtaminen</a:t>
            </a:r>
          </a:p>
          <a:p>
            <a:r>
              <a:rPr lang="fi-FI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Home/Layout</a:t>
            </a:r>
          </a:p>
        </p:txBody>
      </p:sp>
      <p:sp>
        <p:nvSpPr>
          <p:cNvPr id="10" name="Freeform 9"/>
          <p:cNvSpPr>
            <a:spLocks noEditPoints="1"/>
          </p:cNvSpPr>
          <p:nvPr userDrawn="1"/>
        </p:nvSpPr>
        <p:spPr bwMode="auto">
          <a:xfrm>
            <a:off x="6154967" y="-2639610"/>
            <a:ext cx="8458411" cy="7798876"/>
          </a:xfrm>
          <a:custGeom>
            <a:avLst/>
            <a:gdLst>
              <a:gd name="T0" fmla="*/ 1474 w 3514"/>
              <a:gd name="T1" fmla="*/ 12 h 3240"/>
              <a:gd name="T2" fmla="*/ 978 w 3514"/>
              <a:gd name="T3" fmla="*/ 122 h 3240"/>
              <a:gd name="T4" fmla="*/ 560 w 3514"/>
              <a:gd name="T5" fmla="*/ 327 h 3240"/>
              <a:gd name="T6" fmla="*/ 262 w 3514"/>
              <a:gd name="T7" fmla="*/ 586 h 3240"/>
              <a:gd name="T8" fmla="*/ 143 w 3514"/>
              <a:gd name="T9" fmla="*/ 750 h 3240"/>
              <a:gd name="T10" fmla="*/ 57 w 3514"/>
              <a:gd name="T11" fmla="*/ 930 h 3240"/>
              <a:gd name="T12" fmla="*/ 9 w 3514"/>
              <a:gd name="T13" fmla="*/ 1121 h 3240"/>
              <a:gd name="T14" fmla="*/ 2 w 3514"/>
              <a:gd name="T15" fmla="*/ 1341 h 3240"/>
              <a:gd name="T16" fmla="*/ 76 w 3514"/>
              <a:gd name="T17" fmla="*/ 1698 h 3240"/>
              <a:gd name="T18" fmla="*/ 231 w 3514"/>
              <a:gd name="T19" fmla="*/ 1977 h 3240"/>
              <a:gd name="T20" fmla="*/ 369 w 3514"/>
              <a:gd name="T21" fmla="*/ 2130 h 3240"/>
              <a:gd name="T22" fmla="*/ 541 w 3514"/>
              <a:gd name="T23" fmla="*/ 2273 h 3240"/>
              <a:gd name="T24" fmla="*/ 876 w 3514"/>
              <a:gd name="T25" fmla="*/ 2473 h 3240"/>
              <a:gd name="T26" fmla="*/ 1105 w 3514"/>
              <a:gd name="T27" fmla="*/ 2555 h 3240"/>
              <a:gd name="T28" fmla="*/ 1108 w 3514"/>
              <a:gd name="T29" fmla="*/ 2559 h 3240"/>
              <a:gd name="T30" fmla="*/ 905 w 3514"/>
              <a:gd name="T31" fmla="*/ 3201 h 3240"/>
              <a:gd name="T32" fmla="*/ 1311 w 3514"/>
              <a:gd name="T33" fmla="*/ 2921 h 3240"/>
              <a:gd name="T34" fmla="*/ 1728 w 3514"/>
              <a:gd name="T35" fmla="*/ 2691 h 3240"/>
              <a:gd name="T36" fmla="*/ 1857 w 3514"/>
              <a:gd name="T37" fmla="*/ 2651 h 3240"/>
              <a:gd name="T38" fmla="*/ 2147 w 3514"/>
              <a:gd name="T39" fmla="*/ 2626 h 3240"/>
              <a:gd name="T40" fmla="*/ 2409 w 3514"/>
              <a:gd name="T41" fmla="*/ 2570 h 3240"/>
              <a:gd name="T42" fmla="*/ 2851 w 3514"/>
              <a:gd name="T43" fmla="*/ 2383 h 3240"/>
              <a:gd name="T44" fmla="*/ 3179 w 3514"/>
              <a:gd name="T45" fmla="*/ 2118 h 3240"/>
              <a:gd name="T46" fmla="*/ 3396 w 3514"/>
              <a:gd name="T47" fmla="*/ 1804 h 3240"/>
              <a:gd name="T48" fmla="*/ 3503 w 3514"/>
              <a:gd name="T49" fmla="*/ 1474 h 3240"/>
              <a:gd name="T50" fmla="*/ 3512 w 3514"/>
              <a:gd name="T51" fmla="*/ 1267 h 3240"/>
              <a:gd name="T52" fmla="*/ 3483 w 3514"/>
              <a:gd name="T53" fmla="*/ 1073 h 3240"/>
              <a:gd name="T54" fmla="*/ 3416 w 3514"/>
              <a:gd name="T55" fmla="*/ 887 h 3240"/>
              <a:gd name="T56" fmla="*/ 3297 w 3514"/>
              <a:gd name="T57" fmla="*/ 685 h 3240"/>
              <a:gd name="T58" fmla="*/ 2995 w 3514"/>
              <a:gd name="T59" fmla="*/ 386 h 3240"/>
              <a:gd name="T60" fmla="*/ 2590 w 3514"/>
              <a:gd name="T61" fmla="*/ 161 h 3240"/>
              <a:gd name="T62" fmla="*/ 2102 w 3514"/>
              <a:gd name="T63" fmla="*/ 28 h 3240"/>
              <a:gd name="T64" fmla="*/ 2308 w 3514"/>
              <a:gd name="T65" fmla="*/ 2149 h 3240"/>
              <a:gd name="T66" fmla="*/ 2021 w 3514"/>
              <a:gd name="T67" fmla="*/ 2310 h 3240"/>
              <a:gd name="T68" fmla="*/ 1686 w 3514"/>
              <a:gd name="T69" fmla="*/ 2381 h 3240"/>
              <a:gd name="T70" fmla="*/ 1500 w 3514"/>
              <a:gd name="T71" fmla="*/ 2307 h 3240"/>
              <a:gd name="T72" fmla="*/ 1914 w 3514"/>
              <a:gd name="T73" fmla="*/ 1629 h 3240"/>
              <a:gd name="T74" fmla="*/ 1724 w 3514"/>
              <a:gd name="T75" fmla="*/ 1721 h 3240"/>
              <a:gd name="T76" fmla="*/ 1389 w 3514"/>
              <a:gd name="T77" fmla="*/ 2035 h 3240"/>
              <a:gd name="T78" fmla="*/ 1107 w 3514"/>
              <a:gd name="T79" fmla="*/ 2302 h 3240"/>
              <a:gd name="T80" fmla="*/ 922 w 3514"/>
              <a:gd name="T81" fmla="*/ 2195 h 3240"/>
              <a:gd name="T82" fmla="*/ 763 w 3514"/>
              <a:gd name="T83" fmla="*/ 2023 h 3240"/>
              <a:gd name="T84" fmla="*/ 645 w 3514"/>
              <a:gd name="T85" fmla="*/ 1760 h 3240"/>
              <a:gd name="T86" fmla="*/ 622 w 3514"/>
              <a:gd name="T87" fmla="*/ 1473 h 3240"/>
              <a:gd name="T88" fmla="*/ 688 w 3514"/>
              <a:gd name="T89" fmla="*/ 1187 h 3240"/>
              <a:gd name="T90" fmla="*/ 840 w 3514"/>
              <a:gd name="T91" fmla="*/ 929 h 3240"/>
              <a:gd name="T92" fmla="*/ 1018 w 3514"/>
              <a:gd name="T93" fmla="*/ 758 h 3240"/>
              <a:gd name="T94" fmla="*/ 1223 w 3514"/>
              <a:gd name="T95" fmla="*/ 639 h 3240"/>
              <a:gd name="T96" fmla="*/ 1437 w 3514"/>
              <a:gd name="T97" fmla="*/ 567 h 3240"/>
              <a:gd name="T98" fmla="*/ 1840 w 3514"/>
              <a:gd name="T99" fmla="*/ 518 h 3240"/>
              <a:gd name="T100" fmla="*/ 2263 w 3514"/>
              <a:gd name="T101" fmla="*/ 507 h 3240"/>
              <a:gd name="T102" fmla="*/ 2604 w 3514"/>
              <a:gd name="T103" fmla="*/ 460 h 3240"/>
              <a:gd name="T104" fmla="*/ 2804 w 3514"/>
              <a:gd name="T105" fmla="*/ 460 h 3240"/>
              <a:gd name="T106" fmla="*/ 2834 w 3514"/>
              <a:gd name="T107" fmla="*/ 800 h 3240"/>
              <a:gd name="T108" fmla="*/ 2810 w 3514"/>
              <a:gd name="T109" fmla="*/ 1189 h 3240"/>
              <a:gd name="T110" fmla="*/ 2708 w 3514"/>
              <a:gd name="T111" fmla="*/ 1584 h 3240"/>
              <a:gd name="T112" fmla="*/ 2606 w 3514"/>
              <a:gd name="T113" fmla="*/ 1797 h 3240"/>
              <a:gd name="T114" fmla="*/ 2463 w 3514"/>
              <a:gd name="T115" fmla="*/ 1997 h 3240"/>
              <a:gd name="T116" fmla="*/ 2308 w 3514"/>
              <a:gd name="T117" fmla="*/ 2149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514" h="3240">
                <a:moveTo>
                  <a:pt x="1834" y="2"/>
                </a:moveTo>
                <a:lnTo>
                  <a:pt x="1834" y="2"/>
                </a:lnTo>
                <a:lnTo>
                  <a:pt x="1742" y="0"/>
                </a:lnTo>
                <a:lnTo>
                  <a:pt x="1651" y="0"/>
                </a:lnTo>
                <a:lnTo>
                  <a:pt x="1562" y="5"/>
                </a:lnTo>
                <a:lnTo>
                  <a:pt x="1474" y="12"/>
                </a:lnTo>
                <a:lnTo>
                  <a:pt x="1387" y="23"/>
                </a:lnTo>
                <a:lnTo>
                  <a:pt x="1302" y="37"/>
                </a:lnTo>
                <a:lnTo>
                  <a:pt x="1218" y="54"/>
                </a:lnTo>
                <a:lnTo>
                  <a:pt x="1136" y="74"/>
                </a:lnTo>
                <a:lnTo>
                  <a:pt x="1057" y="98"/>
                </a:lnTo>
                <a:lnTo>
                  <a:pt x="978" y="122"/>
                </a:lnTo>
                <a:lnTo>
                  <a:pt x="902" y="150"/>
                </a:lnTo>
                <a:lnTo>
                  <a:pt x="829" y="181"/>
                </a:lnTo>
                <a:lnTo>
                  <a:pt x="758" y="214"/>
                </a:lnTo>
                <a:lnTo>
                  <a:pt x="690" y="250"/>
                </a:lnTo>
                <a:lnTo>
                  <a:pt x="623" y="288"/>
                </a:lnTo>
                <a:lnTo>
                  <a:pt x="560" y="327"/>
                </a:lnTo>
                <a:lnTo>
                  <a:pt x="499" y="371"/>
                </a:lnTo>
                <a:lnTo>
                  <a:pt x="440" y="415"/>
                </a:lnTo>
                <a:lnTo>
                  <a:pt x="386" y="462"/>
                </a:lnTo>
                <a:lnTo>
                  <a:pt x="333" y="510"/>
                </a:lnTo>
                <a:lnTo>
                  <a:pt x="285" y="561"/>
                </a:lnTo>
                <a:lnTo>
                  <a:pt x="262" y="586"/>
                </a:lnTo>
                <a:lnTo>
                  <a:pt x="240" y="612"/>
                </a:lnTo>
                <a:lnTo>
                  <a:pt x="219" y="640"/>
                </a:lnTo>
                <a:lnTo>
                  <a:pt x="198" y="667"/>
                </a:lnTo>
                <a:lnTo>
                  <a:pt x="180" y="695"/>
                </a:lnTo>
                <a:lnTo>
                  <a:pt x="161" y="722"/>
                </a:lnTo>
                <a:lnTo>
                  <a:pt x="143" y="750"/>
                </a:lnTo>
                <a:lnTo>
                  <a:pt x="127" y="780"/>
                </a:lnTo>
                <a:lnTo>
                  <a:pt x="110" y="809"/>
                </a:lnTo>
                <a:lnTo>
                  <a:pt x="96" y="839"/>
                </a:lnTo>
                <a:lnTo>
                  <a:pt x="82" y="868"/>
                </a:lnTo>
                <a:lnTo>
                  <a:pt x="70" y="899"/>
                </a:lnTo>
                <a:lnTo>
                  <a:pt x="57" y="930"/>
                </a:lnTo>
                <a:lnTo>
                  <a:pt x="47" y="961"/>
                </a:lnTo>
                <a:lnTo>
                  <a:pt x="37" y="992"/>
                </a:lnTo>
                <a:lnTo>
                  <a:pt x="29" y="1023"/>
                </a:lnTo>
                <a:lnTo>
                  <a:pt x="22" y="1056"/>
                </a:lnTo>
                <a:lnTo>
                  <a:pt x="16" y="1088"/>
                </a:lnTo>
                <a:lnTo>
                  <a:pt x="9" y="1121"/>
                </a:lnTo>
                <a:lnTo>
                  <a:pt x="6" y="1153"/>
                </a:lnTo>
                <a:lnTo>
                  <a:pt x="3" y="1186"/>
                </a:lnTo>
                <a:lnTo>
                  <a:pt x="0" y="1220"/>
                </a:lnTo>
                <a:lnTo>
                  <a:pt x="0" y="1220"/>
                </a:lnTo>
                <a:lnTo>
                  <a:pt x="0" y="1280"/>
                </a:lnTo>
                <a:lnTo>
                  <a:pt x="2" y="1341"/>
                </a:lnTo>
                <a:lnTo>
                  <a:pt x="6" y="1401"/>
                </a:lnTo>
                <a:lnTo>
                  <a:pt x="14" y="1462"/>
                </a:lnTo>
                <a:lnTo>
                  <a:pt x="25" y="1521"/>
                </a:lnTo>
                <a:lnTo>
                  <a:pt x="39" y="1581"/>
                </a:lnTo>
                <a:lnTo>
                  <a:pt x="56" y="1640"/>
                </a:lnTo>
                <a:lnTo>
                  <a:pt x="76" y="1698"/>
                </a:lnTo>
                <a:lnTo>
                  <a:pt x="101" y="1756"/>
                </a:lnTo>
                <a:lnTo>
                  <a:pt x="127" y="1812"/>
                </a:lnTo>
                <a:lnTo>
                  <a:pt x="158" y="1868"/>
                </a:lnTo>
                <a:lnTo>
                  <a:pt x="192" y="1922"/>
                </a:lnTo>
                <a:lnTo>
                  <a:pt x="212" y="1950"/>
                </a:lnTo>
                <a:lnTo>
                  <a:pt x="231" y="1977"/>
                </a:lnTo>
                <a:lnTo>
                  <a:pt x="251" y="2003"/>
                </a:lnTo>
                <a:lnTo>
                  <a:pt x="273" y="2029"/>
                </a:lnTo>
                <a:lnTo>
                  <a:pt x="296" y="2054"/>
                </a:lnTo>
                <a:lnTo>
                  <a:pt x="319" y="2080"/>
                </a:lnTo>
                <a:lnTo>
                  <a:pt x="344" y="2105"/>
                </a:lnTo>
                <a:lnTo>
                  <a:pt x="369" y="2130"/>
                </a:lnTo>
                <a:lnTo>
                  <a:pt x="369" y="2130"/>
                </a:lnTo>
                <a:lnTo>
                  <a:pt x="403" y="2161"/>
                </a:lnTo>
                <a:lnTo>
                  <a:pt x="439" y="2190"/>
                </a:lnTo>
                <a:lnTo>
                  <a:pt x="473" y="2220"/>
                </a:lnTo>
                <a:lnTo>
                  <a:pt x="507" y="2246"/>
                </a:lnTo>
                <a:lnTo>
                  <a:pt x="541" y="2273"/>
                </a:lnTo>
                <a:lnTo>
                  <a:pt x="574" y="2297"/>
                </a:lnTo>
                <a:lnTo>
                  <a:pt x="639" y="2342"/>
                </a:lnTo>
                <a:lnTo>
                  <a:pt x="702" y="2381"/>
                </a:lnTo>
                <a:lnTo>
                  <a:pt x="764" y="2415"/>
                </a:lnTo>
                <a:lnTo>
                  <a:pt x="822" y="2446"/>
                </a:lnTo>
                <a:lnTo>
                  <a:pt x="876" y="2473"/>
                </a:lnTo>
                <a:lnTo>
                  <a:pt x="925" y="2494"/>
                </a:lnTo>
                <a:lnTo>
                  <a:pt x="969" y="2511"/>
                </a:lnTo>
                <a:lnTo>
                  <a:pt x="1009" y="2527"/>
                </a:lnTo>
                <a:lnTo>
                  <a:pt x="1042" y="2538"/>
                </a:lnTo>
                <a:lnTo>
                  <a:pt x="1088" y="2552"/>
                </a:lnTo>
                <a:lnTo>
                  <a:pt x="1105" y="2555"/>
                </a:lnTo>
                <a:lnTo>
                  <a:pt x="1105" y="2555"/>
                </a:lnTo>
                <a:lnTo>
                  <a:pt x="1108" y="2556"/>
                </a:lnTo>
                <a:lnTo>
                  <a:pt x="1108" y="2558"/>
                </a:lnTo>
                <a:lnTo>
                  <a:pt x="1108" y="2558"/>
                </a:lnTo>
                <a:lnTo>
                  <a:pt x="1108" y="2559"/>
                </a:lnTo>
                <a:lnTo>
                  <a:pt x="1108" y="2559"/>
                </a:lnTo>
                <a:lnTo>
                  <a:pt x="1107" y="2561"/>
                </a:lnTo>
                <a:lnTo>
                  <a:pt x="1107" y="2561"/>
                </a:lnTo>
                <a:lnTo>
                  <a:pt x="586" y="3240"/>
                </a:lnTo>
                <a:lnTo>
                  <a:pt x="857" y="3240"/>
                </a:lnTo>
                <a:lnTo>
                  <a:pt x="857" y="3240"/>
                </a:lnTo>
                <a:lnTo>
                  <a:pt x="905" y="3201"/>
                </a:lnTo>
                <a:lnTo>
                  <a:pt x="961" y="3159"/>
                </a:lnTo>
                <a:lnTo>
                  <a:pt x="1023" y="3114"/>
                </a:lnTo>
                <a:lnTo>
                  <a:pt x="1091" y="3066"/>
                </a:lnTo>
                <a:lnTo>
                  <a:pt x="1163" y="3018"/>
                </a:lnTo>
                <a:lnTo>
                  <a:pt x="1237" y="2969"/>
                </a:lnTo>
                <a:lnTo>
                  <a:pt x="1311" y="2921"/>
                </a:lnTo>
                <a:lnTo>
                  <a:pt x="1387" y="2874"/>
                </a:lnTo>
                <a:lnTo>
                  <a:pt x="1463" y="2829"/>
                </a:lnTo>
                <a:lnTo>
                  <a:pt x="1536" y="2789"/>
                </a:lnTo>
                <a:lnTo>
                  <a:pt x="1606" y="2750"/>
                </a:lnTo>
                <a:lnTo>
                  <a:pt x="1669" y="2718"/>
                </a:lnTo>
                <a:lnTo>
                  <a:pt x="1728" y="2691"/>
                </a:lnTo>
                <a:lnTo>
                  <a:pt x="1781" y="2670"/>
                </a:lnTo>
                <a:lnTo>
                  <a:pt x="1803" y="2662"/>
                </a:lnTo>
                <a:lnTo>
                  <a:pt x="1824" y="2657"/>
                </a:lnTo>
                <a:lnTo>
                  <a:pt x="1841" y="2652"/>
                </a:lnTo>
                <a:lnTo>
                  <a:pt x="1857" y="2651"/>
                </a:lnTo>
                <a:lnTo>
                  <a:pt x="1857" y="2651"/>
                </a:lnTo>
                <a:lnTo>
                  <a:pt x="1908" y="2649"/>
                </a:lnTo>
                <a:lnTo>
                  <a:pt x="1958" y="2646"/>
                </a:lnTo>
                <a:lnTo>
                  <a:pt x="2006" y="2643"/>
                </a:lnTo>
                <a:lnTo>
                  <a:pt x="2054" y="2639"/>
                </a:lnTo>
                <a:lnTo>
                  <a:pt x="2100" y="2632"/>
                </a:lnTo>
                <a:lnTo>
                  <a:pt x="2147" y="2626"/>
                </a:lnTo>
                <a:lnTo>
                  <a:pt x="2193" y="2618"/>
                </a:lnTo>
                <a:lnTo>
                  <a:pt x="2238" y="2611"/>
                </a:lnTo>
                <a:lnTo>
                  <a:pt x="2282" y="2601"/>
                </a:lnTo>
                <a:lnTo>
                  <a:pt x="2325" y="2592"/>
                </a:lnTo>
                <a:lnTo>
                  <a:pt x="2369" y="2581"/>
                </a:lnTo>
                <a:lnTo>
                  <a:pt x="2409" y="2570"/>
                </a:lnTo>
                <a:lnTo>
                  <a:pt x="2491" y="2545"/>
                </a:lnTo>
                <a:lnTo>
                  <a:pt x="2568" y="2518"/>
                </a:lnTo>
                <a:lnTo>
                  <a:pt x="2644" y="2488"/>
                </a:lnTo>
                <a:lnTo>
                  <a:pt x="2716" y="2454"/>
                </a:lnTo>
                <a:lnTo>
                  <a:pt x="2784" y="2420"/>
                </a:lnTo>
                <a:lnTo>
                  <a:pt x="2851" y="2383"/>
                </a:lnTo>
                <a:lnTo>
                  <a:pt x="2913" y="2342"/>
                </a:lnTo>
                <a:lnTo>
                  <a:pt x="2971" y="2301"/>
                </a:lnTo>
                <a:lnTo>
                  <a:pt x="3029" y="2257"/>
                </a:lnTo>
                <a:lnTo>
                  <a:pt x="3082" y="2212"/>
                </a:lnTo>
                <a:lnTo>
                  <a:pt x="3133" y="2166"/>
                </a:lnTo>
                <a:lnTo>
                  <a:pt x="3179" y="2118"/>
                </a:lnTo>
                <a:lnTo>
                  <a:pt x="3223" y="2068"/>
                </a:lnTo>
                <a:lnTo>
                  <a:pt x="3264" y="2017"/>
                </a:lnTo>
                <a:lnTo>
                  <a:pt x="3302" y="1964"/>
                </a:lnTo>
                <a:lnTo>
                  <a:pt x="3337" y="1911"/>
                </a:lnTo>
                <a:lnTo>
                  <a:pt x="3368" y="1859"/>
                </a:lnTo>
                <a:lnTo>
                  <a:pt x="3396" y="1804"/>
                </a:lnTo>
                <a:lnTo>
                  <a:pt x="3423" y="1750"/>
                </a:lnTo>
                <a:lnTo>
                  <a:pt x="3444" y="1694"/>
                </a:lnTo>
                <a:lnTo>
                  <a:pt x="3464" y="1640"/>
                </a:lnTo>
                <a:lnTo>
                  <a:pt x="3480" y="1584"/>
                </a:lnTo>
                <a:lnTo>
                  <a:pt x="3492" y="1530"/>
                </a:lnTo>
                <a:lnTo>
                  <a:pt x="3503" y="1474"/>
                </a:lnTo>
                <a:lnTo>
                  <a:pt x="3509" y="1420"/>
                </a:lnTo>
                <a:lnTo>
                  <a:pt x="3514" y="1366"/>
                </a:lnTo>
                <a:lnTo>
                  <a:pt x="3514" y="1366"/>
                </a:lnTo>
                <a:lnTo>
                  <a:pt x="3514" y="1333"/>
                </a:lnTo>
                <a:lnTo>
                  <a:pt x="3514" y="1299"/>
                </a:lnTo>
                <a:lnTo>
                  <a:pt x="3512" y="1267"/>
                </a:lnTo>
                <a:lnTo>
                  <a:pt x="3511" y="1234"/>
                </a:lnTo>
                <a:lnTo>
                  <a:pt x="3508" y="1201"/>
                </a:lnTo>
                <a:lnTo>
                  <a:pt x="3503" y="1169"/>
                </a:lnTo>
                <a:lnTo>
                  <a:pt x="3497" y="1136"/>
                </a:lnTo>
                <a:lnTo>
                  <a:pt x="3491" y="1104"/>
                </a:lnTo>
                <a:lnTo>
                  <a:pt x="3483" y="1073"/>
                </a:lnTo>
                <a:lnTo>
                  <a:pt x="3474" y="1040"/>
                </a:lnTo>
                <a:lnTo>
                  <a:pt x="3464" y="1009"/>
                </a:lnTo>
                <a:lnTo>
                  <a:pt x="3454" y="978"/>
                </a:lnTo>
                <a:lnTo>
                  <a:pt x="3443" y="947"/>
                </a:lnTo>
                <a:lnTo>
                  <a:pt x="3430" y="918"/>
                </a:lnTo>
                <a:lnTo>
                  <a:pt x="3416" y="887"/>
                </a:lnTo>
                <a:lnTo>
                  <a:pt x="3402" y="857"/>
                </a:lnTo>
                <a:lnTo>
                  <a:pt x="3387" y="828"/>
                </a:lnTo>
                <a:lnTo>
                  <a:pt x="3370" y="798"/>
                </a:lnTo>
                <a:lnTo>
                  <a:pt x="3353" y="770"/>
                </a:lnTo>
                <a:lnTo>
                  <a:pt x="3336" y="741"/>
                </a:lnTo>
                <a:lnTo>
                  <a:pt x="3297" y="685"/>
                </a:lnTo>
                <a:lnTo>
                  <a:pt x="3254" y="631"/>
                </a:lnTo>
                <a:lnTo>
                  <a:pt x="3209" y="578"/>
                </a:lnTo>
                <a:lnTo>
                  <a:pt x="3161" y="529"/>
                </a:lnTo>
                <a:lnTo>
                  <a:pt x="3108" y="479"/>
                </a:lnTo>
                <a:lnTo>
                  <a:pt x="3054" y="431"/>
                </a:lnTo>
                <a:lnTo>
                  <a:pt x="2995" y="386"/>
                </a:lnTo>
                <a:lnTo>
                  <a:pt x="2934" y="343"/>
                </a:lnTo>
                <a:lnTo>
                  <a:pt x="2871" y="302"/>
                </a:lnTo>
                <a:lnTo>
                  <a:pt x="2804" y="264"/>
                </a:lnTo>
                <a:lnTo>
                  <a:pt x="2736" y="226"/>
                </a:lnTo>
                <a:lnTo>
                  <a:pt x="2665" y="192"/>
                </a:lnTo>
                <a:lnTo>
                  <a:pt x="2590" y="161"/>
                </a:lnTo>
                <a:lnTo>
                  <a:pt x="2514" y="132"/>
                </a:lnTo>
                <a:lnTo>
                  <a:pt x="2437" y="105"/>
                </a:lnTo>
                <a:lnTo>
                  <a:pt x="2356" y="81"/>
                </a:lnTo>
                <a:lnTo>
                  <a:pt x="2274" y="60"/>
                </a:lnTo>
                <a:lnTo>
                  <a:pt x="2189" y="42"/>
                </a:lnTo>
                <a:lnTo>
                  <a:pt x="2102" y="28"/>
                </a:lnTo>
                <a:lnTo>
                  <a:pt x="2015" y="16"/>
                </a:lnTo>
                <a:lnTo>
                  <a:pt x="1925" y="8"/>
                </a:lnTo>
                <a:lnTo>
                  <a:pt x="1834" y="2"/>
                </a:lnTo>
                <a:lnTo>
                  <a:pt x="1834" y="2"/>
                </a:lnTo>
                <a:close/>
                <a:moveTo>
                  <a:pt x="2308" y="2149"/>
                </a:moveTo>
                <a:lnTo>
                  <a:pt x="2308" y="2149"/>
                </a:lnTo>
                <a:lnTo>
                  <a:pt x="2265" y="2181"/>
                </a:lnTo>
                <a:lnTo>
                  <a:pt x="2220" y="2212"/>
                </a:lnTo>
                <a:lnTo>
                  <a:pt x="2173" y="2240"/>
                </a:lnTo>
                <a:lnTo>
                  <a:pt x="2124" y="2265"/>
                </a:lnTo>
                <a:lnTo>
                  <a:pt x="2074" y="2288"/>
                </a:lnTo>
                <a:lnTo>
                  <a:pt x="2021" y="2310"/>
                </a:lnTo>
                <a:lnTo>
                  <a:pt x="1967" y="2327"/>
                </a:lnTo>
                <a:lnTo>
                  <a:pt x="1913" y="2342"/>
                </a:lnTo>
                <a:lnTo>
                  <a:pt x="1857" y="2356"/>
                </a:lnTo>
                <a:lnTo>
                  <a:pt x="1801" y="2367"/>
                </a:lnTo>
                <a:lnTo>
                  <a:pt x="1744" y="2375"/>
                </a:lnTo>
                <a:lnTo>
                  <a:pt x="1686" y="2381"/>
                </a:lnTo>
                <a:lnTo>
                  <a:pt x="1629" y="2386"/>
                </a:lnTo>
                <a:lnTo>
                  <a:pt x="1572" y="2387"/>
                </a:lnTo>
                <a:lnTo>
                  <a:pt x="1514" y="2386"/>
                </a:lnTo>
                <a:lnTo>
                  <a:pt x="1457" y="2383"/>
                </a:lnTo>
                <a:lnTo>
                  <a:pt x="1457" y="2383"/>
                </a:lnTo>
                <a:lnTo>
                  <a:pt x="1500" y="2307"/>
                </a:lnTo>
                <a:lnTo>
                  <a:pt x="1542" y="2231"/>
                </a:lnTo>
                <a:lnTo>
                  <a:pt x="1629" y="2084"/>
                </a:lnTo>
                <a:lnTo>
                  <a:pt x="1714" y="1944"/>
                </a:lnTo>
                <a:lnTo>
                  <a:pt x="1793" y="1818"/>
                </a:lnTo>
                <a:lnTo>
                  <a:pt x="1862" y="1713"/>
                </a:lnTo>
                <a:lnTo>
                  <a:pt x="1914" y="1629"/>
                </a:lnTo>
                <a:lnTo>
                  <a:pt x="1962" y="1558"/>
                </a:lnTo>
                <a:lnTo>
                  <a:pt x="1925" y="1558"/>
                </a:lnTo>
                <a:lnTo>
                  <a:pt x="1925" y="1558"/>
                </a:lnTo>
                <a:lnTo>
                  <a:pt x="1879" y="1594"/>
                </a:lnTo>
                <a:lnTo>
                  <a:pt x="1810" y="1648"/>
                </a:lnTo>
                <a:lnTo>
                  <a:pt x="1724" y="1721"/>
                </a:lnTo>
                <a:lnTo>
                  <a:pt x="1674" y="1764"/>
                </a:lnTo>
                <a:lnTo>
                  <a:pt x="1621" y="1811"/>
                </a:lnTo>
                <a:lnTo>
                  <a:pt x="1567" y="1862"/>
                </a:lnTo>
                <a:lnTo>
                  <a:pt x="1510" y="1916"/>
                </a:lnTo>
                <a:lnTo>
                  <a:pt x="1449" y="1973"/>
                </a:lnTo>
                <a:lnTo>
                  <a:pt x="1389" y="2035"/>
                </a:lnTo>
                <a:lnTo>
                  <a:pt x="1327" y="2101"/>
                </a:lnTo>
                <a:lnTo>
                  <a:pt x="1265" y="2169"/>
                </a:lnTo>
                <a:lnTo>
                  <a:pt x="1203" y="2240"/>
                </a:lnTo>
                <a:lnTo>
                  <a:pt x="1141" y="2315"/>
                </a:lnTo>
                <a:lnTo>
                  <a:pt x="1141" y="2315"/>
                </a:lnTo>
                <a:lnTo>
                  <a:pt x="1107" y="2302"/>
                </a:lnTo>
                <a:lnTo>
                  <a:pt x="1073" y="2287"/>
                </a:lnTo>
                <a:lnTo>
                  <a:pt x="1040" y="2271"/>
                </a:lnTo>
                <a:lnTo>
                  <a:pt x="1009" y="2254"/>
                </a:lnTo>
                <a:lnTo>
                  <a:pt x="978" y="2235"/>
                </a:lnTo>
                <a:lnTo>
                  <a:pt x="950" y="2217"/>
                </a:lnTo>
                <a:lnTo>
                  <a:pt x="922" y="2195"/>
                </a:lnTo>
                <a:lnTo>
                  <a:pt x="896" y="2173"/>
                </a:lnTo>
                <a:lnTo>
                  <a:pt x="896" y="2173"/>
                </a:lnTo>
                <a:lnTo>
                  <a:pt x="859" y="2139"/>
                </a:lnTo>
                <a:lnTo>
                  <a:pt x="823" y="2102"/>
                </a:lnTo>
                <a:lnTo>
                  <a:pt x="792" y="2063"/>
                </a:lnTo>
                <a:lnTo>
                  <a:pt x="763" y="2023"/>
                </a:lnTo>
                <a:lnTo>
                  <a:pt x="736" y="1981"/>
                </a:lnTo>
                <a:lnTo>
                  <a:pt x="713" y="1939"/>
                </a:lnTo>
                <a:lnTo>
                  <a:pt x="691" y="1896"/>
                </a:lnTo>
                <a:lnTo>
                  <a:pt x="673" y="1851"/>
                </a:lnTo>
                <a:lnTo>
                  <a:pt x="657" y="1806"/>
                </a:lnTo>
                <a:lnTo>
                  <a:pt x="645" y="1760"/>
                </a:lnTo>
                <a:lnTo>
                  <a:pt x="634" y="1711"/>
                </a:lnTo>
                <a:lnTo>
                  <a:pt x="626" y="1665"/>
                </a:lnTo>
                <a:lnTo>
                  <a:pt x="622" y="1617"/>
                </a:lnTo>
                <a:lnTo>
                  <a:pt x="618" y="1569"/>
                </a:lnTo>
                <a:lnTo>
                  <a:pt x="620" y="1521"/>
                </a:lnTo>
                <a:lnTo>
                  <a:pt x="622" y="1473"/>
                </a:lnTo>
                <a:lnTo>
                  <a:pt x="626" y="1425"/>
                </a:lnTo>
                <a:lnTo>
                  <a:pt x="634" y="1377"/>
                </a:lnTo>
                <a:lnTo>
                  <a:pt x="645" y="1329"/>
                </a:lnTo>
                <a:lnTo>
                  <a:pt x="657" y="1280"/>
                </a:lnTo>
                <a:lnTo>
                  <a:pt x="671" y="1234"/>
                </a:lnTo>
                <a:lnTo>
                  <a:pt x="688" y="1187"/>
                </a:lnTo>
                <a:lnTo>
                  <a:pt x="708" y="1143"/>
                </a:lnTo>
                <a:lnTo>
                  <a:pt x="730" y="1098"/>
                </a:lnTo>
                <a:lnTo>
                  <a:pt x="755" y="1054"/>
                </a:lnTo>
                <a:lnTo>
                  <a:pt x="781" y="1011"/>
                </a:lnTo>
                <a:lnTo>
                  <a:pt x="809" y="969"/>
                </a:lnTo>
                <a:lnTo>
                  <a:pt x="840" y="929"/>
                </a:lnTo>
                <a:lnTo>
                  <a:pt x="874" y="890"/>
                </a:lnTo>
                <a:lnTo>
                  <a:pt x="908" y="853"/>
                </a:lnTo>
                <a:lnTo>
                  <a:pt x="947" y="817"/>
                </a:lnTo>
                <a:lnTo>
                  <a:pt x="986" y="783"/>
                </a:lnTo>
                <a:lnTo>
                  <a:pt x="986" y="783"/>
                </a:lnTo>
                <a:lnTo>
                  <a:pt x="1018" y="758"/>
                </a:lnTo>
                <a:lnTo>
                  <a:pt x="1051" y="735"/>
                </a:lnTo>
                <a:lnTo>
                  <a:pt x="1085" y="712"/>
                </a:lnTo>
                <a:lnTo>
                  <a:pt x="1119" y="691"/>
                </a:lnTo>
                <a:lnTo>
                  <a:pt x="1153" y="673"/>
                </a:lnTo>
                <a:lnTo>
                  <a:pt x="1187" y="654"/>
                </a:lnTo>
                <a:lnTo>
                  <a:pt x="1223" y="639"/>
                </a:lnTo>
                <a:lnTo>
                  <a:pt x="1259" y="623"/>
                </a:lnTo>
                <a:lnTo>
                  <a:pt x="1293" y="609"/>
                </a:lnTo>
                <a:lnTo>
                  <a:pt x="1328" y="597"/>
                </a:lnTo>
                <a:lnTo>
                  <a:pt x="1366" y="586"/>
                </a:lnTo>
                <a:lnTo>
                  <a:pt x="1401" y="577"/>
                </a:lnTo>
                <a:lnTo>
                  <a:pt x="1437" y="567"/>
                </a:lnTo>
                <a:lnTo>
                  <a:pt x="1474" y="558"/>
                </a:lnTo>
                <a:lnTo>
                  <a:pt x="1547" y="546"/>
                </a:lnTo>
                <a:lnTo>
                  <a:pt x="1620" y="535"/>
                </a:lnTo>
                <a:lnTo>
                  <a:pt x="1694" y="527"/>
                </a:lnTo>
                <a:lnTo>
                  <a:pt x="1767" y="521"/>
                </a:lnTo>
                <a:lnTo>
                  <a:pt x="1840" y="518"/>
                </a:lnTo>
                <a:lnTo>
                  <a:pt x="1911" y="516"/>
                </a:lnTo>
                <a:lnTo>
                  <a:pt x="1984" y="515"/>
                </a:lnTo>
                <a:lnTo>
                  <a:pt x="2124" y="513"/>
                </a:lnTo>
                <a:lnTo>
                  <a:pt x="2124" y="513"/>
                </a:lnTo>
                <a:lnTo>
                  <a:pt x="2195" y="512"/>
                </a:lnTo>
                <a:lnTo>
                  <a:pt x="2263" y="507"/>
                </a:lnTo>
                <a:lnTo>
                  <a:pt x="2328" y="501"/>
                </a:lnTo>
                <a:lnTo>
                  <a:pt x="2392" y="495"/>
                </a:lnTo>
                <a:lnTo>
                  <a:pt x="2451" y="487"/>
                </a:lnTo>
                <a:lnTo>
                  <a:pt x="2505" y="477"/>
                </a:lnTo>
                <a:lnTo>
                  <a:pt x="2556" y="470"/>
                </a:lnTo>
                <a:lnTo>
                  <a:pt x="2604" y="460"/>
                </a:lnTo>
                <a:lnTo>
                  <a:pt x="2683" y="442"/>
                </a:lnTo>
                <a:lnTo>
                  <a:pt x="2744" y="426"/>
                </a:lnTo>
                <a:lnTo>
                  <a:pt x="2781" y="415"/>
                </a:lnTo>
                <a:lnTo>
                  <a:pt x="2795" y="411"/>
                </a:lnTo>
                <a:lnTo>
                  <a:pt x="2795" y="411"/>
                </a:lnTo>
                <a:lnTo>
                  <a:pt x="2804" y="460"/>
                </a:lnTo>
                <a:lnTo>
                  <a:pt x="2812" y="519"/>
                </a:lnTo>
                <a:lnTo>
                  <a:pt x="2821" y="597"/>
                </a:lnTo>
                <a:lnTo>
                  <a:pt x="2826" y="642"/>
                </a:lnTo>
                <a:lnTo>
                  <a:pt x="2829" y="691"/>
                </a:lnTo>
                <a:lnTo>
                  <a:pt x="2832" y="744"/>
                </a:lnTo>
                <a:lnTo>
                  <a:pt x="2834" y="800"/>
                </a:lnTo>
                <a:lnTo>
                  <a:pt x="2834" y="859"/>
                </a:lnTo>
                <a:lnTo>
                  <a:pt x="2834" y="921"/>
                </a:lnTo>
                <a:lnTo>
                  <a:pt x="2830" y="986"/>
                </a:lnTo>
                <a:lnTo>
                  <a:pt x="2826" y="1053"/>
                </a:lnTo>
                <a:lnTo>
                  <a:pt x="2820" y="1119"/>
                </a:lnTo>
                <a:lnTo>
                  <a:pt x="2810" y="1189"/>
                </a:lnTo>
                <a:lnTo>
                  <a:pt x="2798" y="1260"/>
                </a:lnTo>
                <a:lnTo>
                  <a:pt x="2784" y="1332"/>
                </a:lnTo>
                <a:lnTo>
                  <a:pt x="2767" y="1405"/>
                </a:lnTo>
                <a:lnTo>
                  <a:pt x="2745" y="1476"/>
                </a:lnTo>
                <a:lnTo>
                  <a:pt x="2722" y="1549"/>
                </a:lnTo>
                <a:lnTo>
                  <a:pt x="2708" y="1584"/>
                </a:lnTo>
                <a:lnTo>
                  <a:pt x="2694" y="1622"/>
                </a:lnTo>
                <a:lnTo>
                  <a:pt x="2679" y="1657"/>
                </a:lnTo>
                <a:lnTo>
                  <a:pt x="2661" y="1693"/>
                </a:lnTo>
                <a:lnTo>
                  <a:pt x="2644" y="1727"/>
                </a:lnTo>
                <a:lnTo>
                  <a:pt x="2626" y="1763"/>
                </a:lnTo>
                <a:lnTo>
                  <a:pt x="2606" y="1797"/>
                </a:lnTo>
                <a:lnTo>
                  <a:pt x="2584" y="1832"/>
                </a:lnTo>
                <a:lnTo>
                  <a:pt x="2562" y="1866"/>
                </a:lnTo>
                <a:lnTo>
                  <a:pt x="2539" y="1899"/>
                </a:lnTo>
                <a:lnTo>
                  <a:pt x="2516" y="1933"/>
                </a:lnTo>
                <a:lnTo>
                  <a:pt x="2489" y="1966"/>
                </a:lnTo>
                <a:lnTo>
                  <a:pt x="2463" y="1997"/>
                </a:lnTo>
                <a:lnTo>
                  <a:pt x="2434" y="2029"/>
                </a:lnTo>
                <a:lnTo>
                  <a:pt x="2404" y="2060"/>
                </a:lnTo>
                <a:lnTo>
                  <a:pt x="2373" y="2090"/>
                </a:lnTo>
                <a:lnTo>
                  <a:pt x="2342" y="2119"/>
                </a:lnTo>
                <a:lnTo>
                  <a:pt x="2308" y="2149"/>
                </a:lnTo>
                <a:lnTo>
                  <a:pt x="2308" y="214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8343" y="206375"/>
            <a:ext cx="6697916" cy="85725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343" y="1238251"/>
            <a:ext cx="6697916" cy="322321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2"/>
          </p:nvPr>
        </p:nvSpPr>
        <p:spPr>
          <a:xfrm>
            <a:off x="6221941" y="4842785"/>
            <a:ext cx="742071" cy="19911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1.10.2021</a:t>
            </a:fld>
            <a:endParaRPr lang="fi-FI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62655" y="4588933"/>
            <a:ext cx="3392313" cy="45296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81307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 white bg/gre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ft Arrow 4"/>
          <p:cNvSpPr/>
          <p:nvPr userDrawn="1"/>
        </p:nvSpPr>
        <p:spPr>
          <a:xfrm>
            <a:off x="9315450" y="33734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9631339" y="7143"/>
            <a:ext cx="18247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Värin vaihtaminen</a:t>
            </a:r>
          </a:p>
          <a:p>
            <a:r>
              <a:rPr lang="fi-FI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Home/Layout</a:t>
            </a:r>
          </a:p>
        </p:txBody>
      </p:sp>
      <p:sp>
        <p:nvSpPr>
          <p:cNvPr id="10" name="Freeform 9"/>
          <p:cNvSpPr>
            <a:spLocks noEditPoints="1"/>
          </p:cNvSpPr>
          <p:nvPr userDrawn="1"/>
        </p:nvSpPr>
        <p:spPr bwMode="auto">
          <a:xfrm>
            <a:off x="6154967" y="-2639610"/>
            <a:ext cx="8458411" cy="7798876"/>
          </a:xfrm>
          <a:custGeom>
            <a:avLst/>
            <a:gdLst>
              <a:gd name="T0" fmla="*/ 1474 w 3514"/>
              <a:gd name="T1" fmla="*/ 12 h 3240"/>
              <a:gd name="T2" fmla="*/ 978 w 3514"/>
              <a:gd name="T3" fmla="*/ 122 h 3240"/>
              <a:gd name="T4" fmla="*/ 560 w 3514"/>
              <a:gd name="T5" fmla="*/ 327 h 3240"/>
              <a:gd name="T6" fmla="*/ 262 w 3514"/>
              <a:gd name="T7" fmla="*/ 586 h 3240"/>
              <a:gd name="T8" fmla="*/ 143 w 3514"/>
              <a:gd name="T9" fmla="*/ 750 h 3240"/>
              <a:gd name="T10" fmla="*/ 57 w 3514"/>
              <a:gd name="T11" fmla="*/ 930 h 3240"/>
              <a:gd name="T12" fmla="*/ 9 w 3514"/>
              <a:gd name="T13" fmla="*/ 1121 h 3240"/>
              <a:gd name="T14" fmla="*/ 2 w 3514"/>
              <a:gd name="T15" fmla="*/ 1341 h 3240"/>
              <a:gd name="T16" fmla="*/ 76 w 3514"/>
              <a:gd name="T17" fmla="*/ 1698 h 3240"/>
              <a:gd name="T18" fmla="*/ 231 w 3514"/>
              <a:gd name="T19" fmla="*/ 1977 h 3240"/>
              <a:gd name="T20" fmla="*/ 369 w 3514"/>
              <a:gd name="T21" fmla="*/ 2130 h 3240"/>
              <a:gd name="T22" fmla="*/ 541 w 3514"/>
              <a:gd name="T23" fmla="*/ 2273 h 3240"/>
              <a:gd name="T24" fmla="*/ 876 w 3514"/>
              <a:gd name="T25" fmla="*/ 2473 h 3240"/>
              <a:gd name="T26" fmla="*/ 1105 w 3514"/>
              <a:gd name="T27" fmla="*/ 2555 h 3240"/>
              <a:gd name="T28" fmla="*/ 1108 w 3514"/>
              <a:gd name="T29" fmla="*/ 2559 h 3240"/>
              <a:gd name="T30" fmla="*/ 905 w 3514"/>
              <a:gd name="T31" fmla="*/ 3201 h 3240"/>
              <a:gd name="T32" fmla="*/ 1311 w 3514"/>
              <a:gd name="T33" fmla="*/ 2921 h 3240"/>
              <a:gd name="T34" fmla="*/ 1728 w 3514"/>
              <a:gd name="T35" fmla="*/ 2691 h 3240"/>
              <a:gd name="T36" fmla="*/ 1857 w 3514"/>
              <a:gd name="T37" fmla="*/ 2651 h 3240"/>
              <a:gd name="T38" fmla="*/ 2147 w 3514"/>
              <a:gd name="T39" fmla="*/ 2626 h 3240"/>
              <a:gd name="T40" fmla="*/ 2409 w 3514"/>
              <a:gd name="T41" fmla="*/ 2570 h 3240"/>
              <a:gd name="T42" fmla="*/ 2851 w 3514"/>
              <a:gd name="T43" fmla="*/ 2383 h 3240"/>
              <a:gd name="T44" fmla="*/ 3179 w 3514"/>
              <a:gd name="T45" fmla="*/ 2118 h 3240"/>
              <a:gd name="T46" fmla="*/ 3396 w 3514"/>
              <a:gd name="T47" fmla="*/ 1804 h 3240"/>
              <a:gd name="T48" fmla="*/ 3503 w 3514"/>
              <a:gd name="T49" fmla="*/ 1474 h 3240"/>
              <a:gd name="T50" fmla="*/ 3512 w 3514"/>
              <a:gd name="T51" fmla="*/ 1267 h 3240"/>
              <a:gd name="T52" fmla="*/ 3483 w 3514"/>
              <a:gd name="T53" fmla="*/ 1073 h 3240"/>
              <a:gd name="T54" fmla="*/ 3416 w 3514"/>
              <a:gd name="T55" fmla="*/ 887 h 3240"/>
              <a:gd name="T56" fmla="*/ 3297 w 3514"/>
              <a:gd name="T57" fmla="*/ 685 h 3240"/>
              <a:gd name="T58" fmla="*/ 2995 w 3514"/>
              <a:gd name="T59" fmla="*/ 386 h 3240"/>
              <a:gd name="T60" fmla="*/ 2590 w 3514"/>
              <a:gd name="T61" fmla="*/ 161 h 3240"/>
              <a:gd name="T62" fmla="*/ 2102 w 3514"/>
              <a:gd name="T63" fmla="*/ 28 h 3240"/>
              <a:gd name="T64" fmla="*/ 2308 w 3514"/>
              <a:gd name="T65" fmla="*/ 2149 h 3240"/>
              <a:gd name="T66" fmla="*/ 2021 w 3514"/>
              <a:gd name="T67" fmla="*/ 2310 h 3240"/>
              <a:gd name="T68" fmla="*/ 1686 w 3514"/>
              <a:gd name="T69" fmla="*/ 2381 h 3240"/>
              <a:gd name="T70" fmla="*/ 1500 w 3514"/>
              <a:gd name="T71" fmla="*/ 2307 h 3240"/>
              <a:gd name="T72" fmla="*/ 1914 w 3514"/>
              <a:gd name="T73" fmla="*/ 1629 h 3240"/>
              <a:gd name="T74" fmla="*/ 1724 w 3514"/>
              <a:gd name="T75" fmla="*/ 1721 h 3240"/>
              <a:gd name="T76" fmla="*/ 1389 w 3514"/>
              <a:gd name="T77" fmla="*/ 2035 h 3240"/>
              <a:gd name="T78" fmla="*/ 1107 w 3514"/>
              <a:gd name="T79" fmla="*/ 2302 h 3240"/>
              <a:gd name="T80" fmla="*/ 922 w 3514"/>
              <a:gd name="T81" fmla="*/ 2195 h 3240"/>
              <a:gd name="T82" fmla="*/ 763 w 3514"/>
              <a:gd name="T83" fmla="*/ 2023 h 3240"/>
              <a:gd name="T84" fmla="*/ 645 w 3514"/>
              <a:gd name="T85" fmla="*/ 1760 h 3240"/>
              <a:gd name="T86" fmla="*/ 622 w 3514"/>
              <a:gd name="T87" fmla="*/ 1473 h 3240"/>
              <a:gd name="T88" fmla="*/ 688 w 3514"/>
              <a:gd name="T89" fmla="*/ 1187 h 3240"/>
              <a:gd name="T90" fmla="*/ 840 w 3514"/>
              <a:gd name="T91" fmla="*/ 929 h 3240"/>
              <a:gd name="T92" fmla="*/ 1018 w 3514"/>
              <a:gd name="T93" fmla="*/ 758 h 3240"/>
              <a:gd name="T94" fmla="*/ 1223 w 3514"/>
              <a:gd name="T95" fmla="*/ 639 h 3240"/>
              <a:gd name="T96" fmla="*/ 1437 w 3514"/>
              <a:gd name="T97" fmla="*/ 567 h 3240"/>
              <a:gd name="T98" fmla="*/ 1840 w 3514"/>
              <a:gd name="T99" fmla="*/ 518 h 3240"/>
              <a:gd name="T100" fmla="*/ 2263 w 3514"/>
              <a:gd name="T101" fmla="*/ 507 h 3240"/>
              <a:gd name="T102" fmla="*/ 2604 w 3514"/>
              <a:gd name="T103" fmla="*/ 460 h 3240"/>
              <a:gd name="T104" fmla="*/ 2804 w 3514"/>
              <a:gd name="T105" fmla="*/ 460 h 3240"/>
              <a:gd name="T106" fmla="*/ 2834 w 3514"/>
              <a:gd name="T107" fmla="*/ 800 h 3240"/>
              <a:gd name="T108" fmla="*/ 2810 w 3514"/>
              <a:gd name="T109" fmla="*/ 1189 h 3240"/>
              <a:gd name="T110" fmla="*/ 2708 w 3514"/>
              <a:gd name="T111" fmla="*/ 1584 h 3240"/>
              <a:gd name="T112" fmla="*/ 2606 w 3514"/>
              <a:gd name="T113" fmla="*/ 1797 h 3240"/>
              <a:gd name="T114" fmla="*/ 2463 w 3514"/>
              <a:gd name="T115" fmla="*/ 1997 h 3240"/>
              <a:gd name="T116" fmla="*/ 2308 w 3514"/>
              <a:gd name="T117" fmla="*/ 2149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514" h="3240">
                <a:moveTo>
                  <a:pt x="1834" y="2"/>
                </a:moveTo>
                <a:lnTo>
                  <a:pt x="1834" y="2"/>
                </a:lnTo>
                <a:lnTo>
                  <a:pt x="1742" y="0"/>
                </a:lnTo>
                <a:lnTo>
                  <a:pt x="1651" y="0"/>
                </a:lnTo>
                <a:lnTo>
                  <a:pt x="1562" y="5"/>
                </a:lnTo>
                <a:lnTo>
                  <a:pt x="1474" y="12"/>
                </a:lnTo>
                <a:lnTo>
                  <a:pt x="1387" y="23"/>
                </a:lnTo>
                <a:lnTo>
                  <a:pt x="1302" y="37"/>
                </a:lnTo>
                <a:lnTo>
                  <a:pt x="1218" y="54"/>
                </a:lnTo>
                <a:lnTo>
                  <a:pt x="1136" y="74"/>
                </a:lnTo>
                <a:lnTo>
                  <a:pt x="1057" y="98"/>
                </a:lnTo>
                <a:lnTo>
                  <a:pt x="978" y="122"/>
                </a:lnTo>
                <a:lnTo>
                  <a:pt x="902" y="150"/>
                </a:lnTo>
                <a:lnTo>
                  <a:pt x="829" y="181"/>
                </a:lnTo>
                <a:lnTo>
                  <a:pt x="758" y="214"/>
                </a:lnTo>
                <a:lnTo>
                  <a:pt x="690" y="250"/>
                </a:lnTo>
                <a:lnTo>
                  <a:pt x="623" y="288"/>
                </a:lnTo>
                <a:lnTo>
                  <a:pt x="560" y="327"/>
                </a:lnTo>
                <a:lnTo>
                  <a:pt x="499" y="371"/>
                </a:lnTo>
                <a:lnTo>
                  <a:pt x="440" y="415"/>
                </a:lnTo>
                <a:lnTo>
                  <a:pt x="386" y="462"/>
                </a:lnTo>
                <a:lnTo>
                  <a:pt x="333" y="510"/>
                </a:lnTo>
                <a:lnTo>
                  <a:pt x="285" y="561"/>
                </a:lnTo>
                <a:lnTo>
                  <a:pt x="262" y="586"/>
                </a:lnTo>
                <a:lnTo>
                  <a:pt x="240" y="612"/>
                </a:lnTo>
                <a:lnTo>
                  <a:pt x="219" y="640"/>
                </a:lnTo>
                <a:lnTo>
                  <a:pt x="198" y="667"/>
                </a:lnTo>
                <a:lnTo>
                  <a:pt x="180" y="695"/>
                </a:lnTo>
                <a:lnTo>
                  <a:pt x="161" y="722"/>
                </a:lnTo>
                <a:lnTo>
                  <a:pt x="143" y="750"/>
                </a:lnTo>
                <a:lnTo>
                  <a:pt x="127" y="780"/>
                </a:lnTo>
                <a:lnTo>
                  <a:pt x="110" y="809"/>
                </a:lnTo>
                <a:lnTo>
                  <a:pt x="96" y="839"/>
                </a:lnTo>
                <a:lnTo>
                  <a:pt x="82" y="868"/>
                </a:lnTo>
                <a:lnTo>
                  <a:pt x="70" y="899"/>
                </a:lnTo>
                <a:lnTo>
                  <a:pt x="57" y="930"/>
                </a:lnTo>
                <a:lnTo>
                  <a:pt x="47" y="961"/>
                </a:lnTo>
                <a:lnTo>
                  <a:pt x="37" y="992"/>
                </a:lnTo>
                <a:lnTo>
                  <a:pt x="29" y="1023"/>
                </a:lnTo>
                <a:lnTo>
                  <a:pt x="22" y="1056"/>
                </a:lnTo>
                <a:lnTo>
                  <a:pt x="16" y="1088"/>
                </a:lnTo>
                <a:lnTo>
                  <a:pt x="9" y="1121"/>
                </a:lnTo>
                <a:lnTo>
                  <a:pt x="6" y="1153"/>
                </a:lnTo>
                <a:lnTo>
                  <a:pt x="3" y="1186"/>
                </a:lnTo>
                <a:lnTo>
                  <a:pt x="0" y="1220"/>
                </a:lnTo>
                <a:lnTo>
                  <a:pt x="0" y="1220"/>
                </a:lnTo>
                <a:lnTo>
                  <a:pt x="0" y="1280"/>
                </a:lnTo>
                <a:lnTo>
                  <a:pt x="2" y="1341"/>
                </a:lnTo>
                <a:lnTo>
                  <a:pt x="6" y="1401"/>
                </a:lnTo>
                <a:lnTo>
                  <a:pt x="14" y="1462"/>
                </a:lnTo>
                <a:lnTo>
                  <a:pt x="25" y="1521"/>
                </a:lnTo>
                <a:lnTo>
                  <a:pt x="39" y="1581"/>
                </a:lnTo>
                <a:lnTo>
                  <a:pt x="56" y="1640"/>
                </a:lnTo>
                <a:lnTo>
                  <a:pt x="76" y="1698"/>
                </a:lnTo>
                <a:lnTo>
                  <a:pt x="101" y="1756"/>
                </a:lnTo>
                <a:lnTo>
                  <a:pt x="127" y="1812"/>
                </a:lnTo>
                <a:lnTo>
                  <a:pt x="158" y="1868"/>
                </a:lnTo>
                <a:lnTo>
                  <a:pt x="192" y="1922"/>
                </a:lnTo>
                <a:lnTo>
                  <a:pt x="212" y="1950"/>
                </a:lnTo>
                <a:lnTo>
                  <a:pt x="231" y="1977"/>
                </a:lnTo>
                <a:lnTo>
                  <a:pt x="251" y="2003"/>
                </a:lnTo>
                <a:lnTo>
                  <a:pt x="273" y="2029"/>
                </a:lnTo>
                <a:lnTo>
                  <a:pt x="296" y="2054"/>
                </a:lnTo>
                <a:lnTo>
                  <a:pt x="319" y="2080"/>
                </a:lnTo>
                <a:lnTo>
                  <a:pt x="344" y="2105"/>
                </a:lnTo>
                <a:lnTo>
                  <a:pt x="369" y="2130"/>
                </a:lnTo>
                <a:lnTo>
                  <a:pt x="369" y="2130"/>
                </a:lnTo>
                <a:lnTo>
                  <a:pt x="403" y="2161"/>
                </a:lnTo>
                <a:lnTo>
                  <a:pt x="439" y="2190"/>
                </a:lnTo>
                <a:lnTo>
                  <a:pt x="473" y="2220"/>
                </a:lnTo>
                <a:lnTo>
                  <a:pt x="507" y="2246"/>
                </a:lnTo>
                <a:lnTo>
                  <a:pt x="541" y="2273"/>
                </a:lnTo>
                <a:lnTo>
                  <a:pt x="574" y="2297"/>
                </a:lnTo>
                <a:lnTo>
                  <a:pt x="639" y="2342"/>
                </a:lnTo>
                <a:lnTo>
                  <a:pt x="702" y="2381"/>
                </a:lnTo>
                <a:lnTo>
                  <a:pt x="764" y="2415"/>
                </a:lnTo>
                <a:lnTo>
                  <a:pt x="822" y="2446"/>
                </a:lnTo>
                <a:lnTo>
                  <a:pt x="876" y="2473"/>
                </a:lnTo>
                <a:lnTo>
                  <a:pt x="925" y="2494"/>
                </a:lnTo>
                <a:lnTo>
                  <a:pt x="969" y="2511"/>
                </a:lnTo>
                <a:lnTo>
                  <a:pt x="1009" y="2527"/>
                </a:lnTo>
                <a:lnTo>
                  <a:pt x="1042" y="2538"/>
                </a:lnTo>
                <a:lnTo>
                  <a:pt x="1088" y="2552"/>
                </a:lnTo>
                <a:lnTo>
                  <a:pt x="1105" y="2555"/>
                </a:lnTo>
                <a:lnTo>
                  <a:pt x="1105" y="2555"/>
                </a:lnTo>
                <a:lnTo>
                  <a:pt x="1108" y="2556"/>
                </a:lnTo>
                <a:lnTo>
                  <a:pt x="1108" y="2558"/>
                </a:lnTo>
                <a:lnTo>
                  <a:pt x="1108" y="2558"/>
                </a:lnTo>
                <a:lnTo>
                  <a:pt x="1108" y="2559"/>
                </a:lnTo>
                <a:lnTo>
                  <a:pt x="1108" y="2559"/>
                </a:lnTo>
                <a:lnTo>
                  <a:pt x="1107" y="2561"/>
                </a:lnTo>
                <a:lnTo>
                  <a:pt x="1107" y="2561"/>
                </a:lnTo>
                <a:lnTo>
                  <a:pt x="586" y="3240"/>
                </a:lnTo>
                <a:lnTo>
                  <a:pt x="857" y="3240"/>
                </a:lnTo>
                <a:lnTo>
                  <a:pt x="857" y="3240"/>
                </a:lnTo>
                <a:lnTo>
                  <a:pt x="905" y="3201"/>
                </a:lnTo>
                <a:lnTo>
                  <a:pt x="961" y="3159"/>
                </a:lnTo>
                <a:lnTo>
                  <a:pt x="1023" y="3114"/>
                </a:lnTo>
                <a:lnTo>
                  <a:pt x="1091" y="3066"/>
                </a:lnTo>
                <a:lnTo>
                  <a:pt x="1163" y="3018"/>
                </a:lnTo>
                <a:lnTo>
                  <a:pt x="1237" y="2969"/>
                </a:lnTo>
                <a:lnTo>
                  <a:pt x="1311" y="2921"/>
                </a:lnTo>
                <a:lnTo>
                  <a:pt x="1387" y="2874"/>
                </a:lnTo>
                <a:lnTo>
                  <a:pt x="1463" y="2829"/>
                </a:lnTo>
                <a:lnTo>
                  <a:pt x="1536" y="2789"/>
                </a:lnTo>
                <a:lnTo>
                  <a:pt x="1606" y="2750"/>
                </a:lnTo>
                <a:lnTo>
                  <a:pt x="1669" y="2718"/>
                </a:lnTo>
                <a:lnTo>
                  <a:pt x="1728" y="2691"/>
                </a:lnTo>
                <a:lnTo>
                  <a:pt x="1781" y="2670"/>
                </a:lnTo>
                <a:lnTo>
                  <a:pt x="1803" y="2662"/>
                </a:lnTo>
                <a:lnTo>
                  <a:pt x="1824" y="2657"/>
                </a:lnTo>
                <a:lnTo>
                  <a:pt x="1841" y="2652"/>
                </a:lnTo>
                <a:lnTo>
                  <a:pt x="1857" y="2651"/>
                </a:lnTo>
                <a:lnTo>
                  <a:pt x="1857" y="2651"/>
                </a:lnTo>
                <a:lnTo>
                  <a:pt x="1908" y="2649"/>
                </a:lnTo>
                <a:lnTo>
                  <a:pt x="1958" y="2646"/>
                </a:lnTo>
                <a:lnTo>
                  <a:pt x="2006" y="2643"/>
                </a:lnTo>
                <a:lnTo>
                  <a:pt x="2054" y="2639"/>
                </a:lnTo>
                <a:lnTo>
                  <a:pt x="2100" y="2632"/>
                </a:lnTo>
                <a:lnTo>
                  <a:pt x="2147" y="2626"/>
                </a:lnTo>
                <a:lnTo>
                  <a:pt x="2193" y="2618"/>
                </a:lnTo>
                <a:lnTo>
                  <a:pt x="2238" y="2611"/>
                </a:lnTo>
                <a:lnTo>
                  <a:pt x="2282" y="2601"/>
                </a:lnTo>
                <a:lnTo>
                  <a:pt x="2325" y="2592"/>
                </a:lnTo>
                <a:lnTo>
                  <a:pt x="2369" y="2581"/>
                </a:lnTo>
                <a:lnTo>
                  <a:pt x="2409" y="2570"/>
                </a:lnTo>
                <a:lnTo>
                  <a:pt x="2491" y="2545"/>
                </a:lnTo>
                <a:lnTo>
                  <a:pt x="2568" y="2518"/>
                </a:lnTo>
                <a:lnTo>
                  <a:pt x="2644" y="2488"/>
                </a:lnTo>
                <a:lnTo>
                  <a:pt x="2716" y="2454"/>
                </a:lnTo>
                <a:lnTo>
                  <a:pt x="2784" y="2420"/>
                </a:lnTo>
                <a:lnTo>
                  <a:pt x="2851" y="2383"/>
                </a:lnTo>
                <a:lnTo>
                  <a:pt x="2913" y="2342"/>
                </a:lnTo>
                <a:lnTo>
                  <a:pt x="2971" y="2301"/>
                </a:lnTo>
                <a:lnTo>
                  <a:pt x="3029" y="2257"/>
                </a:lnTo>
                <a:lnTo>
                  <a:pt x="3082" y="2212"/>
                </a:lnTo>
                <a:lnTo>
                  <a:pt x="3133" y="2166"/>
                </a:lnTo>
                <a:lnTo>
                  <a:pt x="3179" y="2118"/>
                </a:lnTo>
                <a:lnTo>
                  <a:pt x="3223" y="2068"/>
                </a:lnTo>
                <a:lnTo>
                  <a:pt x="3264" y="2017"/>
                </a:lnTo>
                <a:lnTo>
                  <a:pt x="3302" y="1964"/>
                </a:lnTo>
                <a:lnTo>
                  <a:pt x="3337" y="1911"/>
                </a:lnTo>
                <a:lnTo>
                  <a:pt x="3368" y="1859"/>
                </a:lnTo>
                <a:lnTo>
                  <a:pt x="3396" y="1804"/>
                </a:lnTo>
                <a:lnTo>
                  <a:pt x="3423" y="1750"/>
                </a:lnTo>
                <a:lnTo>
                  <a:pt x="3444" y="1694"/>
                </a:lnTo>
                <a:lnTo>
                  <a:pt x="3464" y="1640"/>
                </a:lnTo>
                <a:lnTo>
                  <a:pt x="3480" y="1584"/>
                </a:lnTo>
                <a:lnTo>
                  <a:pt x="3492" y="1530"/>
                </a:lnTo>
                <a:lnTo>
                  <a:pt x="3503" y="1474"/>
                </a:lnTo>
                <a:lnTo>
                  <a:pt x="3509" y="1420"/>
                </a:lnTo>
                <a:lnTo>
                  <a:pt x="3514" y="1366"/>
                </a:lnTo>
                <a:lnTo>
                  <a:pt x="3514" y="1366"/>
                </a:lnTo>
                <a:lnTo>
                  <a:pt x="3514" y="1333"/>
                </a:lnTo>
                <a:lnTo>
                  <a:pt x="3514" y="1299"/>
                </a:lnTo>
                <a:lnTo>
                  <a:pt x="3512" y="1267"/>
                </a:lnTo>
                <a:lnTo>
                  <a:pt x="3511" y="1234"/>
                </a:lnTo>
                <a:lnTo>
                  <a:pt x="3508" y="1201"/>
                </a:lnTo>
                <a:lnTo>
                  <a:pt x="3503" y="1169"/>
                </a:lnTo>
                <a:lnTo>
                  <a:pt x="3497" y="1136"/>
                </a:lnTo>
                <a:lnTo>
                  <a:pt x="3491" y="1104"/>
                </a:lnTo>
                <a:lnTo>
                  <a:pt x="3483" y="1073"/>
                </a:lnTo>
                <a:lnTo>
                  <a:pt x="3474" y="1040"/>
                </a:lnTo>
                <a:lnTo>
                  <a:pt x="3464" y="1009"/>
                </a:lnTo>
                <a:lnTo>
                  <a:pt x="3454" y="978"/>
                </a:lnTo>
                <a:lnTo>
                  <a:pt x="3443" y="947"/>
                </a:lnTo>
                <a:lnTo>
                  <a:pt x="3430" y="918"/>
                </a:lnTo>
                <a:lnTo>
                  <a:pt x="3416" y="887"/>
                </a:lnTo>
                <a:lnTo>
                  <a:pt x="3402" y="857"/>
                </a:lnTo>
                <a:lnTo>
                  <a:pt x="3387" y="828"/>
                </a:lnTo>
                <a:lnTo>
                  <a:pt x="3370" y="798"/>
                </a:lnTo>
                <a:lnTo>
                  <a:pt x="3353" y="770"/>
                </a:lnTo>
                <a:lnTo>
                  <a:pt x="3336" y="741"/>
                </a:lnTo>
                <a:lnTo>
                  <a:pt x="3297" y="685"/>
                </a:lnTo>
                <a:lnTo>
                  <a:pt x="3254" y="631"/>
                </a:lnTo>
                <a:lnTo>
                  <a:pt x="3209" y="578"/>
                </a:lnTo>
                <a:lnTo>
                  <a:pt x="3161" y="529"/>
                </a:lnTo>
                <a:lnTo>
                  <a:pt x="3108" y="479"/>
                </a:lnTo>
                <a:lnTo>
                  <a:pt x="3054" y="431"/>
                </a:lnTo>
                <a:lnTo>
                  <a:pt x="2995" y="386"/>
                </a:lnTo>
                <a:lnTo>
                  <a:pt x="2934" y="343"/>
                </a:lnTo>
                <a:lnTo>
                  <a:pt x="2871" y="302"/>
                </a:lnTo>
                <a:lnTo>
                  <a:pt x="2804" y="264"/>
                </a:lnTo>
                <a:lnTo>
                  <a:pt x="2736" y="226"/>
                </a:lnTo>
                <a:lnTo>
                  <a:pt x="2665" y="192"/>
                </a:lnTo>
                <a:lnTo>
                  <a:pt x="2590" y="161"/>
                </a:lnTo>
                <a:lnTo>
                  <a:pt x="2514" y="132"/>
                </a:lnTo>
                <a:lnTo>
                  <a:pt x="2437" y="105"/>
                </a:lnTo>
                <a:lnTo>
                  <a:pt x="2356" y="81"/>
                </a:lnTo>
                <a:lnTo>
                  <a:pt x="2274" y="60"/>
                </a:lnTo>
                <a:lnTo>
                  <a:pt x="2189" y="42"/>
                </a:lnTo>
                <a:lnTo>
                  <a:pt x="2102" y="28"/>
                </a:lnTo>
                <a:lnTo>
                  <a:pt x="2015" y="16"/>
                </a:lnTo>
                <a:lnTo>
                  <a:pt x="1925" y="8"/>
                </a:lnTo>
                <a:lnTo>
                  <a:pt x="1834" y="2"/>
                </a:lnTo>
                <a:lnTo>
                  <a:pt x="1834" y="2"/>
                </a:lnTo>
                <a:close/>
                <a:moveTo>
                  <a:pt x="2308" y="2149"/>
                </a:moveTo>
                <a:lnTo>
                  <a:pt x="2308" y="2149"/>
                </a:lnTo>
                <a:lnTo>
                  <a:pt x="2265" y="2181"/>
                </a:lnTo>
                <a:lnTo>
                  <a:pt x="2220" y="2212"/>
                </a:lnTo>
                <a:lnTo>
                  <a:pt x="2173" y="2240"/>
                </a:lnTo>
                <a:lnTo>
                  <a:pt x="2124" y="2265"/>
                </a:lnTo>
                <a:lnTo>
                  <a:pt x="2074" y="2288"/>
                </a:lnTo>
                <a:lnTo>
                  <a:pt x="2021" y="2310"/>
                </a:lnTo>
                <a:lnTo>
                  <a:pt x="1967" y="2327"/>
                </a:lnTo>
                <a:lnTo>
                  <a:pt x="1913" y="2342"/>
                </a:lnTo>
                <a:lnTo>
                  <a:pt x="1857" y="2356"/>
                </a:lnTo>
                <a:lnTo>
                  <a:pt x="1801" y="2367"/>
                </a:lnTo>
                <a:lnTo>
                  <a:pt x="1744" y="2375"/>
                </a:lnTo>
                <a:lnTo>
                  <a:pt x="1686" y="2381"/>
                </a:lnTo>
                <a:lnTo>
                  <a:pt x="1629" y="2386"/>
                </a:lnTo>
                <a:lnTo>
                  <a:pt x="1572" y="2387"/>
                </a:lnTo>
                <a:lnTo>
                  <a:pt x="1514" y="2386"/>
                </a:lnTo>
                <a:lnTo>
                  <a:pt x="1457" y="2383"/>
                </a:lnTo>
                <a:lnTo>
                  <a:pt x="1457" y="2383"/>
                </a:lnTo>
                <a:lnTo>
                  <a:pt x="1500" y="2307"/>
                </a:lnTo>
                <a:lnTo>
                  <a:pt x="1542" y="2231"/>
                </a:lnTo>
                <a:lnTo>
                  <a:pt x="1629" y="2084"/>
                </a:lnTo>
                <a:lnTo>
                  <a:pt x="1714" y="1944"/>
                </a:lnTo>
                <a:lnTo>
                  <a:pt x="1793" y="1818"/>
                </a:lnTo>
                <a:lnTo>
                  <a:pt x="1862" y="1713"/>
                </a:lnTo>
                <a:lnTo>
                  <a:pt x="1914" y="1629"/>
                </a:lnTo>
                <a:lnTo>
                  <a:pt x="1962" y="1558"/>
                </a:lnTo>
                <a:lnTo>
                  <a:pt x="1925" y="1558"/>
                </a:lnTo>
                <a:lnTo>
                  <a:pt x="1925" y="1558"/>
                </a:lnTo>
                <a:lnTo>
                  <a:pt x="1879" y="1594"/>
                </a:lnTo>
                <a:lnTo>
                  <a:pt x="1810" y="1648"/>
                </a:lnTo>
                <a:lnTo>
                  <a:pt x="1724" y="1721"/>
                </a:lnTo>
                <a:lnTo>
                  <a:pt x="1674" y="1764"/>
                </a:lnTo>
                <a:lnTo>
                  <a:pt x="1621" y="1811"/>
                </a:lnTo>
                <a:lnTo>
                  <a:pt x="1567" y="1862"/>
                </a:lnTo>
                <a:lnTo>
                  <a:pt x="1510" y="1916"/>
                </a:lnTo>
                <a:lnTo>
                  <a:pt x="1449" y="1973"/>
                </a:lnTo>
                <a:lnTo>
                  <a:pt x="1389" y="2035"/>
                </a:lnTo>
                <a:lnTo>
                  <a:pt x="1327" y="2101"/>
                </a:lnTo>
                <a:lnTo>
                  <a:pt x="1265" y="2169"/>
                </a:lnTo>
                <a:lnTo>
                  <a:pt x="1203" y="2240"/>
                </a:lnTo>
                <a:lnTo>
                  <a:pt x="1141" y="2315"/>
                </a:lnTo>
                <a:lnTo>
                  <a:pt x="1141" y="2315"/>
                </a:lnTo>
                <a:lnTo>
                  <a:pt x="1107" y="2302"/>
                </a:lnTo>
                <a:lnTo>
                  <a:pt x="1073" y="2287"/>
                </a:lnTo>
                <a:lnTo>
                  <a:pt x="1040" y="2271"/>
                </a:lnTo>
                <a:lnTo>
                  <a:pt x="1009" y="2254"/>
                </a:lnTo>
                <a:lnTo>
                  <a:pt x="978" y="2235"/>
                </a:lnTo>
                <a:lnTo>
                  <a:pt x="950" y="2217"/>
                </a:lnTo>
                <a:lnTo>
                  <a:pt x="922" y="2195"/>
                </a:lnTo>
                <a:lnTo>
                  <a:pt x="896" y="2173"/>
                </a:lnTo>
                <a:lnTo>
                  <a:pt x="896" y="2173"/>
                </a:lnTo>
                <a:lnTo>
                  <a:pt x="859" y="2139"/>
                </a:lnTo>
                <a:lnTo>
                  <a:pt x="823" y="2102"/>
                </a:lnTo>
                <a:lnTo>
                  <a:pt x="792" y="2063"/>
                </a:lnTo>
                <a:lnTo>
                  <a:pt x="763" y="2023"/>
                </a:lnTo>
                <a:lnTo>
                  <a:pt x="736" y="1981"/>
                </a:lnTo>
                <a:lnTo>
                  <a:pt x="713" y="1939"/>
                </a:lnTo>
                <a:lnTo>
                  <a:pt x="691" y="1896"/>
                </a:lnTo>
                <a:lnTo>
                  <a:pt x="673" y="1851"/>
                </a:lnTo>
                <a:lnTo>
                  <a:pt x="657" y="1806"/>
                </a:lnTo>
                <a:lnTo>
                  <a:pt x="645" y="1760"/>
                </a:lnTo>
                <a:lnTo>
                  <a:pt x="634" y="1711"/>
                </a:lnTo>
                <a:lnTo>
                  <a:pt x="626" y="1665"/>
                </a:lnTo>
                <a:lnTo>
                  <a:pt x="622" y="1617"/>
                </a:lnTo>
                <a:lnTo>
                  <a:pt x="618" y="1569"/>
                </a:lnTo>
                <a:lnTo>
                  <a:pt x="620" y="1521"/>
                </a:lnTo>
                <a:lnTo>
                  <a:pt x="622" y="1473"/>
                </a:lnTo>
                <a:lnTo>
                  <a:pt x="626" y="1425"/>
                </a:lnTo>
                <a:lnTo>
                  <a:pt x="634" y="1377"/>
                </a:lnTo>
                <a:lnTo>
                  <a:pt x="645" y="1329"/>
                </a:lnTo>
                <a:lnTo>
                  <a:pt x="657" y="1280"/>
                </a:lnTo>
                <a:lnTo>
                  <a:pt x="671" y="1234"/>
                </a:lnTo>
                <a:lnTo>
                  <a:pt x="688" y="1187"/>
                </a:lnTo>
                <a:lnTo>
                  <a:pt x="708" y="1143"/>
                </a:lnTo>
                <a:lnTo>
                  <a:pt x="730" y="1098"/>
                </a:lnTo>
                <a:lnTo>
                  <a:pt x="755" y="1054"/>
                </a:lnTo>
                <a:lnTo>
                  <a:pt x="781" y="1011"/>
                </a:lnTo>
                <a:lnTo>
                  <a:pt x="809" y="969"/>
                </a:lnTo>
                <a:lnTo>
                  <a:pt x="840" y="929"/>
                </a:lnTo>
                <a:lnTo>
                  <a:pt x="874" y="890"/>
                </a:lnTo>
                <a:lnTo>
                  <a:pt x="908" y="853"/>
                </a:lnTo>
                <a:lnTo>
                  <a:pt x="947" y="817"/>
                </a:lnTo>
                <a:lnTo>
                  <a:pt x="986" y="783"/>
                </a:lnTo>
                <a:lnTo>
                  <a:pt x="986" y="783"/>
                </a:lnTo>
                <a:lnTo>
                  <a:pt x="1018" y="758"/>
                </a:lnTo>
                <a:lnTo>
                  <a:pt x="1051" y="735"/>
                </a:lnTo>
                <a:lnTo>
                  <a:pt x="1085" y="712"/>
                </a:lnTo>
                <a:lnTo>
                  <a:pt x="1119" y="691"/>
                </a:lnTo>
                <a:lnTo>
                  <a:pt x="1153" y="673"/>
                </a:lnTo>
                <a:lnTo>
                  <a:pt x="1187" y="654"/>
                </a:lnTo>
                <a:lnTo>
                  <a:pt x="1223" y="639"/>
                </a:lnTo>
                <a:lnTo>
                  <a:pt x="1259" y="623"/>
                </a:lnTo>
                <a:lnTo>
                  <a:pt x="1293" y="609"/>
                </a:lnTo>
                <a:lnTo>
                  <a:pt x="1328" y="597"/>
                </a:lnTo>
                <a:lnTo>
                  <a:pt x="1366" y="586"/>
                </a:lnTo>
                <a:lnTo>
                  <a:pt x="1401" y="577"/>
                </a:lnTo>
                <a:lnTo>
                  <a:pt x="1437" y="567"/>
                </a:lnTo>
                <a:lnTo>
                  <a:pt x="1474" y="558"/>
                </a:lnTo>
                <a:lnTo>
                  <a:pt x="1547" y="546"/>
                </a:lnTo>
                <a:lnTo>
                  <a:pt x="1620" y="535"/>
                </a:lnTo>
                <a:lnTo>
                  <a:pt x="1694" y="527"/>
                </a:lnTo>
                <a:lnTo>
                  <a:pt x="1767" y="521"/>
                </a:lnTo>
                <a:lnTo>
                  <a:pt x="1840" y="518"/>
                </a:lnTo>
                <a:lnTo>
                  <a:pt x="1911" y="516"/>
                </a:lnTo>
                <a:lnTo>
                  <a:pt x="1984" y="515"/>
                </a:lnTo>
                <a:lnTo>
                  <a:pt x="2124" y="513"/>
                </a:lnTo>
                <a:lnTo>
                  <a:pt x="2124" y="513"/>
                </a:lnTo>
                <a:lnTo>
                  <a:pt x="2195" y="512"/>
                </a:lnTo>
                <a:lnTo>
                  <a:pt x="2263" y="507"/>
                </a:lnTo>
                <a:lnTo>
                  <a:pt x="2328" y="501"/>
                </a:lnTo>
                <a:lnTo>
                  <a:pt x="2392" y="495"/>
                </a:lnTo>
                <a:lnTo>
                  <a:pt x="2451" y="487"/>
                </a:lnTo>
                <a:lnTo>
                  <a:pt x="2505" y="477"/>
                </a:lnTo>
                <a:lnTo>
                  <a:pt x="2556" y="470"/>
                </a:lnTo>
                <a:lnTo>
                  <a:pt x="2604" y="460"/>
                </a:lnTo>
                <a:lnTo>
                  <a:pt x="2683" y="442"/>
                </a:lnTo>
                <a:lnTo>
                  <a:pt x="2744" y="426"/>
                </a:lnTo>
                <a:lnTo>
                  <a:pt x="2781" y="415"/>
                </a:lnTo>
                <a:lnTo>
                  <a:pt x="2795" y="411"/>
                </a:lnTo>
                <a:lnTo>
                  <a:pt x="2795" y="411"/>
                </a:lnTo>
                <a:lnTo>
                  <a:pt x="2804" y="460"/>
                </a:lnTo>
                <a:lnTo>
                  <a:pt x="2812" y="519"/>
                </a:lnTo>
                <a:lnTo>
                  <a:pt x="2821" y="597"/>
                </a:lnTo>
                <a:lnTo>
                  <a:pt x="2826" y="642"/>
                </a:lnTo>
                <a:lnTo>
                  <a:pt x="2829" y="691"/>
                </a:lnTo>
                <a:lnTo>
                  <a:pt x="2832" y="744"/>
                </a:lnTo>
                <a:lnTo>
                  <a:pt x="2834" y="800"/>
                </a:lnTo>
                <a:lnTo>
                  <a:pt x="2834" y="859"/>
                </a:lnTo>
                <a:lnTo>
                  <a:pt x="2834" y="921"/>
                </a:lnTo>
                <a:lnTo>
                  <a:pt x="2830" y="986"/>
                </a:lnTo>
                <a:lnTo>
                  <a:pt x="2826" y="1053"/>
                </a:lnTo>
                <a:lnTo>
                  <a:pt x="2820" y="1119"/>
                </a:lnTo>
                <a:lnTo>
                  <a:pt x="2810" y="1189"/>
                </a:lnTo>
                <a:lnTo>
                  <a:pt x="2798" y="1260"/>
                </a:lnTo>
                <a:lnTo>
                  <a:pt x="2784" y="1332"/>
                </a:lnTo>
                <a:lnTo>
                  <a:pt x="2767" y="1405"/>
                </a:lnTo>
                <a:lnTo>
                  <a:pt x="2745" y="1476"/>
                </a:lnTo>
                <a:lnTo>
                  <a:pt x="2722" y="1549"/>
                </a:lnTo>
                <a:lnTo>
                  <a:pt x="2708" y="1584"/>
                </a:lnTo>
                <a:lnTo>
                  <a:pt x="2694" y="1622"/>
                </a:lnTo>
                <a:lnTo>
                  <a:pt x="2679" y="1657"/>
                </a:lnTo>
                <a:lnTo>
                  <a:pt x="2661" y="1693"/>
                </a:lnTo>
                <a:lnTo>
                  <a:pt x="2644" y="1727"/>
                </a:lnTo>
                <a:lnTo>
                  <a:pt x="2626" y="1763"/>
                </a:lnTo>
                <a:lnTo>
                  <a:pt x="2606" y="1797"/>
                </a:lnTo>
                <a:lnTo>
                  <a:pt x="2584" y="1832"/>
                </a:lnTo>
                <a:lnTo>
                  <a:pt x="2562" y="1866"/>
                </a:lnTo>
                <a:lnTo>
                  <a:pt x="2539" y="1899"/>
                </a:lnTo>
                <a:lnTo>
                  <a:pt x="2516" y="1933"/>
                </a:lnTo>
                <a:lnTo>
                  <a:pt x="2489" y="1966"/>
                </a:lnTo>
                <a:lnTo>
                  <a:pt x="2463" y="1997"/>
                </a:lnTo>
                <a:lnTo>
                  <a:pt x="2434" y="2029"/>
                </a:lnTo>
                <a:lnTo>
                  <a:pt x="2404" y="2060"/>
                </a:lnTo>
                <a:lnTo>
                  <a:pt x="2373" y="2090"/>
                </a:lnTo>
                <a:lnTo>
                  <a:pt x="2342" y="2119"/>
                </a:lnTo>
                <a:lnTo>
                  <a:pt x="2308" y="2149"/>
                </a:lnTo>
                <a:lnTo>
                  <a:pt x="2308" y="21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8343" y="206375"/>
            <a:ext cx="6697916" cy="85725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343" y="1238251"/>
            <a:ext cx="6697916" cy="322321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2"/>
          </p:nvPr>
        </p:nvSpPr>
        <p:spPr>
          <a:xfrm>
            <a:off x="6221941" y="4842785"/>
            <a:ext cx="742071" cy="19911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1.10.2021</a:t>
            </a:fld>
            <a:endParaRPr lang="fi-FI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62655" y="4588933"/>
            <a:ext cx="3392313" cy="45296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361852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rst slide white b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ft Arrow 4"/>
          <p:cNvSpPr/>
          <p:nvPr userDrawn="1"/>
        </p:nvSpPr>
        <p:spPr>
          <a:xfrm>
            <a:off x="9315450" y="33734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9631339" y="7143"/>
            <a:ext cx="18247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Värin vaihtaminen</a:t>
            </a:r>
          </a:p>
          <a:p>
            <a:r>
              <a:rPr lang="fi-FI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Home/Layout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8343" y="206375"/>
            <a:ext cx="6697916" cy="85725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343" y="1238251"/>
            <a:ext cx="6697916" cy="322321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6221941" y="4842785"/>
            <a:ext cx="742071" cy="19911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1.10.2021</a:t>
            </a:fld>
            <a:endParaRPr lang="fi-FI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62655" y="4588933"/>
            <a:ext cx="3392313" cy="45296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92669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column white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206375"/>
            <a:ext cx="8447314" cy="85725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343" y="1238250"/>
            <a:ext cx="8447314" cy="32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72877" y="4815078"/>
            <a:ext cx="0" cy="325614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 userDrawn="1"/>
        </p:nvGrpSpPr>
        <p:grpSpPr>
          <a:xfrm>
            <a:off x="343996" y="4687773"/>
            <a:ext cx="2135728" cy="370764"/>
            <a:chOff x="343996" y="4687773"/>
            <a:chExt cx="2135728" cy="370764"/>
          </a:xfrm>
        </p:grpSpPr>
        <p:sp>
          <p:nvSpPr>
            <p:cNvPr id="8" name="Freeform 5"/>
            <p:cNvSpPr>
              <a:spLocks/>
            </p:cNvSpPr>
            <p:nvPr userDrawn="1"/>
          </p:nvSpPr>
          <p:spPr bwMode="auto">
            <a:xfrm>
              <a:off x="343996" y="4859339"/>
              <a:ext cx="100142" cy="162730"/>
            </a:xfrm>
            <a:custGeom>
              <a:avLst/>
              <a:gdLst>
                <a:gd name="T0" fmla="*/ 0 w 57"/>
                <a:gd name="T1" fmla="*/ 0 h 92"/>
                <a:gd name="T2" fmla="*/ 0 w 57"/>
                <a:gd name="T3" fmla="*/ 73 h 92"/>
                <a:gd name="T4" fmla="*/ 21 w 57"/>
                <a:gd name="T5" fmla="*/ 92 h 92"/>
                <a:gd name="T6" fmla="*/ 57 w 57"/>
                <a:gd name="T7" fmla="*/ 91 h 92"/>
                <a:gd name="T8" fmla="*/ 56 w 57"/>
                <a:gd name="T9" fmla="*/ 78 h 92"/>
                <a:gd name="T10" fmla="*/ 24 w 57"/>
                <a:gd name="T11" fmla="*/ 78 h 92"/>
                <a:gd name="T12" fmla="*/ 18 w 57"/>
                <a:gd name="T13" fmla="*/ 76 h 92"/>
                <a:gd name="T14" fmla="*/ 17 w 57"/>
                <a:gd name="T15" fmla="*/ 71 h 92"/>
                <a:gd name="T16" fmla="*/ 17 w 57"/>
                <a:gd name="T17" fmla="*/ 0 h 92"/>
                <a:gd name="T18" fmla="*/ 0 w 57"/>
                <a:gd name="T1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92">
                  <a:moveTo>
                    <a:pt x="0" y="0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0" y="86"/>
                    <a:pt x="7" y="92"/>
                    <a:pt x="21" y="92"/>
                  </a:cubicBezTo>
                  <a:cubicBezTo>
                    <a:pt x="36" y="92"/>
                    <a:pt x="48" y="92"/>
                    <a:pt x="57" y="91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22" y="78"/>
                    <a:pt x="19" y="78"/>
                    <a:pt x="18" y="76"/>
                  </a:cubicBezTo>
                  <a:cubicBezTo>
                    <a:pt x="17" y="75"/>
                    <a:pt x="17" y="73"/>
                    <a:pt x="17" y="71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Freeform 6"/>
            <p:cNvSpPr>
              <a:spLocks/>
            </p:cNvSpPr>
            <p:nvPr userDrawn="1"/>
          </p:nvSpPr>
          <p:spPr bwMode="auto">
            <a:xfrm>
              <a:off x="451501" y="4906465"/>
              <a:ext cx="105296" cy="118550"/>
            </a:xfrm>
            <a:custGeom>
              <a:avLst/>
              <a:gdLst>
                <a:gd name="T0" fmla="*/ 44 w 60"/>
                <a:gd name="T1" fmla="*/ 0 h 67"/>
                <a:gd name="T2" fmla="*/ 44 w 60"/>
                <a:gd name="T3" fmla="*/ 46 h 67"/>
                <a:gd name="T4" fmla="*/ 25 w 60"/>
                <a:gd name="T5" fmla="*/ 53 h 67"/>
                <a:gd name="T6" fmla="*/ 18 w 60"/>
                <a:gd name="T7" fmla="*/ 51 h 67"/>
                <a:gd name="T8" fmla="*/ 17 w 60"/>
                <a:gd name="T9" fmla="*/ 44 h 67"/>
                <a:gd name="T10" fmla="*/ 17 w 60"/>
                <a:gd name="T11" fmla="*/ 0 h 67"/>
                <a:gd name="T12" fmla="*/ 0 w 60"/>
                <a:gd name="T13" fmla="*/ 0 h 67"/>
                <a:gd name="T14" fmla="*/ 0 w 60"/>
                <a:gd name="T15" fmla="*/ 49 h 67"/>
                <a:gd name="T16" fmla="*/ 18 w 60"/>
                <a:gd name="T17" fmla="*/ 67 h 67"/>
                <a:gd name="T18" fmla="*/ 46 w 60"/>
                <a:gd name="T19" fmla="*/ 56 h 67"/>
                <a:gd name="T20" fmla="*/ 47 w 60"/>
                <a:gd name="T21" fmla="*/ 65 h 67"/>
                <a:gd name="T22" fmla="*/ 60 w 60"/>
                <a:gd name="T23" fmla="*/ 65 h 67"/>
                <a:gd name="T24" fmla="*/ 60 w 60"/>
                <a:gd name="T25" fmla="*/ 0 h 67"/>
                <a:gd name="T26" fmla="*/ 44 w 60"/>
                <a:gd name="T2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" h="67">
                  <a:moveTo>
                    <a:pt x="44" y="0"/>
                  </a:moveTo>
                  <a:cubicBezTo>
                    <a:pt x="44" y="46"/>
                    <a:pt x="44" y="46"/>
                    <a:pt x="44" y="46"/>
                  </a:cubicBezTo>
                  <a:cubicBezTo>
                    <a:pt x="35" y="51"/>
                    <a:pt x="29" y="53"/>
                    <a:pt x="25" y="53"/>
                  </a:cubicBezTo>
                  <a:cubicBezTo>
                    <a:pt x="21" y="53"/>
                    <a:pt x="19" y="52"/>
                    <a:pt x="18" y="51"/>
                  </a:cubicBezTo>
                  <a:cubicBezTo>
                    <a:pt x="17" y="50"/>
                    <a:pt x="16" y="47"/>
                    <a:pt x="17" y="44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1"/>
                    <a:pt x="6" y="67"/>
                    <a:pt x="18" y="67"/>
                  </a:cubicBezTo>
                  <a:cubicBezTo>
                    <a:pt x="27" y="67"/>
                    <a:pt x="36" y="63"/>
                    <a:pt x="46" y="56"/>
                  </a:cubicBezTo>
                  <a:cubicBezTo>
                    <a:pt x="47" y="65"/>
                    <a:pt x="47" y="65"/>
                    <a:pt x="47" y="65"/>
                  </a:cubicBezTo>
                  <a:cubicBezTo>
                    <a:pt x="60" y="65"/>
                    <a:pt x="60" y="65"/>
                    <a:pt x="60" y="65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Freeform 7"/>
            <p:cNvSpPr>
              <a:spLocks/>
            </p:cNvSpPr>
            <p:nvPr userDrawn="1"/>
          </p:nvSpPr>
          <p:spPr bwMode="auto">
            <a:xfrm>
              <a:off x="578150" y="4859339"/>
              <a:ext cx="106769" cy="162730"/>
            </a:xfrm>
            <a:custGeom>
              <a:avLst/>
              <a:gdLst>
                <a:gd name="T0" fmla="*/ 43 w 61"/>
                <a:gd name="T1" fmla="*/ 92 h 92"/>
                <a:gd name="T2" fmla="*/ 61 w 61"/>
                <a:gd name="T3" fmla="*/ 92 h 92"/>
                <a:gd name="T4" fmla="*/ 41 w 61"/>
                <a:gd name="T5" fmla="*/ 62 h 92"/>
                <a:gd name="T6" fmla="*/ 35 w 61"/>
                <a:gd name="T7" fmla="*/ 56 h 92"/>
                <a:gd name="T8" fmla="*/ 35 w 61"/>
                <a:gd name="T9" fmla="*/ 55 h 92"/>
                <a:gd name="T10" fmla="*/ 41 w 61"/>
                <a:gd name="T11" fmla="*/ 50 h 92"/>
                <a:gd name="T12" fmla="*/ 59 w 61"/>
                <a:gd name="T13" fmla="*/ 27 h 92"/>
                <a:gd name="T14" fmla="*/ 41 w 61"/>
                <a:gd name="T15" fmla="*/ 27 h 92"/>
                <a:gd name="T16" fmla="*/ 23 w 61"/>
                <a:gd name="T17" fmla="*/ 50 h 92"/>
                <a:gd name="T18" fmla="*/ 16 w 61"/>
                <a:gd name="T19" fmla="*/ 50 h 92"/>
                <a:gd name="T20" fmla="*/ 17 w 61"/>
                <a:gd name="T21" fmla="*/ 39 h 92"/>
                <a:gd name="T22" fmla="*/ 17 w 61"/>
                <a:gd name="T23" fmla="*/ 0 h 92"/>
                <a:gd name="T24" fmla="*/ 0 w 61"/>
                <a:gd name="T25" fmla="*/ 0 h 92"/>
                <a:gd name="T26" fmla="*/ 0 w 61"/>
                <a:gd name="T27" fmla="*/ 92 h 92"/>
                <a:gd name="T28" fmla="*/ 16 w 61"/>
                <a:gd name="T29" fmla="*/ 92 h 92"/>
                <a:gd name="T30" fmla="*/ 16 w 61"/>
                <a:gd name="T31" fmla="*/ 71 h 92"/>
                <a:gd name="T32" fmla="*/ 16 w 61"/>
                <a:gd name="T33" fmla="*/ 61 h 92"/>
                <a:gd name="T34" fmla="*/ 23 w 61"/>
                <a:gd name="T35" fmla="*/ 61 h 92"/>
                <a:gd name="T36" fmla="*/ 43 w 61"/>
                <a:gd name="T37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92">
                  <a:moveTo>
                    <a:pt x="43" y="92"/>
                  </a:moveTo>
                  <a:cubicBezTo>
                    <a:pt x="61" y="92"/>
                    <a:pt x="61" y="92"/>
                    <a:pt x="61" y="9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39" y="59"/>
                    <a:pt x="37" y="57"/>
                    <a:pt x="35" y="56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37" y="54"/>
                    <a:pt x="39" y="52"/>
                    <a:pt x="41" y="50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6" y="47"/>
                    <a:pt x="17" y="43"/>
                    <a:pt x="17" y="39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69"/>
                    <a:pt x="16" y="65"/>
                    <a:pt x="16" y="61"/>
                  </a:cubicBezTo>
                  <a:cubicBezTo>
                    <a:pt x="23" y="61"/>
                    <a:pt x="23" y="61"/>
                    <a:pt x="23" y="61"/>
                  </a:cubicBezTo>
                  <a:lnTo>
                    <a:pt x="43" y="92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681237" y="4903519"/>
              <a:ext cx="107505" cy="121496"/>
            </a:xfrm>
            <a:custGeom>
              <a:avLst/>
              <a:gdLst>
                <a:gd name="T0" fmla="*/ 61 w 61"/>
                <a:gd name="T1" fmla="*/ 23 h 69"/>
                <a:gd name="T2" fmla="*/ 54 w 61"/>
                <a:gd name="T3" fmla="*/ 6 h 69"/>
                <a:gd name="T4" fmla="*/ 31 w 61"/>
                <a:gd name="T5" fmla="*/ 0 h 69"/>
                <a:gd name="T6" fmla="*/ 7 w 61"/>
                <a:gd name="T7" fmla="*/ 8 h 69"/>
                <a:gd name="T8" fmla="*/ 0 w 61"/>
                <a:gd name="T9" fmla="*/ 34 h 69"/>
                <a:gd name="T10" fmla="*/ 7 w 61"/>
                <a:gd name="T11" fmla="*/ 61 h 69"/>
                <a:gd name="T12" fmla="*/ 32 w 61"/>
                <a:gd name="T13" fmla="*/ 69 h 69"/>
                <a:gd name="T14" fmla="*/ 59 w 61"/>
                <a:gd name="T15" fmla="*/ 64 h 69"/>
                <a:gd name="T16" fmla="*/ 58 w 61"/>
                <a:gd name="T17" fmla="*/ 54 h 69"/>
                <a:gd name="T18" fmla="*/ 34 w 61"/>
                <a:gd name="T19" fmla="*/ 55 h 69"/>
                <a:gd name="T20" fmla="*/ 22 w 61"/>
                <a:gd name="T21" fmla="*/ 53 h 69"/>
                <a:gd name="T22" fmla="*/ 17 w 61"/>
                <a:gd name="T23" fmla="*/ 41 h 69"/>
                <a:gd name="T24" fmla="*/ 44 w 61"/>
                <a:gd name="T25" fmla="*/ 41 h 69"/>
                <a:gd name="T26" fmla="*/ 61 w 61"/>
                <a:gd name="T27" fmla="*/ 23 h 69"/>
                <a:gd name="T28" fmla="*/ 45 w 61"/>
                <a:gd name="T29" fmla="*/ 22 h 69"/>
                <a:gd name="T30" fmla="*/ 39 w 61"/>
                <a:gd name="T31" fmla="*/ 30 h 69"/>
                <a:gd name="T32" fmla="*/ 17 w 61"/>
                <a:gd name="T33" fmla="*/ 30 h 69"/>
                <a:gd name="T34" fmla="*/ 20 w 61"/>
                <a:gd name="T35" fmla="*/ 16 h 69"/>
                <a:gd name="T36" fmla="*/ 32 w 61"/>
                <a:gd name="T37" fmla="*/ 13 h 69"/>
                <a:gd name="T38" fmla="*/ 42 w 61"/>
                <a:gd name="T39" fmla="*/ 15 h 69"/>
                <a:gd name="T40" fmla="*/ 45 w 61"/>
                <a:gd name="T41" fmla="*/ 2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1" h="69">
                  <a:moveTo>
                    <a:pt x="61" y="23"/>
                  </a:moveTo>
                  <a:cubicBezTo>
                    <a:pt x="61" y="15"/>
                    <a:pt x="59" y="9"/>
                    <a:pt x="54" y="6"/>
                  </a:cubicBezTo>
                  <a:cubicBezTo>
                    <a:pt x="49" y="2"/>
                    <a:pt x="42" y="0"/>
                    <a:pt x="31" y="0"/>
                  </a:cubicBezTo>
                  <a:cubicBezTo>
                    <a:pt x="20" y="0"/>
                    <a:pt x="12" y="3"/>
                    <a:pt x="7" y="8"/>
                  </a:cubicBezTo>
                  <a:cubicBezTo>
                    <a:pt x="2" y="13"/>
                    <a:pt x="0" y="22"/>
                    <a:pt x="0" y="34"/>
                  </a:cubicBezTo>
                  <a:cubicBezTo>
                    <a:pt x="0" y="47"/>
                    <a:pt x="2" y="55"/>
                    <a:pt x="7" y="61"/>
                  </a:cubicBezTo>
                  <a:cubicBezTo>
                    <a:pt x="12" y="66"/>
                    <a:pt x="21" y="69"/>
                    <a:pt x="32" y="69"/>
                  </a:cubicBezTo>
                  <a:cubicBezTo>
                    <a:pt x="44" y="69"/>
                    <a:pt x="53" y="67"/>
                    <a:pt x="59" y="64"/>
                  </a:cubicBezTo>
                  <a:cubicBezTo>
                    <a:pt x="58" y="54"/>
                    <a:pt x="58" y="54"/>
                    <a:pt x="58" y="54"/>
                  </a:cubicBezTo>
                  <a:cubicBezTo>
                    <a:pt x="49" y="55"/>
                    <a:pt x="41" y="55"/>
                    <a:pt x="34" y="55"/>
                  </a:cubicBezTo>
                  <a:cubicBezTo>
                    <a:pt x="29" y="55"/>
                    <a:pt x="24" y="54"/>
                    <a:pt x="22" y="53"/>
                  </a:cubicBezTo>
                  <a:cubicBezTo>
                    <a:pt x="19" y="51"/>
                    <a:pt x="18" y="47"/>
                    <a:pt x="17" y="4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55" y="41"/>
                    <a:pt x="61" y="35"/>
                    <a:pt x="61" y="23"/>
                  </a:cubicBezTo>
                  <a:moveTo>
                    <a:pt x="45" y="22"/>
                  </a:moveTo>
                  <a:cubicBezTo>
                    <a:pt x="45" y="27"/>
                    <a:pt x="43" y="30"/>
                    <a:pt x="39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23"/>
                    <a:pt x="18" y="19"/>
                    <a:pt x="20" y="16"/>
                  </a:cubicBezTo>
                  <a:cubicBezTo>
                    <a:pt x="22" y="14"/>
                    <a:pt x="26" y="13"/>
                    <a:pt x="32" y="13"/>
                  </a:cubicBezTo>
                  <a:cubicBezTo>
                    <a:pt x="37" y="13"/>
                    <a:pt x="40" y="13"/>
                    <a:pt x="42" y="15"/>
                  </a:cubicBezTo>
                  <a:cubicBezTo>
                    <a:pt x="44" y="16"/>
                    <a:pt x="45" y="19"/>
                    <a:pt x="45" y="22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Freeform 9"/>
            <p:cNvSpPr>
              <a:spLocks noEditPoints="1"/>
            </p:cNvSpPr>
            <p:nvPr userDrawn="1"/>
          </p:nvSpPr>
          <p:spPr bwMode="auto">
            <a:xfrm>
              <a:off x="623803" y="4687773"/>
              <a:ext cx="219428" cy="204701"/>
            </a:xfrm>
            <a:custGeom>
              <a:avLst/>
              <a:gdLst>
                <a:gd name="T0" fmla="*/ 65 w 125"/>
                <a:gd name="T1" fmla="*/ 1 h 116"/>
                <a:gd name="T2" fmla="*/ 0 w 125"/>
                <a:gd name="T3" fmla="*/ 44 h 116"/>
                <a:gd name="T4" fmla="*/ 13 w 125"/>
                <a:gd name="T5" fmla="*/ 76 h 116"/>
                <a:gd name="T6" fmla="*/ 39 w 125"/>
                <a:gd name="T7" fmla="*/ 91 h 116"/>
                <a:gd name="T8" fmla="*/ 39 w 125"/>
                <a:gd name="T9" fmla="*/ 91 h 116"/>
                <a:gd name="T10" fmla="*/ 39 w 125"/>
                <a:gd name="T11" fmla="*/ 92 h 116"/>
                <a:gd name="T12" fmla="*/ 39 w 125"/>
                <a:gd name="T13" fmla="*/ 92 h 116"/>
                <a:gd name="T14" fmla="*/ 21 w 125"/>
                <a:gd name="T15" fmla="*/ 116 h 116"/>
                <a:gd name="T16" fmla="*/ 30 w 125"/>
                <a:gd name="T17" fmla="*/ 116 h 116"/>
                <a:gd name="T18" fmla="*/ 66 w 125"/>
                <a:gd name="T19" fmla="*/ 95 h 116"/>
                <a:gd name="T20" fmla="*/ 124 w 125"/>
                <a:gd name="T21" fmla="*/ 49 h 116"/>
                <a:gd name="T22" fmla="*/ 65 w 125"/>
                <a:gd name="T23" fmla="*/ 1 h 116"/>
                <a:gd name="T24" fmla="*/ 82 w 125"/>
                <a:gd name="T25" fmla="*/ 77 h 116"/>
                <a:gd name="T26" fmla="*/ 52 w 125"/>
                <a:gd name="T27" fmla="*/ 85 h 116"/>
                <a:gd name="T28" fmla="*/ 70 w 125"/>
                <a:gd name="T29" fmla="*/ 56 h 116"/>
                <a:gd name="T30" fmla="*/ 68 w 125"/>
                <a:gd name="T31" fmla="*/ 56 h 116"/>
                <a:gd name="T32" fmla="*/ 41 w 125"/>
                <a:gd name="T33" fmla="*/ 83 h 116"/>
                <a:gd name="T34" fmla="*/ 32 w 125"/>
                <a:gd name="T35" fmla="*/ 78 h 116"/>
                <a:gd name="T36" fmla="*/ 35 w 125"/>
                <a:gd name="T37" fmla="*/ 29 h 116"/>
                <a:gd name="T38" fmla="*/ 75 w 125"/>
                <a:gd name="T39" fmla="*/ 19 h 116"/>
                <a:gd name="T40" fmla="*/ 99 w 125"/>
                <a:gd name="T41" fmla="*/ 16 h 116"/>
                <a:gd name="T42" fmla="*/ 82 w 125"/>
                <a:gd name="T43" fmla="*/ 7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5" h="116">
                  <a:moveTo>
                    <a:pt x="65" y="1"/>
                  </a:moveTo>
                  <a:cubicBezTo>
                    <a:pt x="30" y="0"/>
                    <a:pt x="1" y="19"/>
                    <a:pt x="0" y="44"/>
                  </a:cubicBezTo>
                  <a:cubicBezTo>
                    <a:pt x="0" y="56"/>
                    <a:pt x="3" y="67"/>
                    <a:pt x="13" y="76"/>
                  </a:cubicBezTo>
                  <a:cubicBezTo>
                    <a:pt x="26" y="89"/>
                    <a:pt x="39" y="91"/>
                    <a:pt x="39" y="91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8" y="93"/>
                    <a:pt x="21" y="116"/>
                    <a:pt x="21" y="116"/>
                  </a:cubicBezTo>
                  <a:cubicBezTo>
                    <a:pt x="30" y="116"/>
                    <a:pt x="30" y="116"/>
                    <a:pt x="30" y="116"/>
                  </a:cubicBezTo>
                  <a:cubicBezTo>
                    <a:pt x="39" y="109"/>
                    <a:pt x="60" y="95"/>
                    <a:pt x="66" y="95"/>
                  </a:cubicBezTo>
                  <a:cubicBezTo>
                    <a:pt x="104" y="94"/>
                    <a:pt x="124" y="70"/>
                    <a:pt x="124" y="49"/>
                  </a:cubicBezTo>
                  <a:cubicBezTo>
                    <a:pt x="125" y="24"/>
                    <a:pt x="100" y="3"/>
                    <a:pt x="65" y="1"/>
                  </a:cubicBezTo>
                  <a:close/>
                  <a:moveTo>
                    <a:pt x="82" y="77"/>
                  </a:moveTo>
                  <a:cubicBezTo>
                    <a:pt x="74" y="83"/>
                    <a:pt x="62" y="86"/>
                    <a:pt x="52" y="85"/>
                  </a:cubicBezTo>
                  <a:cubicBezTo>
                    <a:pt x="60" y="71"/>
                    <a:pt x="70" y="56"/>
                    <a:pt x="70" y="56"/>
                  </a:cubicBezTo>
                  <a:cubicBezTo>
                    <a:pt x="68" y="56"/>
                    <a:pt x="68" y="56"/>
                    <a:pt x="68" y="56"/>
                  </a:cubicBezTo>
                  <a:cubicBezTo>
                    <a:pt x="65" y="59"/>
                    <a:pt x="52" y="69"/>
                    <a:pt x="41" y="83"/>
                  </a:cubicBezTo>
                  <a:cubicBezTo>
                    <a:pt x="37" y="82"/>
                    <a:pt x="34" y="80"/>
                    <a:pt x="32" y="78"/>
                  </a:cubicBezTo>
                  <a:cubicBezTo>
                    <a:pt x="17" y="65"/>
                    <a:pt x="20" y="41"/>
                    <a:pt x="35" y="29"/>
                  </a:cubicBezTo>
                  <a:cubicBezTo>
                    <a:pt x="47" y="19"/>
                    <a:pt x="62" y="19"/>
                    <a:pt x="75" y="19"/>
                  </a:cubicBezTo>
                  <a:cubicBezTo>
                    <a:pt x="89" y="19"/>
                    <a:pt x="99" y="16"/>
                    <a:pt x="99" y="16"/>
                  </a:cubicBezTo>
                  <a:cubicBezTo>
                    <a:pt x="99" y="16"/>
                    <a:pt x="108" y="56"/>
                    <a:pt x="82" y="77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5698" y="4885868"/>
              <a:ext cx="1554026" cy="172669"/>
            </a:xfrm>
            <a:prstGeom prst="rect">
              <a:avLst/>
            </a:prstGeom>
          </p:spPr>
        </p:pic>
      </p:grpSp>
      <p:sp>
        <p:nvSpPr>
          <p:cNvPr id="15" name="Left Arrow 14"/>
          <p:cNvSpPr/>
          <p:nvPr userDrawn="1"/>
        </p:nvSpPr>
        <p:spPr>
          <a:xfrm>
            <a:off x="9315450" y="33734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9631340" y="7143"/>
            <a:ext cx="15129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Taustavärin vaihtaminen</a:t>
            </a:r>
          </a:p>
          <a:p>
            <a:r>
              <a:rPr lang="fi-FI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Home/Layout</a:t>
            </a:r>
          </a:p>
        </p:txBody>
      </p:sp>
      <p:sp>
        <p:nvSpPr>
          <p:cNvPr id="17" name="Left Arrow 16"/>
          <p:cNvSpPr/>
          <p:nvPr userDrawn="1"/>
        </p:nvSpPr>
        <p:spPr>
          <a:xfrm>
            <a:off x="9324975" y="1281509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9640865" y="1254918"/>
            <a:ext cx="15033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Yksi- tai kaksipalstainen pohja</a:t>
            </a:r>
          </a:p>
          <a:p>
            <a:r>
              <a:rPr lang="fi-FI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Home/Layout</a:t>
            </a:r>
          </a:p>
        </p:txBody>
      </p:sp>
      <p:sp>
        <p:nvSpPr>
          <p:cNvPr id="21" name="Slide Number Placeholder 6"/>
          <p:cNvSpPr txBox="1">
            <a:spLocks/>
          </p:cNvSpPr>
          <p:nvPr userDrawn="1"/>
        </p:nvSpPr>
        <p:spPr>
          <a:xfrm>
            <a:off x="8421927" y="4825900"/>
            <a:ext cx="447675" cy="216000"/>
          </a:xfrm>
          <a:prstGeom prst="rect">
            <a:avLst/>
          </a:prstGeom>
        </p:spPr>
        <p:txBody>
          <a:bodyPr bIns="0" anchor="b" anchorCtr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Date Placeholder 2"/>
          <p:cNvSpPr>
            <a:spLocks noGrp="1"/>
          </p:cNvSpPr>
          <p:nvPr>
            <p:ph type="dt" sz="half" idx="2"/>
          </p:nvPr>
        </p:nvSpPr>
        <p:spPr>
          <a:xfrm>
            <a:off x="7588469" y="4842785"/>
            <a:ext cx="742071" cy="19911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1.10.2021</a:t>
            </a:fld>
            <a:endParaRPr lang="fi-FI" dirty="0"/>
          </a:p>
        </p:txBody>
      </p:sp>
      <p:sp>
        <p:nvSpPr>
          <p:cNvPr id="2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62655" y="4588933"/>
            <a:ext cx="4741731" cy="45296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154109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rve cya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5"/>
          <p:cNvSpPr>
            <a:spLocks/>
          </p:cNvSpPr>
          <p:nvPr userDrawn="1"/>
        </p:nvSpPr>
        <p:spPr bwMode="auto">
          <a:xfrm>
            <a:off x="1" y="0"/>
            <a:ext cx="7953374" cy="5143362"/>
          </a:xfrm>
          <a:custGeom>
            <a:avLst/>
            <a:gdLst>
              <a:gd name="T0" fmla="*/ 4989 w 5022"/>
              <a:gd name="T1" fmla="*/ 0 h 3531"/>
              <a:gd name="T2" fmla="*/ 0 w 5022"/>
              <a:gd name="T3" fmla="*/ 0 h 3531"/>
              <a:gd name="T4" fmla="*/ 0 w 5022"/>
              <a:gd name="T5" fmla="*/ 3531 h 3531"/>
              <a:gd name="T6" fmla="*/ 3916 w 5022"/>
              <a:gd name="T7" fmla="*/ 3531 h 3531"/>
              <a:gd name="T8" fmla="*/ 3916 w 5022"/>
              <a:gd name="T9" fmla="*/ 3531 h 3531"/>
              <a:gd name="T10" fmla="*/ 3980 w 5022"/>
              <a:gd name="T11" fmla="*/ 3449 h 3531"/>
              <a:gd name="T12" fmla="*/ 4044 w 5022"/>
              <a:gd name="T13" fmla="*/ 3365 h 3531"/>
              <a:gd name="T14" fmla="*/ 4106 w 5022"/>
              <a:gd name="T15" fmla="*/ 3282 h 3531"/>
              <a:gd name="T16" fmla="*/ 4165 w 5022"/>
              <a:gd name="T17" fmla="*/ 3197 h 3531"/>
              <a:gd name="T18" fmla="*/ 4222 w 5022"/>
              <a:gd name="T19" fmla="*/ 3111 h 3531"/>
              <a:gd name="T20" fmla="*/ 4279 w 5022"/>
              <a:gd name="T21" fmla="*/ 3025 h 3531"/>
              <a:gd name="T22" fmla="*/ 4333 w 5022"/>
              <a:gd name="T23" fmla="*/ 2937 h 3531"/>
              <a:gd name="T24" fmla="*/ 4385 w 5022"/>
              <a:gd name="T25" fmla="*/ 2849 h 3531"/>
              <a:gd name="T26" fmla="*/ 4435 w 5022"/>
              <a:gd name="T27" fmla="*/ 2759 h 3531"/>
              <a:gd name="T28" fmla="*/ 4483 w 5022"/>
              <a:gd name="T29" fmla="*/ 2670 h 3531"/>
              <a:gd name="T30" fmla="*/ 4530 w 5022"/>
              <a:gd name="T31" fmla="*/ 2578 h 3531"/>
              <a:gd name="T32" fmla="*/ 4574 w 5022"/>
              <a:gd name="T33" fmla="*/ 2487 h 3531"/>
              <a:gd name="T34" fmla="*/ 4616 w 5022"/>
              <a:gd name="T35" fmla="*/ 2396 h 3531"/>
              <a:gd name="T36" fmla="*/ 4658 w 5022"/>
              <a:gd name="T37" fmla="*/ 2304 h 3531"/>
              <a:gd name="T38" fmla="*/ 4695 w 5022"/>
              <a:gd name="T39" fmla="*/ 2210 h 3531"/>
              <a:gd name="T40" fmla="*/ 4732 w 5022"/>
              <a:gd name="T41" fmla="*/ 2116 h 3531"/>
              <a:gd name="T42" fmla="*/ 4767 w 5022"/>
              <a:gd name="T43" fmla="*/ 2022 h 3531"/>
              <a:gd name="T44" fmla="*/ 4798 w 5022"/>
              <a:gd name="T45" fmla="*/ 1926 h 3531"/>
              <a:gd name="T46" fmla="*/ 4829 w 5022"/>
              <a:gd name="T47" fmla="*/ 1830 h 3531"/>
              <a:gd name="T48" fmla="*/ 4858 w 5022"/>
              <a:gd name="T49" fmla="*/ 1733 h 3531"/>
              <a:gd name="T50" fmla="*/ 4883 w 5022"/>
              <a:gd name="T51" fmla="*/ 1636 h 3531"/>
              <a:gd name="T52" fmla="*/ 4907 w 5022"/>
              <a:gd name="T53" fmla="*/ 1538 h 3531"/>
              <a:gd name="T54" fmla="*/ 4928 w 5022"/>
              <a:gd name="T55" fmla="*/ 1441 h 3531"/>
              <a:gd name="T56" fmla="*/ 4947 w 5022"/>
              <a:gd name="T57" fmla="*/ 1341 h 3531"/>
              <a:gd name="T58" fmla="*/ 4965 w 5022"/>
              <a:gd name="T59" fmla="*/ 1242 h 3531"/>
              <a:gd name="T60" fmla="*/ 4980 w 5022"/>
              <a:gd name="T61" fmla="*/ 1142 h 3531"/>
              <a:gd name="T62" fmla="*/ 4992 w 5022"/>
              <a:gd name="T63" fmla="*/ 1042 h 3531"/>
              <a:gd name="T64" fmla="*/ 5003 w 5022"/>
              <a:gd name="T65" fmla="*/ 941 h 3531"/>
              <a:gd name="T66" fmla="*/ 5012 w 5022"/>
              <a:gd name="T67" fmla="*/ 839 h 3531"/>
              <a:gd name="T68" fmla="*/ 5018 w 5022"/>
              <a:gd name="T69" fmla="*/ 738 h 3531"/>
              <a:gd name="T70" fmla="*/ 5021 w 5022"/>
              <a:gd name="T71" fmla="*/ 635 h 3531"/>
              <a:gd name="T72" fmla="*/ 5022 w 5022"/>
              <a:gd name="T73" fmla="*/ 533 h 3531"/>
              <a:gd name="T74" fmla="*/ 5022 w 5022"/>
              <a:gd name="T75" fmla="*/ 533 h 3531"/>
              <a:gd name="T76" fmla="*/ 5022 w 5022"/>
              <a:gd name="T77" fmla="*/ 466 h 3531"/>
              <a:gd name="T78" fmla="*/ 5021 w 5022"/>
              <a:gd name="T79" fmla="*/ 399 h 3531"/>
              <a:gd name="T80" fmla="*/ 5018 w 5022"/>
              <a:gd name="T81" fmla="*/ 331 h 3531"/>
              <a:gd name="T82" fmla="*/ 5015 w 5022"/>
              <a:gd name="T83" fmla="*/ 264 h 3531"/>
              <a:gd name="T84" fmla="*/ 5010 w 5022"/>
              <a:gd name="T85" fmla="*/ 197 h 3531"/>
              <a:gd name="T86" fmla="*/ 5004 w 5022"/>
              <a:gd name="T87" fmla="*/ 131 h 3531"/>
              <a:gd name="T88" fmla="*/ 4997 w 5022"/>
              <a:gd name="T89" fmla="*/ 66 h 3531"/>
              <a:gd name="T90" fmla="*/ 4989 w 5022"/>
              <a:gd name="T91" fmla="*/ 0 h 3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5022" h="3531">
                <a:moveTo>
                  <a:pt x="4989" y="0"/>
                </a:moveTo>
                <a:lnTo>
                  <a:pt x="0" y="0"/>
                </a:lnTo>
                <a:lnTo>
                  <a:pt x="0" y="3531"/>
                </a:lnTo>
                <a:lnTo>
                  <a:pt x="3916" y="3531"/>
                </a:lnTo>
                <a:lnTo>
                  <a:pt x="3916" y="3531"/>
                </a:lnTo>
                <a:lnTo>
                  <a:pt x="3980" y="3449"/>
                </a:lnTo>
                <a:lnTo>
                  <a:pt x="4044" y="3365"/>
                </a:lnTo>
                <a:lnTo>
                  <a:pt x="4106" y="3282"/>
                </a:lnTo>
                <a:lnTo>
                  <a:pt x="4165" y="3197"/>
                </a:lnTo>
                <a:lnTo>
                  <a:pt x="4222" y="3111"/>
                </a:lnTo>
                <a:lnTo>
                  <a:pt x="4279" y="3025"/>
                </a:lnTo>
                <a:lnTo>
                  <a:pt x="4333" y="2937"/>
                </a:lnTo>
                <a:lnTo>
                  <a:pt x="4385" y="2849"/>
                </a:lnTo>
                <a:lnTo>
                  <a:pt x="4435" y="2759"/>
                </a:lnTo>
                <a:lnTo>
                  <a:pt x="4483" y="2670"/>
                </a:lnTo>
                <a:lnTo>
                  <a:pt x="4530" y="2578"/>
                </a:lnTo>
                <a:lnTo>
                  <a:pt x="4574" y="2487"/>
                </a:lnTo>
                <a:lnTo>
                  <a:pt x="4616" y="2396"/>
                </a:lnTo>
                <a:lnTo>
                  <a:pt x="4658" y="2304"/>
                </a:lnTo>
                <a:lnTo>
                  <a:pt x="4695" y="2210"/>
                </a:lnTo>
                <a:lnTo>
                  <a:pt x="4732" y="2116"/>
                </a:lnTo>
                <a:lnTo>
                  <a:pt x="4767" y="2022"/>
                </a:lnTo>
                <a:lnTo>
                  <a:pt x="4798" y="1926"/>
                </a:lnTo>
                <a:lnTo>
                  <a:pt x="4829" y="1830"/>
                </a:lnTo>
                <a:lnTo>
                  <a:pt x="4858" y="1733"/>
                </a:lnTo>
                <a:lnTo>
                  <a:pt x="4883" y="1636"/>
                </a:lnTo>
                <a:lnTo>
                  <a:pt x="4907" y="1538"/>
                </a:lnTo>
                <a:lnTo>
                  <a:pt x="4928" y="1441"/>
                </a:lnTo>
                <a:lnTo>
                  <a:pt x="4947" y="1341"/>
                </a:lnTo>
                <a:lnTo>
                  <a:pt x="4965" y="1242"/>
                </a:lnTo>
                <a:lnTo>
                  <a:pt x="4980" y="1142"/>
                </a:lnTo>
                <a:lnTo>
                  <a:pt x="4992" y="1042"/>
                </a:lnTo>
                <a:lnTo>
                  <a:pt x="5003" y="941"/>
                </a:lnTo>
                <a:lnTo>
                  <a:pt x="5012" y="839"/>
                </a:lnTo>
                <a:lnTo>
                  <a:pt x="5018" y="738"/>
                </a:lnTo>
                <a:lnTo>
                  <a:pt x="5021" y="635"/>
                </a:lnTo>
                <a:lnTo>
                  <a:pt x="5022" y="533"/>
                </a:lnTo>
                <a:lnTo>
                  <a:pt x="5022" y="533"/>
                </a:lnTo>
                <a:lnTo>
                  <a:pt x="5022" y="466"/>
                </a:lnTo>
                <a:lnTo>
                  <a:pt x="5021" y="399"/>
                </a:lnTo>
                <a:lnTo>
                  <a:pt x="5018" y="331"/>
                </a:lnTo>
                <a:lnTo>
                  <a:pt x="5015" y="264"/>
                </a:lnTo>
                <a:lnTo>
                  <a:pt x="5010" y="197"/>
                </a:lnTo>
                <a:lnTo>
                  <a:pt x="5004" y="131"/>
                </a:lnTo>
                <a:lnTo>
                  <a:pt x="4997" y="66"/>
                </a:lnTo>
                <a:lnTo>
                  <a:pt x="498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88900" dist="50800" algn="l" rotWithShape="0">
              <a:prstClr val="black">
                <a:alpha val="5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48343" y="206375"/>
            <a:ext cx="6697916" cy="85725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343" y="1238250"/>
            <a:ext cx="6697916" cy="35020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0" name="Slide Number Placeholder 6"/>
          <p:cNvSpPr txBox="1">
            <a:spLocks/>
          </p:cNvSpPr>
          <p:nvPr userDrawn="1"/>
        </p:nvSpPr>
        <p:spPr>
          <a:xfrm>
            <a:off x="235516" y="4846408"/>
            <a:ext cx="447675" cy="2047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mtClean="0">
                <a:solidFill>
                  <a:schemeClr val="tx2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>
              <a:solidFill>
                <a:schemeClr val="tx2">
                  <a:lumMod val="40000"/>
                  <a:lumOff val="6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Date Placeholder 3"/>
          <p:cNvSpPr txBox="1">
            <a:spLocks/>
          </p:cNvSpPr>
          <p:nvPr userDrawn="1"/>
        </p:nvSpPr>
        <p:spPr>
          <a:xfrm>
            <a:off x="617011" y="4846408"/>
            <a:ext cx="869950" cy="2047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F3965593-D00A-4D19-B125-70848567FE46}" type="datetime1">
              <a:rPr lang="fi-FI" smtClean="0">
                <a:solidFill>
                  <a:schemeClr val="tx2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1.10.2021</a:t>
            </a:fld>
            <a:endParaRPr lang="en-US" dirty="0">
              <a:solidFill>
                <a:schemeClr val="tx2">
                  <a:lumMod val="40000"/>
                  <a:lumOff val="6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610428" y="4824020"/>
            <a:ext cx="0" cy="325614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Left Arrow 22"/>
          <p:cNvSpPr/>
          <p:nvPr userDrawn="1"/>
        </p:nvSpPr>
        <p:spPr>
          <a:xfrm>
            <a:off x="9315450" y="300434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9631339" y="273843"/>
            <a:ext cx="18247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Taustavärin vaihtaminen</a:t>
            </a:r>
          </a:p>
          <a:p>
            <a:r>
              <a:rPr lang="fi-FI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Home/Layout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2007" y="4886769"/>
            <a:ext cx="1554026" cy="17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0784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range one colum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206375"/>
            <a:ext cx="8447314" cy="85725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343" y="1238250"/>
            <a:ext cx="8447314" cy="32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2" name="Slide Number Placeholder 6"/>
          <p:cNvSpPr txBox="1">
            <a:spLocks/>
          </p:cNvSpPr>
          <p:nvPr userDrawn="1"/>
        </p:nvSpPr>
        <p:spPr>
          <a:xfrm>
            <a:off x="8421928" y="4837466"/>
            <a:ext cx="447675" cy="2047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8372877" y="4815078"/>
            <a:ext cx="0" cy="325614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2"/>
          <p:cNvSpPr>
            <a:spLocks noGrp="1"/>
          </p:cNvSpPr>
          <p:nvPr>
            <p:ph type="dt" sz="half" idx="2"/>
          </p:nvPr>
        </p:nvSpPr>
        <p:spPr>
          <a:xfrm>
            <a:off x="7588469" y="4842785"/>
            <a:ext cx="742071" cy="19911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0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1.10.2021</a:t>
            </a:fld>
            <a:endParaRPr lang="fi-FI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62655" y="4588933"/>
            <a:ext cx="4741731" cy="45296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435184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>
            <a:spLocks/>
          </p:cNvSpPr>
          <p:nvPr userDrawn="1"/>
        </p:nvSpPr>
        <p:spPr bwMode="auto">
          <a:xfrm>
            <a:off x="1" y="0"/>
            <a:ext cx="7953374" cy="5143362"/>
          </a:xfrm>
          <a:custGeom>
            <a:avLst/>
            <a:gdLst>
              <a:gd name="T0" fmla="*/ 4989 w 5022"/>
              <a:gd name="T1" fmla="*/ 0 h 3531"/>
              <a:gd name="T2" fmla="*/ 0 w 5022"/>
              <a:gd name="T3" fmla="*/ 0 h 3531"/>
              <a:gd name="T4" fmla="*/ 0 w 5022"/>
              <a:gd name="T5" fmla="*/ 3531 h 3531"/>
              <a:gd name="T6" fmla="*/ 3916 w 5022"/>
              <a:gd name="T7" fmla="*/ 3531 h 3531"/>
              <a:gd name="T8" fmla="*/ 3916 w 5022"/>
              <a:gd name="T9" fmla="*/ 3531 h 3531"/>
              <a:gd name="T10" fmla="*/ 3980 w 5022"/>
              <a:gd name="T11" fmla="*/ 3449 h 3531"/>
              <a:gd name="T12" fmla="*/ 4044 w 5022"/>
              <a:gd name="T13" fmla="*/ 3365 h 3531"/>
              <a:gd name="T14" fmla="*/ 4106 w 5022"/>
              <a:gd name="T15" fmla="*/ 3282 h 3531"/>
              <a:gd name="T16" fmla="*/ 4165 w 5022"/>
              <a:gd name="T17" fmla="*/ 3197 h 3531"/>
              <a:gd name="T18" fmla="*/ 4222 w 5022"/>
              <a:gd name="T19" fmla="*/ 3111 h 3531"/>
              <a:gd name="T20" fmla="*/ 4279 w 5022"/>
              <a:gd name="T21" fmla="*/ 3025 h 3531"/>
              <a:gd name="T22" fmla="*/ 4333 w 5022"/>
              <a:gd name="T23" fmla="*/ 2937 h 3531"/>
              <a:gd name="T24" fmla="*/ 4385 w 5022"/>
              <a:gd name="T25" fmla="*/ 2849 h 3531"/>
              <a:gd name="T26" fmla="*/ 4435 w 5022"/>
              <a:gd name="T27" fmla="*/ 2759 h 3531"/>
              <a:gd name="T28" fmla="*/ 4483 w 5022"/>
              <a:gd name="T29" fmla="*/ 2670 h 3531"/>
              <a:gd name="T30" fmla="*/ 4530 w 5022"/>
              <a:gd name="T31" fmla="*/ 2578 h 3531"/>
              <a:gd name="T32" fmla="*/ 4574 w 5022"/>
              <a:gd name="T33" fmla="*/ 2487 h 3531"/>
              <a:gd name="T34" fmla="*/ 4616 w 5022"/>
              <a:gd name="T35" fmla="*/ 2396 h 3531"/>
              <a:gd name="T36" fmla="*/ 4658 w 5022"/>
              <a:gd name="T37" fmla="*/ 2304 h 3531"/>
              <a:gd name="T38" fmla="*/ 4695 w 5022"/>
              <a:gd name="T39" fmla="*/ 2210 h 3531"/>
              <a:gd name="T40" fmla="*/ 4732 w 5022"/>
              <a:gd name="T41" fmla="*/ 2116 h 3531"/>
              <a:gd name="T42" fmla="*/ 4767 w 5022"/>
              <a:gd name="T43" fmla="*/ 2022 h 3531"/>
              <a:gd name="T44" fmla="*/ 4798 w 5022"/>
              <a:gd name="T45" fmla="*/ 1926 h 3531"/>
              <a:gd name="T46" fmla="*/ 4829 w 5022"/>
              <a:gd name="T47" fmla="*/ 1830 h 3531"/>
              <a:gd name="T48" fmla="*/ 4858 w 5022"/>
              <a:gd name="T49" fmla="*/ 1733 h 3531"/>
              <a:gd name="T50" fmla="*/ 4883 w 5022"/>
              <a:gd name="T51" fmla="*/ 1636 h 3531"/>
              <a:gd name="T52" fmla="*/ 4907 w 5022"/>
              <a:gd name="T53" fmla="*/ 1538 h 3531"/>
              <a:gd name="T54" fmla="*/ 4928 w 5022"/>
              <a:gd name="T55" fmla="*/ 1441 h 3531"/>
              <a:gd name="T56" fmla="*/ 4947 w 5022"/>
              <a:gd name="T57" fmla="*/ 1341 h 3531"/>
              <a:gd name="T58" fmla="*/ 4965 w 5022"/>
              <a:gd name="T59" fmla="*/ 1242 h 3531"/>
              <a:gd name="T60" fmla="*/ 4980 w 5022"/>
              <a:gd name="T61" fmla="*/ 1142 h 3531"/>
              <a:gd name="T62" fmla="*/ 4992 w 5022"/>
              <a:gd name="T63" fmla="*/ 1042 h 3531"/>
              <a:gd name="T64" fmla="*/ 5003 w 5022"/>
              <a:gd name="T65" fmla="*/ 941 h 3531"/>
              <a:gd name="T66" fmla="*/ 5012 w 5022"/>
              <a:gd name="T67" fmla="*/ 839 h 3531"/>
              <a:gd name="T68" fmla="*/ 5018 w 5022"/>
              <a:gd name="T69" fmla="*/ 738 h 3531"/>
              <a:gd name="T70" fmla="*/ 5021 w 5022"/>
              <a:gd name="T71" fmla="*/ 635 h 3531"/>
              <a:gd name="T72" fmla="*/ 5022 w 5022"/>
              <a:gd name="T73" fmla="*/ 533 h 3531"/>
              <a:gd name="T74" fmla="*/ 5022 w 5022"/>
              <a:gd name="T75" fmla="*/ 533 h 3531"/>
              <a:gd name="T76" fmla="*/ 5022 w 5022"/>
              <a:gd name="T77" fmla="*/ 466 h 3531"/>
              <a:gd name="T78" fmla="*/ 5021 w 5022"/>
              <a:gd name="T79" fmla="*/ 399 h 3531"/>
              <a:gd name="T80" fmla="*/ 5018 w 5022"/>
              <a:gd name="T81" fmla="*/ 331 h 3531"/>
              <a:gd name="T82" fmla="*/ 5015 w 5022"/>
              <a:gd name="T83" fmla="*/ 264 h 3531"/>
              <a:gd name="T84" fmla="*/ 5010 w 5022"/>
              <a:gd name="T85" fmla="*/ 197 h 3531"/>
              <a:gd name="T86" fmla="*/ 5004 w 5022"/>
              <a:gd name="T87" fmla="*/ 131 h 3531"/>
              <a:gd name="T88" fmla="*/ 4997 w 5022"/>
              <a:gd name="T89" fmla="*/ 66 h 3531"/>
              <a:gd name="T90" fmla="*/ 4989 w 5022"/>
              <a:gd name="T91" fmla="*/ 0 h 3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5022" h="3531">
                <a:moveTo>
                  <a:pt x="4989" y="0"/>
                </a:moveTo>
                <a:lnTo>
                  <a:pt x="0" y="0"/>
                </a:lnTo>
                <a:lnTo>
                  <a:pt x="0" y="3531"/>
                </a:lnTo>
                <a:lnTo>
                  <a:pt x="3916" y="3531"/>
                </a:lnTo>
                <a:lnTo>
                  <a:pt x="3916" y="3531"/>
                </a:lnTo>
                <a:lnTo>
                  <a:pt x="3980" y="3449"/>
                </a:lnTo>
                <a:lnTo>
                  <a:pt x="4044" y="3365"/>
                </a:lnTo>
                <a:lnTo>
                  <a:pt x="4106" y="3282"/>
                </a:lnTo>
                <a:lnTo>
                  <a:pt x="4165" y="3197"/>
                </a:lnTo>
                <a:lnTo>
                  <a:pt x="4222" y="3111"/>
                </a:lnTo>
                <a:lnTo>
                  <a:pt x="4279" y="3025"/>
                </a:lnTo>
                <a:lnTo>
                  <a:pt x="4333" y="2937"/>
                </a:lnTo>
                <a:lnTo>
                  <a:pt x="4385" y="2849"/>
                </a:lnTo>
                <a:lnTo>
                  <a:pt x="4435" y="2759"/>
                </a:lnTo>
                <a:lnTo>
                  <a:pt x="4483" y="2670"/>
                </a:lnTo>
                <a:lnTo>
                  <a:pt x="4530" y="2578"/>
                </a:lnTo>
                <a:lnTo>
                  <a:pt x="4574" y="2487"/>
                </a:lnTo>
                <a:lnTo>
                  <a:pt x="4616" y="2396"/>
                </a:lnTo>
                <a:lnTo>
                  <a:pt x="4658" y="2304"/>
                </a:lnTo>
                <a:lnTo>
                  <a:pt x="4695" y="2210"/>
                </a:lnTo>
                <a:lnTo>
                  <a:pt x="4732" y="2116"/>
                </a:lnTo>
                <a:lnTo>
                  <a:pt x="4767" y="2022"/>
                </a:lnTo>
                <a:lnTo>
                  <a:pt x="4798" y="1926"/>
                </a:lnTo>
                <a:lnTo>
                  <a:pt x="4829" y="1830"/>
                </a:lnTo>
                <a:lnTo>
                  <a:pt x="4858" y="1733"/>
                </a:lnTo>
                <a:lnTo>
                  <a:pt x="4883" y="1636"/>
                </a:lnTo>
                <a:lnTo>
                  <a:pt x="4907" y="1538"/>
                </a:lnTo>
                <a:lnTo>
                  <a:pt x="4928" y="1441"/>
                </a:lnTo>
                <a:lnTo>
                  <a:pt x="4947" y="1341"/>
                </a:lnTo>
                <a:lnTo>
                  <a:pt x="4965" y="1242"/>
                </a:lnTo>
                <a:lnTo>
                  <a:pt x="4980" y="1142"/>
                </a:lnTo>
                <a:lnTo>
                  <a:pt x="4992" y="1042"/>
                </a:lnTo>
                <a:lnTo>
                  <a:pt x="5003" y="941"/>
                </a:lnTo>
                <a:lnTo>
                  <a:pt x="5012" y="839"/>
                </a:lnTo>
                <a:lnTo>
                  <a:pt x="5018" y="738"/>
                </a:lnTo>
                <a:lnTo>
                  <a:pt x="5021" y="635"/>
                </a:lnTo>
                <a:lnTo>
                  <a:pt x="5022" y="533"/>
                </a:lnTo>
                <a:lnTo>
                  <a:pt x="5022" y="533"/>
                </a:lnTo>
                <a:lnTo>
                  <a:pt x="5022" y="466"/>
                </a:lnTo>
                <a:lnTo>
                  <a:pt x="5021" y="399"/>
                </a:lnTo>
                <a:lnTo>
                  <a:pt x="5018" y="331"/>
                </a:lnTo>
                <a:lnTo>
                  <a:pt x="5015" y="264"/>
                </a:lnTo>
                <a:lnTo>
                  <a:pt x="5010" y="197"/>
                </a:lnTo>
                <a:lnTo>
                  <a:pt x="5004" y="131"/>
                </a:lnTo>
                <a:lnTo>
                  <a:pt x="4997" y="66"/>
                </a:lnTo>
                <a:lnTo>
                  <a:pt x="498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88900" dist="50800" algn="l" rotWithShape="0">
              <a:prstClr val="black">
                <a:alpha val="5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8343" y="206375"/>
            <a:ext cx="6697916" cy="85725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343" y="1238250"/>
            <a:ext cx="6697916" cy="35020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8" name="Slide Number Placeholder 6"/>
          <p:cNvSpPr txBox="1">
            <a:spLocks/>
          </p:cNvSpPr>
          <p:nvPr userDrawn="1"/>
        </p:nvSpPr>
        <p:spPr>
          <a:xfrm>
            <a:off x="235516" y="4846408"/>
            <a:ext cx="447675" cy="2047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mtClean="0">
                <a:solidFill>
                  <a:schemeClr val="tx2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>
              <a:solidFill>
                <a:schemeClr val="tx2">
                  <a:lumMod val="40000"/>
                  <a:lumOff val="6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617011" y="4846408"/>
            <a:ext cx="869950" cy="2047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F3965593-D00A-4D19-B125-70848567FE46}" type="datetime1">
              <a:rPr lang="fi-FI" smtClean="0">
                <a:solidFill>
                  <a:schemeClr val="tx2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1.10.2021</a:t>
            </a:fld>
            <a:endParaRPr lang="en-US" dirty="0">
              <a:solidFill>
                <a:schemeClr val="tx2">
                  <a:lumMod val="40000"/>
                  <a:lumOff val="6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10428" y="4824020"/>
            <a:ext cx="0" cy="325614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Left Arrow 10"/>
          <p:cNvSpPr/>
          <p:nvPr userDrawn="1"/>
        </p:nvSpPr>
        <p:spPr>
          <a:xfrm>
            <a:off x="9315450" y="300434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9631339" y="273843"/>
            <a:ext cx="18247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Taustavärin vaihtaminen</a:t>
            </a:r>
          </a:p>
          <a:p>
            <a:r>
              <a:rPr lang="fi-FI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Home/Layout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2007" y="4886769"/>
            <a:ext cx="1554026" cy="17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210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 cya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1244600"/>
            <a:ext cx="5806625" cy="85725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344" y="2228850"/>
            <a:ext cx="5806624" cy="22574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Left Arrow 4"/>
          <p:cNvSpPr/>
          <p:nvPr userDrawn="1"/>
        </p:nvSpPr>
        <p:spPr>
          <a:xfrm>
            <a:off x="9315450" y="33734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9631339" y="7143"/>
            <a:ext cx="18247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Taustavärin </a:t>
            </a:r>
            <a:r>
              <a:rPr lang="fi-FI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vaihtaminen</a:t>
            </a:r>
          </a:p>
          <a:p>
            <a:r>
              <a:rPr lang="fi-FI" sz="11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Home/Layout</a:t>
            </a:r>
            <a:endParaRPr lang="fi-FI" sz="11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6221941" y="4842785"/>
            <a:ext cx="742071" cy="19911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0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1.10.2021</a:t>
            </a:fld>
            <a:endParaRPr lang="fi-FI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48343" y="4588933"/>
            <a:ext cx="5806625" cy="45296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387214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44759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lumn white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206375"/>
            <a:ext cx="8447314" cy="85725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343" y="1238250"/>
            <a:ext cx="8447314" cy="32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72877" y="4815078"/>
            <a:ext cx="0" cy="325614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 userDrawn="1"/>
        </p:nvGrpSpPr>
        <p:grpSpPr>
          <a:xfrm>
            <a:off x="343996" y="4687773"/>
            <a:ext cx="2135728" cy="370764"/>
            <a:chOff x="343996" y="4687773"/>
            <a:chExt cx="2135728" cy="370764"/>
          </a:xfrm>
        </p:grpSpPr>
        <p:sp>
          <p:nvSpPr>
            <p:cNvPr id="8" name="Freeform 5"/>
            <p:cNvSpPr>
              <a:spLocks/>
            </p:cNvSpPr>
            <p:nvPr userDrawn="1"/>
          </p:nvSpPr>
          <p:spPr bwMode="auto">
            <a:xfrm>
              <a:off x="343996" y="4859339"/>
              <a:ext cx="100142" cy="162730"/>
            </a:xfrm>
            <a:custGeom>
              <a:avLst/>
              <a:gdLst>
                <a:gd name="T0" fmla="*/ 0 w 57"/>
                <a:gd name="T1" fmla="*/ 0 h 92"/>
                <a:gd name="T2" fmla="*/ 0 w 57"/>
                <a:gd name="T3" fmla="*/ 73 h 92"/>
                <a:gd name="T4" fmla="*/ 21 w 57"/>
                <a:gd name="T5" fmla="*/ 92 h 92"/>
                <a:gd name="T6" fmla="*/ 57 w 57"/>
                <a:gd name="T7" fmla="*/ 91 h 92"/>
                <a:gd name="T8" fmla="*/ 56 w 57"/>
                <a:gd name="T9" fmla="*/ 78 h 92"/>
                <a:gd name="T10" fmla="*/ 24 w 57"/>
                <a:gd name="T11" fmla="*/ 78 h 92"/>
                <a:gd name="T12" fmla="*/ 18 w 57"/>
                <a:gd name="T13" fmla="*/ 76 h 92"/>
                <a:gd name="T14" fmla="*/ 17 w 57"/>
                <a:gd name="T15" fmla="*/ 71 h 92"/>
                <a:gd name="T16" fmla="*/ 17 w 57"/>
                <a:gd name="T17" fmla="*/ 0 h 92"/>
                <a:gd name="T18" fmla="*/ 0 w 57"/>
                <a:gd name="T1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92">
                  <a:moveTo>
                    <a:pt x="0" y="0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0" y="86"/>
                    <a:pt x="7" y="92"/>
                    <a:pt x="21" y="92"/>
                  </a:cubicBezTo>
                  <a:cubicBezTo>
                    <a:pt x="36" y="92"/>
                    <a:pt x="48" y="92"/>
                    <a:pt x="57" y="91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22" y="78"/>
                    <a:pt x="19" y="78"/>
                    <a:pt x="18" y="76"/>
                  </a:cubicBezTo>
                  <a:cubicBezTo>
                    <a:pt x="17" y="75"/>
                    <a:pt x="17" y="73"/>
                    <a:pt x="17" y="71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Freeform 6"/>
            <p:cNvSpPr>
              <a:spLocks/>
            </p:cNvSpPr>
            <p:nvPr userDrawn="1"/>
          </p:nvSpPr>
          <p:spPr bwMode="auto">
            <a:xfrm>
              <a:off x="451501" y="4906465"/>
              <a:ext cx="105296" cy="118550"/>
            </a:xfrm>
            <a:custGeom>
              <a:avLst/>
              <a:gdLst>
                <a:gd name="T0" fmla="*/ 44 w 60"/>
                <a:gd name="T1" fmla="*/ 0 h 67"/>
                <a:gd name="T2" fmla="*/ 44 w 60"/>
                <a:gd name="T3" fmla="*/ 46 h 67"/>
                <a:gd name="T4" fmla="*/ 25 w 60"/>
                <a:gd name="T5" fmla="*/ 53 h 67"/>
                <a:gd name="T6" fmla="*/ 18 w 60"/>
                <a:gd name="T7" fmla="*/ 51 h 67"/>
                <a:gd name="T8" fmla="*/ 17 w 60"/>
                <a:gd name="T9" fmla="*/ 44 h 67"/>
                <a:gd name="T10" fmla="*/ 17 w 60"/>
                <a:gd name="T11" fmla="*/ 0 h 67"/>
                <a:gd name="T12" fmla="*/ 0 w 60"/>
                <a:gd name="T13" fmla="*/ 0 h 67"/>
                <a:gd name="T14" fmla="*/ 0 w 60"/>
                <a:gd name="T15" fmla="*/ 49 h 67"/>
                <a:gd name="T16" fmla="*/ 18 w 60"/>
                <a:gd name="T17" fmla="*/ 67 h 67"/>
                <a:gd name="T18" fmla="*/ 46 w 60"/>
                <a:gd name="T19" fmla="*/ 56 h 67"/>
                <a:gd name="T20" fmla="*/ 47 w 60"/>
                <a:gd name="T21" fmla="*/ 65 h 67"/>
                <a:gd name="T22" fmla="*/ 60 w 60"/>
                <a:gd name="T23" fmla="*/ 65 h 67"/>
                <a:gd name="T24" fmla="*/ 60 w 60"/>
                <a:gd name="T25" fmla="*/ 0 h 67"/>
                <a:gd name="T26" fmla="*/ 44 w 60"/>
                <a:gd name="T2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" h="67">
                  <a:moveTo>
                    <a:pt x="44" y="0"/>
                  </a:moveTo>
                  <a:cubicBezTo>
                    <a:pt x="44" y="46"/>
                    <a:pt x="44" y="46"/>
                    <a:pt x="44" y="46"/>
                  </a:cubicBezTo>
                  <a:cubicBezTo>
                    <a:pt x="35" y="51"/>
                    <a:pt x="29" y="53"/>
                    <a:pt x="25" y="53"/>
                  </a:cubicBezTo>
                  <a:cubicBezTo>
                    <a:pt x="21" y="53"/>
                    <a:pt x="19" y="52"/>
                    <a:pt x="18" y="51"/>
                  </a:cubicBezTo>
                  <a:cubicBezTo>
                    <a:pt x="17" y="50"/>
                    <a:pt x="16" y="47"/>
                    <a:pt x="17" y="44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1"/>
                    <a:pt x="6" y="67"/>
                    <a:pt x="18" y="67"/>
                  </a:cubicBezTo>
                  <a:cubicBezTo>
                    <a:pt x="27" y="67"/>
                    <a:pt x="36" y="63"/>
                    <a:pt x="46" y="56"/>
                  </a:cubicBezTo>
                  <a:cubicBezTo>
                    <a:pt x="47" y="65"/>
                    <a:pt x="47" y="65"/>
                    <a:pt x="47" y="65"/>
                  </a:cubicBezTo>
                  <a:cubicBezTo>
                    <a:pt x="60" y="65"/>
                    <a:pt x="60" y="65"/>
                    <a:pt x="60" y="65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Freeform 7"/>
            <p:cNvSpPr>
              <a:spLocks/>
            </p:cNvSpPr>
            <p:nvPr userDrawn="1"/>
          </p:nvSpPr>
          <p:spPr bwMode="auto">
            <a:xfrm>
              <a:off x="578150" y="4859339"/>
              <a:ext cx="106769" cy="162730"/>
            </a:xfrm>
            <a:custGeom>
              <a:avLst/>
              <a:gdLst>
                <a:gd name="T0" fmla="*/ 43 w 61"/>
                <a:gd name="T1" fmla="*/ 92 h 92"/>
                <a:gd name="T2" fmla="*/ 61 w 61"/>
                <a:gd name="T3" fmla="*/ 92 h 92"/>
                <a:gd name="T4" fmla="*/ 41 w 61"/>
                <a:gd name="T5" fmla="*/ 62 h 92"/>
                <a:gd name="T6" fmla="*/ 35 w 61"/>
                <a:gd name="T7" fmla="*/ 56 h 92"/>
                <a:gd name="T8" fmla="*/ 35 w 61"/>
                <a:gd name="T9" fmla="*/ 55 h 92"/>
                <a:gd name="T10" fmla="*/ 41 w 61"/>
                <a:gd name="T11" fmla="*/ 50 h 92"/>
                <a:gd name="T12" fmla="*/ 59 w 61"/>
                <a:gd name="T13" fmla="*/ 27 h 92"/>
                <a:gd name="T14" fmla="*/ 41 w 61"/>
                <a:gd name="T15" fmla="*/ 27 h 92"/>
                <a:gd name="T16" fmla="*/ 23 w 61"/>
                <a:gd name="T17" fmla="*/ 50 h 92"/>
                <a:gd name="T18" fmla="*/ 16 w 61"/>
                <a:gd name="T19" fmla="*/ 50 h 92"/>
                <a:gd name="T20" fmla="*/ 17 w 61"/>
                <a:gd name="T21" fmla="*/ 39 h 92"/>
                <a:gd name="T22" fmla="*/ 17 w 61"/>
                <a:gd name="T23" fmla="*/ 0 h 92"/>
                <a:gd name="T24" fmla="*/ 0 w 61"/>
                <a:gd name="T25" fmla="*/ 0 h 92"/>
                <a:gd name="T26" fmla="*/ 0 w 61"/>
                <a:gd name="T27" fmla="*/ 92 h 92"/>
                <a:gd name="T28" fmla="*/ 16 w 61"/>
                <a:gd name="T29" fmla="*/ 92 h 92"/>
                <a:gd name="T30" fmla="*/ 16 w 61"/>
                <a:gd name="T31" fmla="*/ 71 h 92"/>
                <a:gd name="T32" fmla="*/ 16 w 61"/>
                <a:gd name="T33" fmla="*/ 61 h 92"/>
                <a:gd name="T34" fmla="*/ 23 w 61"/>
                <a:gd name="T35" fmla="*/ 61 h 92"/>
                <a:gd name="T36" fmla="*/ 43 w 61"/>
                <a:gd name="T37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92">
                  <a:moveTo>
                    <a:pt x="43" y="92"/>
                  </a:moveTo>
                  <a:cubicBezTo>
                    <a:pt x="61" y="92"/>
                    <a:pt x="61" y="92"/>
                    <a:pt x="61" y="9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39" y="59"/>
                    <a:pt x="37" y="57"/>
                    <a:pt x="35" y="56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37" y="54"/>
                    <a:pt x="39" y="52"/>
                    <a:pt x="41" y="50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6" y="47"/>
                    <a:pt x="17" y="43"/>
                    <a:pt x="17" y="39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69"/>
                    <a:pt x="16" y="65"/>
                    <a:pt x="16" y="61"/>
                  </a:cubicBezTo>
                  <a:cubicBezTo>
                    <a:pt x="23" y="61"/>
                    <a:pt x="23" y="61"/>
                    <a:pt x="23" y="61"/>
                  </a:cubicBezTo>
                  <a:lnTo>
                    <a:pt x="43" y="92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681237" y="4903519"/>
              <a:ext cx="107505" cy="121496"/>
            </a:xfrm>
            <a:custGeom>
              <a:avLst/>
              <a:gdLst>
                <a:gd name="T0" fmla="*/ 61 w 61"/>
                <a:gd name="T1" fmla="*/ 23 h 69"/>
                <a:gd name="T2" fmla="*/ 54 w 61"/>
                <a:gd name="T3" fmla="*/ 6 h 69"/>
                <a:gd name="T4" fmla="*/ 31 w 61"/>
                <a:gd name="T5" fmla="*/ 0 h 69"/>
                <a:gd name="T6" fmla="*/ 7 w 61"/>
                <a:gd name="T7" fmla="*/ 8 h 69"/>
                <a:gd name="T8" fmla="*/ 0 w 61"/>
                <a:gd name="T9" fmla="*/ 34 h 69"/>
                <a:gd name="T10" fmla="*/ 7 w 61"/>
                <a:gd name="T11" fmla="*/ 61 h 69"/>
                <a:gd name="T12" fmla="*/ 32 w 61"/>
                <a:gd name="T13" fmla="*/ 69 h 69"/>
                <a:gd name="T14" fmla="*/ 59 w 61"/>
                <a:gd name="T15" fmla="*/ 64 h 69"/>
                <a:gd name="T16" fmla="*/ 58 w 61"/>
                <a:gd name="T17" fmla="*/ 54 h 69"/>
                <a:gd name="T18" fmla="*/ 34 w 61"/>
                <a:gd name="T19" fmla="*/ 55 h 69"/>
                <a:gd name="T20" fmla="*/ 22 w 61"/>
                <a:gd name="T21" fmla="*/ 53 h 69"/>
                <a:gd name="T22" fmla="*/ 17 w 61"/>
                <a:gd name="T23" fmla="*/ 41 h 69"/>
                <a:gd name="T24" fmla="*/ 44 w 61"/>
                <a:gd name="T25" fmla="*/ 41 h 69"/>
                <a:gd name="T26" fmla="*/ 61 w 61"/>
                <a:gd name="T27" fmla="*/ 23 h 69"/>
                <a:gd name="T28" fmla="*/ 45 w 61"/>
                <a:gd name="T29" fmla="*/ 22 h 69"/>
                <a:gd name="T30" fmla="*/ 39 w 61"/>
                <a:gd name="T31" fmla="*/ 30 h 69"/>
                <a:gd name="T32" fmla="*/ 17 w 61"/>
                <a:gd name="T33" fmla="*/ 30 h 69"/>
                <a:gd name="T34" fmla="*/ 20 w 61"/>
                <a:gd name="T35" fmla="*/ 16 h 69"/>
                <a:gd name="T36" fmla="*/ 32 w 61"/>
                <a:gd name="T37" fmla="*/ 13 h 69"/>
                <a:gd name="T38" fmla="*/ 42 w 61"/>
                <a:gd name="T39" fmla="*/ 15 h 69"/>
                <a:gd name="T40" fmla="*/ 45 w 61"/>
                <a:gd name="T41" fmla="*/ 2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1" h="69">
                  <a:moveTo>
                    <a:pt x="61" y="23"/>
                  </a:moveTo>
                  <a:cubicBezTo>
                    <a:pt x="61" y="15"/>
                    <a:pt x="59" y="9"/>
                    <a:pt x="54" y="6"/>
                  </a:cubicBezTo>
                  <a:cubicBezTo>
                    <a:pt x="49" y="2"/>
                    <a:pt x="42" y="0"/>
                    <a:pt x="31" y="0"/>
                  </a:cubicBezTo>
                  <a:cubicBezTo>
                    <a:pt x="20" y="0"/>
                    <a:pt x="12" y="3"/>
                    <a:pt x="7" y="8"/>
                  </a:cubicBezTo>
                  <a:cubicBezTo>
                    <a:pt x="2" y="13"/>
                    <a:pt x="0" y="22"/>
                    <a:pt x="0" y="34"/>
                  </a:cubicBezTo>
                  <a:cubicBezTo>
                    <a:pt x="0" y="47"/>
                    <a:pt x="2" y="55"/>
                    <a:pt x="7" y="61"/>
                  </a:cubicBezTo>
                  <a:cubicBezTo>
                    <a:pt x="12" y="66"/>
                    <a:pt x="21" y="69"/>
                    <a:pt x="32" y="69"/>
                  </a:cubicBezTo>
                  <a:cubicBezTo>
                    <a:pt x="44" y="69"/>
                    <a:pt x="53" y="67"/>
                    <a:pt x="59" y="64"/>
                  </a:cubicBezTo>
                  <a:cubicBezTo>
                    <a:pt x="58" y="54"/>
                    <a:pt x="58" y="54"/>
                    <a:pt x="58" y="54"/>
                  </a:cubicBezTo>
                  <a:cubicBezTo>
                    <a:pt x="49" y="55"/>
                    <a:pt x="41" y="55"/>
                    <a:pt x="34" y="55"/>
                  </a:cubicBezTo>
                  <a:cubicBezTo>
                    <a:pt x="29" y="55"/>
                    <a:pt x="24" y="54"/>
                    <a:pt x="22" y="53"/>
                  </a:cubicBezTo>
                  <a:cubicBezTo>
                    <a:pt x="19" y="51"/>
                    <a:pt x="18" y="47"/>
                    <a:pt x="17" y="4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55" y="41"/>
                    <a:pt x="61" y="35"/>
                    <a:pt x="61" y="23"/>
                  </a:cubicBezTo>
                  <a:moveTo>
                    <a:pt x="45" y="22"/>
                  </a:moveTo>
                  <a:cubicBezTo>
                    <a:pt x="45" y="27"/>
                    <a:pt x="43" y="30"/>
                    <a:pt x="39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23"/>
                    <a:pt x="18" y="19"/>
                    <a:pt x="20" y="16"/>
                  </a:cubicBezTo>
                  <a:cubicBezTo>
                    <a:pt x="22" y="14"/>
                    <a:pt x="26" y="13"/>
                    <a:pt x="32" y="13"/>
                  </a:cubicBezTo>
                  <a:cubicBezTo>
                    <a:pt x="37" y="13"/>
                    <a:pt x="40" y="13"/>
                    <a:pt x="42" y="15"/>
                  </a:cubicBezTo>
                  <a:cubicBezTo>
                    <a:pt x="44" y="16"/>
                    <a:pt x="45" y="19"/>
                    <a:pt x="45" y="22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Freeform 9"/>
            <p:cNvSpPr>
              <a:spLocks noEditPoints="1"/>
            </p:cNvSpPr>
            <p:nvPr userDrawn="1"/>
          </p:nvSpPr>
          <p:spPr bwMode="auto">
            <a:xfrm>
              <a:off x="623803" y="4687773"/>
              <a:ext cx="219428" cy="204701"/>
            </a:xfrm>
            <a:custGeom>
              <a:avLst/>
              <a:gdLst>
                <a:gd name="T0" fmla="*/ 65 w 125"/>
                <a:gd name="T1" fmla="*/ 1 h 116"/>
                <a:gd name="T2" fmla="*/ 0 w 125"/>
                <a:gd name="T3" fmla="*/ 44 h 116"/>
                <a:gd name="T4" fmla="*/ 13 w 125"/>
                <a:gd name="T5" fmla="*/ 76 h 116"/>
                <a:gd name="T6" fmla="*/ 39 w 125"/>
                <a:gd name="T7" fmla="*/ 91 h 116"/>
                <a:gd name="T8" fmla="*/ 39 w 125"/>
                <a:gd name="T9" fmla="*/ 91 h 116"/>
                <a:gd name="T10" fmla="*/ 39 w 125"/>
                <a:gd name="T11" fmla="*/ 92 h 116"/>
                <a:gd name="T12" fmla="*/ 39 w 125"/>
                <a:gd name="T13" fmla="*/ 92 h 116"/>
                <a:gd name="T14" fmla="*/ 21 w 125"/>
                <a:gd name="T15" fmla="*/ 116 h 116"/>
                <a:gd name="T16" fmla="*/ 30 w 125"/>
                <a:gd name="T17" fmla="*/ 116 h 116"/>
                <a:gd name="T18" fmla="*/ 66 w 125"/>
                <a:gd name="T19" fmla="*/ 95 h 116"/>
                <a:gd name="T20" fmla="*/ 124 w 125"/>
                <a:gd name="T21" fmla="*/ 49 h 116"/>
                <a:gd name="T22" fmla="*/ 65 w 125"/>
                <a:gd name="T23" fmla="*/ 1 h 116"/>
                <a:gd name="T24" fmla="*/ 82 w 125"/>
                <a:gd name="T25" fmla="*/ 77 h 116"/>
                <a:gd name="T26" fmla="*/ 52 w 125"/>
                <a:gd name="T27" fmla="*/ 85 h 116"/>
                <a:gd name="T28" fmla="*/ 70 w 125"/>
                <a:gd name="T29" fmla="*/ 56 h 116"/>
                <a:gd name="T30" fmla="*/ 68 w 125"/>
                <a:gd name="T31" fmla="*/ 56 h 116"/>
                <a:gd name="T32" fmla="*/ 41 w 125"/>
                <a:gd name="T33" fmla="*/ 83 h 116"/>
                <a:gd name="T34" fmla="*/ 32 w 125"/>
                <a:gd name="T35" fmla="*/ 78 h 116"/>
                <a:gd name="T36" fmla="*/ 35 w 125"/>
                <a:gd name="T37" fmla="*/ 29 h 116"/>
                <a:gd name="T38" fmla="*/ 75 w 125"/>
                <a:gd name="T39" fmla="*/ 19 h 116"/>
                <a:gd name="T40" fmla="*/ 99 w 125"/>
                <a:gd name="T41" fmla="*/ 16 h 116"/>
                <a:gd name="T42" fmla="*/ 82 w 125"/>
                <a:gd name="T43" fmla="*/ 7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5" h="116">
                  <a:moveTo>
                    <a:pt x="65" y="1"/>
                  </a:moveTo>
                  <a:cubicBezTo>
                    <a:pt x="30" y="0"/>
                    <a:pt x="1" y="19"/>
                    <a:pt x="0" y="44"/>
                  </a:cubicBezTo>
                  <a:cubicBezTo>
                    <a:pt x="0" y="56"/>
                    <a:pt x="3" y="67"/>
                    <a:pt x="13" y="76"/>
                  </a:cubicBezTo>
                  <a:cubicBezTo>
                    <a:pt x="26" y="89"/>
                    <a:pt x="39" y="91"/>
                    <a:pt x="39" y="91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8" y="93"/>
                    <a:pt x="21" y="116"/>
                    <a:pt x="21" y="116"/>
                  </a:cubicBezTo>
                  <a:cubicBezTo>
                    <a:pt x="30" y="116"/>
                    <a:pt x="30" y="116"/>
                    <a:pt x="30" y="116"/>
                  </a:cubicBezTo>
                  <a:cubicBezTo>
                    <a:pt x="39" y="109"/>
                    <a:pt x="60" y="95"/>
                    <a:pt x="66" y="95"/>
                  </a:cubicBezTo>
                  <a:cubicBezTo>
                    <a:pt x="104" y="94"/>
                    <a:pt x="124" y="70"/>
                    <a:pt x="124" y="49"/>
                  </a:cubicBezTo>
                  <a:cubicBezTo>
                    <a:pt x="125" y="24"/>
                    <a:pt x="100" y="3"/>
                    <a:pt x="65" y="1"/>
                  </a:cubicBezTo>
                  <a:close/>
                  <a:moveTo>
                    <a:pt x="82" y="77"/>
                  </a:moveTo>
                  <a:cubicBezTo>
                    <a:pt x="74" y="83"/>
                    <a:pt x="62" y="86"/>
                    <a:pt x="52" y="85"/>
                  </a:cubicBezTo>
                  <a:cubicBezTo>
                    <a:pt x="60" y="71"/>
                    <a:pt x="70" y="56"/>
                    <a:pt x="70" y="56"/>
                  </a:cubicBezTo>
                  <a:cubicBezTo>
                    <a:pt x="68" y="56"/>
                    <a:pt x="68" y="56"/>
                    <a:pt x="68" y="56"/>
                  </a:cubicBezTo>
                  <a:cubicBezTo>
                    <a:pt x="65" y="59"/>
                    <a:pt x="52" y="69"/>
                    <a:pt x="41" y="83"/>
                  </a:cubicBezTo>
                  <a:cubicBezTo>
                    <a:pt x="37" y="82"/>
                    <a:pt x="34" y="80"/>
                    <a:pt x="32" y="78"/>
                  </a:cubicBezTo>
                  <a:cubicBezTo>
                    <a:pt x="17" y="65"/>
                    <a:pt x="20" y="41"/>
                    <a:pt x="35" y="29"/>
                  </a:cubicBezTo>
                  <a:cubicBezTo>
                    <a:pt x="47" y="19"/>
                    <a:pt x="62" y="19"/>
                    <a:pt x="75" y="19"/>
                  </a:cubicBezTo>
                  <a:cubicBezTo>
                    <a:pt x="89" y="19"/>
                    <a:pt x="99" y="16"/>
                    <a:pt x="99" y="16"/>
                  </a:cubicBezTo>
                  <a:cubicBezTo>
                    <a:pt x="99" y="16"/>
                    <a:pt x="108" y="56"/>
                    <a:pt x="82" y="77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5698" y="4885868"/>
              <a:ext cx="1554026" cy="172669"/>
            </a:xfrm>
            <a:prstGeom prst="rect">
              <a:avLst/>
            </a:prstGeom>
          </p:spPr>
        </p:pic>
      </p:grpSp>
      <p:sp>
        <p:nvSpPr>
          <p:cNvPr id="15" name="Left Arrow 14"/>
          <p:cNvSpPr/>
          <p:nvPr userDrawn="1"/>
        </p:nvSpPr>
        <p:spPr>
          <a:xfrm>
            <a:off x="9315450" y="33734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9631340" y="7143"/>
            <a:ext cx="15129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Taustavärin vaihtaminen</a:t>
            </a:r>
          </a:p>
          <a:p>
            <a:r>
              <a:rPr lang="fi-FI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Home/Layout</a:t>
            </a:r>
          </a:p>
        </p:txBody>
      </p:sp>
      <p:sp>
        <p:nvSpPr>
          <p:cNvPr id="17" name="Left Arrow 16"/>
          <p:cNvSpPr/>
          <p:nvPr userDrawn="1"/>
        </p:nvSpPr>
        <p:spPr>
          <a:xfrm>
            <a:off x="9324975" y="1281509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9640865" y="1254918"/>
            <a:ext cx="15033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Yksi- tai kaksipalstainen pohja</a:t>
            </a:r>
          </a:p>
          <a:p>
            <a:r>
              <a:rPr lang="fi-FI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Home/Layout</a:t>
            </a:r>
          </a:p>
        </p:txBody>
      </p:sp>
      <p:sp>
        <p:nvSpPr>
          <p:cNvPr id="21" name="Slide Number Placeholder 6"/>
          <p:cNvSpPr txBox="1">
            <a:spLocks/>
          </p:cNvSpPr>
          <p:nvPr userDrawn="1"/>
        </p:nvSpPr>
        <p:spPr>
          <a:xfrm>
            <a:off x="8421927" y="4825900"/>
            <a:ext cx="447675" cy="216000"/>
          </a:xfrm>
          <a:prstGeom prst="rect">
            <a:avLst/>
          </a:prstGeom>
        </p:spPr>
        <p:txBody>
          <a:bodyPr bIns="0" anchor="b" anchorCtr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Date Placeholder 2"/>
          <p:cNvSpPr>
            <a:spLocks noGrp="1"/>
          </p:cNvSpPr>
          <p:nvPr>
            <p:ph type="dt" sz="half" idx="2"/>
          </p:nvPr>
        </p:nvSpPr>
        <p:spPr>
          <a:xfrm>
            <a:off x="7588469" y="4842785"/>
            <a:ext cx="742071" cy="19911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1.10.2021</a:t>
            </a:fld>
            <a:endParaRPr lang="fi-FI" dirty="0"/>
          </a:p>
        </p:txBody>
      </p:sp>
      <p:sp>
        <p:nvSpPr>
          <p:cNvPr id="2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62655" y="4588933"/>
            <a:ext cx="4741731" cy="45296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62812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hite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206375"/>
            <a:ext cx="8447314" cy="85725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343" y="1238250"/>
            <a:ext cx="4140000" cy="32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91657" y="1238250"/>
            <a:ext cx="4104000" cy="32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5" name="Left Arrow 14"/>
          <p:cNvSpPr/>
          <p:nvPr userDrawn="1"/>
        </p:nvSpPr>
        <p:spPr>
          <a:xfrm>
            <a:off x="9315450" y="33734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9631340" y="7143"/>
            <a:ext cx="157958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Taustavärin vaihtaminen</a:t>
            </a:r>
          </a:p>
          <a:p>
            <a:r>
              <a:rPr lang="fi-FI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Home/Layout</a:t>
            </a:r>
          </a:p>
        </p:txBody>
      </p:sp>
      <p:sp>
        <p:nvSpPr>
          <p:cNvPr id="17" name="Left Arrow 16"/>
          <p:cNvSpPr/>
          <p:nvPr userDrawn="1"/>
        </p:nvSpPr>
        <p:spPr>
          <a:xfrm>
            <a:off x="9324975" y="1281509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9640864" y="1254918"/>
            <a:ext cx="1455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Yksi- tai kaksipalstainen pohja</a:t>
            </a:r>
          </a:p>
          <a:p>
            <a:r>
              <a:rPr lang="fi-FI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Home/Layout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343996" y="4687773"/>
            <a:ext cx="2135728" cy="370764"/>
            <a:chOff x="343996" y="4687773"/>
            <a:chExt cx="2135728" cy="370764"/>
          </a:xfrm>
        </p:grpSpPr>
        <p:sp>
          <p:nvSpPr>
            <p:cNvPr id="23" name="Freeform 5"/>
            <p:cNvSpPr>
              <a:spLocks/>
            </p:cNvSpPr>
            <p:nvPr userDrawn="1"/>
          </p:nvSpPr>
          <p:spPr bwMode="auto">
            <a:xfrm>
              <a:off x="343996" y="4859339"/>
              <a:ext cx="100142" cy="162730"/>
            </a:xfrm>
            <a:custGeom>
              <a:avLst/>
              <a:gdLst>
                <a:gd name="T0" fmla="*/ 0 w 57"/>
                <a:gd name="T1" fmla="*/ 0 h 92"/>
                <a:gd name="T2" fmla="*/ 0 w 57"/>
                <a:gd name="T3" fmla="*/ 73 h 92"/>
                <a:gd name="T4" fmla="*/ 21 w 57"/>
                <a:gd name="T5" fmla="*/ 92 h 92"/>
                <a:gd name="T6" fmla="*/ 57 w 57"/>
                <a:gd name="T7" fmla="*/ 91 h 92"/>
                <a:gd name="T8" fmla="*/ 56 w 57"/>
                <a:gd name="T9" fmla="*/ 78 h 92"/>
                <a:gd name="T10" fmla="*/ 24 w 57"/>
                <a:gd name="T11" fmla="*/ 78 h 92"/>
                <a:gd name="T12" fmla="*/ 18 w 57"/>
                <a:gd name="T13" fmla="*/ 76 h 92"/>
                <a:gd name="T14" fmla="*/ 17 w 57"/>
                <a:gd name="T15" fmla="*/ 71 h 92"/>
                <a:gd name="T16" fmla="*/ 17 w 57"/>
                <a:gd name="T17" fmla="*/ 0 h 92"/>
                <a:gd name="T18" fmla="*/ 0 w 57"/>
                <a:gd name="T1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92">
                  <a:moveTo>
                    <a:pt x="0" y="0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0" y="86"/>
                    <a:pt x="7" y="92"/>
                    <a:pt x="21" y="92"/>
                  </a:cubicBezTo>
                  <a:cubicBezTo>
                    <a:pt x="36" y="92"/>
                    <a:pt x="48" y="92"/>
                    <a:pt x="57" y="91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22" y="78"/>
                    <a:pt x="19" y="78"/>
                    <a:pt x="18" y="76"/>
                  </a:cubicBezTo>
                  <a:cubicBezTo>
                    <a:pt x="17" y="75"/>
                    <a:pt x="17" y="73"/>
                    <a:pt x="17" y="71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Freeform 6"/>
            <p:cNvSpPr>
              <a:spLocks/>
            </p:cNvSpPr>
            <p:nvPr userDrawn="1"/>
          </p:nvSpPr>
          <p:spPr bwMode="auto">
            <a:xfrm>
              <a:off x="451501" y="4906465"/>
              <a:ext cx="105296" cy="118550"/>
            </a:xfrm>
            <a:custGeom>
              <a:avLst/>
              <a:gdLst>
                <a:gd name="T0" fmla="*/ 44 w 60"/>
                <a:gd name="T1" fmla="*/ 0 h 67"/>
                <a:gd name="T2" fmla="*/ 44 w 60"/>
                <a:gd name="T3" fmla="*/ 46 h 67"/>
                <a:gd name="T4" fmla="*/ 25 w 60"/>
                <a:gd name="T5" fmla="*/ 53 h 67"/>
                <a:gd name="T6" fmla="*/ 18 w 60"/>
                <a:gd name="T7" fmla="*/ 51 h 67"/>
                <a:gd name="T8" fmla="*/ 17 w 60"/>
                <a:gd name="T9" fmla="*/ 44 h 67"/>
                <a:gd name="T10" fmla="*/ 17 w 60"/>
                <a:gd name="T11" fmla="*/ 0 h 67"/>
                <a:gd name="T12" fmla="*/ 0 w 60"/>
                <a:gd name="T13" fmla="*/ 0 h 67"/>
                <a:gd name="T14" fmla="*/ 0 w 60"/>
                <a:gd name="T15" fmla="*/ 49 h 67"/>
                <a:gd name="T16" fmla="*/ 18 w 60"/>
                <a:gd name="T17" fmla="*/ 67 h 67"/>
                <a:gd name="T18" fmla="*/ 46 w 60"/>
                <a:gd name="T19" fmla="*/ 56 h 67"/>
                <a:gd name="T20" fmla="*/ 47 w 60"/>
                <a:gd name="T21" fmla="*/ 65 h 67"/>
                <a:gd name="T22" fmla="*/ 60 w 60"/>
                <a:gd name="T23" fmla="*/ 65 h 67"/>
                <a:gd name="T24" fmla="*/ 60 w 60"/>
                <a:gd name="T25" fmla="*/ 0 h 67"/>
                <a:gd name="T26" fmla="*/ 44 w 60"/>
                <a:gd name="T2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" h="67">
                  <a:moveTo>
                    <a:pt x="44" y="0"/>
                  </a:moveTo>
                  <a:cubicBezTo>
                    <a:pt x="44" y="46"/>
                    <a:pt x="44" y="46"/>
                    <a:pt x="44" y="46"/>
                  </a:cubicBezTo>
                  <a:cubicBezTo>
                    <a:pt x="35" y="51"/>
                    <a:pt x="29" y="53"/>
                    <a:pt x="25" y="53"/>
                  </a:cubicBezTo>
                  <a:cubicBezTo>
                    <a:pt x="21" y="53"/>
                    <a:pt x="19" y="52"/>
                    <a:pt x="18" y="51"/>
                  </a:cubicBezTo>
                  <a:cubicBezTo>
                    <a:pt x="17" y="50"/>
                    <a:pt x="16" y="47"/>
                    <a:pt x="17" y="44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1"/>
                    <a:pt x="6" y="67"/>
                    <a:pt x="18" y="67"/>
                  </a:cubicBezTo>
                  <a:cubicBezTo>
                    <a:pt x="27" y="67"/>
                    <a:pt x="36" y="63"/>
                    <a:pt x="46" y="56"/>
                  </a:cubicBezTo>
                  <a:cubicBezTo>
                    <a:pt x="47" y="65"/>
                    <a:pt x="47" y="65"/>
                    <a:pt x="47" y="65"/>
                  </a:cubicBezTo>
                  <a:cubicBezTo>
                    <a:pt x="60" y="65"/>
                    <a:pt x="60" y="65"/>
                    <a:pt x="60" y="65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Freeform 7"/>
            <p:cNvSpPr>
              <a:spLocks/>
            </p:cNvSpPr>
            <p:nvPr userDrawn="1"/>
          </p:nvSpPr>
          <p:spPr bwMode="auto">
            <a:xfrm>
              <a:off x="578150" y="4859339"/>
              <a:ext cx="106769" cy="162730"/>
            </a:xfrm>
            <a:custGeom>
              <a:avLst/>
              <a:gdLst>
                <a:gd name="T0" fmla="*/ 43 w 61"/>
                <a:gd name="T1" fmla="*/ 92 h 92"/>
                <a:gd name="T2" fmla="*/ 61 w 61"/>
                <a:gd name="T3" fmla="*/ 92 h 92"/>
                <a:gd name="T4" fmla="*/ 41 w 61"/>
                <a:gd name="T5" fmla="*/ 62 h 92"/>
                <a:gd name="T6" fmla="*/ 35 w 61"/>
                <a:gd name="T7" fmla="*/ 56 h 92"/>
                <a:gd name="T8" fmla="*/ 35 w 61"/>
                <a:gd name="T9" fmla="*/ 55 h 92"/>
                <a:gd name="T10" fmla="*/ 41 w 61"/>
                <a:gd name="T11" fmla="*/ 50 h 92"/>
                <a:gd name="T12" fmla="*/ 59 w 61"/>
                <a:gd name="T13" fmla="*/ 27 h 92"/>
                <a:gd name="T14" fmla="*/ 41 w 61"/>
                <a:gd name="T15" fmla="*/ 27 h 92"/>
                <a:gd name="T16" fmla="*/ 23 w 61"/>
                <a:gd name="T17" fmla="*/ 50 h 92"/>
                <a:gd name="T18" fmla="*/ 16 w 61"/>
                <a:gd name="T19" fmla="*/ 50 h 92"/>
                <a:gd name="T20" fmla="*/ 17 w 61"/>
                <a:gd name="T21" fmla="*/ 39 h 92"/>
                <a:gd name="T22" fmla="*/ 17 w 61"/>
                <a:gd name="T23" fmla="*/ 0 h 92"/>
                <a:gd name="T24" fmla="*/ 0 w 61"/>
                <a:gd name="T25" fmla="*/ 0 h 92"/>
                <a:gd name="T26" fmla="*/ 0 w 61"/>
                <a:gd name="T27" fmla="*/ 92 h 92"/>
                <a:gd name="T28" fmla="*/ 16 w 61"/>
                <a:gd name="T29" fmla="*/ 92 h 92"/>
                <a:gd name="T30" fmla="*/ 16 w 61"/>
                <a:gd name="T31" fmla="*/ 71 h 92"/>
                <a:gd name="T32" fmla="*/ 16 w 61"/>
                <a:gd name="T33" fmla="*/ 61 h 92"/>
                <a:gd name="T34" fmla="*/ 23 w 61"/>
                <a:gd name="T35" fmla="*/ 61 h 92"/>
                <a:gd name="T36" fmla="*/ 43 w 61"/>
                <a:gd name="T37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92">
                  <a:moveTo>
                    <a:pt x="43" y="92"/>
                  </a:moveTo>
                  <a:cubicBezTo>
                    <a:pt x="61" y="92"/>
                    <a:pt x="61" y="92"/>
                    <a:pt x="61" y="9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39" y="59"/>
                    <a:pt x="37" y="57"/>
                    <a:pt x="35" y="56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37" y="54"/>
                    <a:pt x="39" y="52"/>
                    <a:pt x="41" y="50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6" y="47"/>
                    <a:pt x="17" y="43"/>
                    <a:pt x="17" y="39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69"/>
                    <a:pt x="16" y="65"/>
                    <a:pt x="16" y="61"/>
                  </a:cubicBezTo>
                  <a:cubicBezTo>
                    <a:pt x="23" y="61"/>
                    <a:pt x="23" y="61"/>
                    <a:pt x="23" y="61"/>
                  </a:cubicBezTo>
                  <a:lnTo>
                    <a:pt x="43" y="92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Freeform 8"/>
            <p:cNvSpPr>
              <a:spLocks noEditPoints="1"/>
            </p:cNvSpPr>
            <p:nvPr userDrawn="1"/>
          </p:nvSpPr>
          <p:spPr bwMode="auto">
            <a:xfrm>
              <a:off x="681237" y="4903519"/>
              <a:ext cx="107505" cy="121496"/>
            </a:xfrm>
            <a:custGeom>
              <a:avLst/>
              <a:gdLst>
                <a:gd name="T0" fmla="*/ 61 w 61"/>
                <a:gd name="T1" fmla="*/ 23 h 69"/>
                <a:gd name="T2" fmla="*/ 54 w 61"/>
                <a:gd name="T3" fmla="*/ 6 h 69"/>
                <a:gd name="T4" fmla="*/ 31 w 61"/>
                <a:gd name="T5" fmla="*/ 0 h 69"/>
                <a:gd name="T6" fmla="*/ 7 w 61"/>
                <a:gd name="T7" fmla="*/ 8 h 69"/>
                <a:gd name="T8" fmla="*/ 0 w 61"/>
                <a:gd name="T9" fmla="*/ 34 h 69"/>
                <a:gd name="T10" fmla="*/ 7 w 61"/>
                <a:gd name="T11" fmla="*/ 61 h 69"/>
                <a:gd name="T12" fmla="*/ 32 w 61"/>
                <a:gd name="T13" fmla="*/ 69 h 69"/>
                <a:gd name="T14" fmla="*/ 59 w 61"/>
                <a:gd name="T15" fmla="*/ 64 h 69"/>
                <a:gd name="T16" fmla="*/ 58 w 61"/>
                <a:gd name="T17" fmla="*/ 54 h 69"/>
                <a:gd name="T18" fmla="*/ 34 w 61"/>
                <a:gd name="T19" fmla="*/ 55 h 69"/>
                <a:gd name="T20" fmla="*/ 22 w 61"/>
                <a:gd name="T21" fmla="*/ 53 h 69"/>
                <a:gd name="T22" fmla="*/ 17 w 61"/>
                <a:gd name="T23" fmla="*/ 41 h 69"/>
                <a:gd name="T24" fmla="*/ 44 w 61"/>
                <a:gd name="T25" fmla="*/ 41 h 69"/>
                <a:gd name="T26" fmla="*/ 61 w 61"/>
                <a:gd name="T27" fmla="*/ 23 h 69"/>
                <a:gd name="T28" fmla="*/ 45 w 61"/>
                <a:gd name="T29" fmla="*/ 22 h 69"/>
                <a:gd name="T30" fmla="*/ 39 w 61"/>
                <a:gd name="T31" fmla="*/ 30 h 69"/>
                <a:gd name="T32" fmla="*/ 17 w 61"/>
                <a:gd name="T33" fmla="*/ 30 h 69"/>
                <a:gd name="T34" fmla="*/ 20 w 61"/>
                <a:gd name="T35" fmla="*/ 16 h 69"/>
                <a:gd name="T36" fmla="*/ 32 w 61"/>
                <a:gd name="T37" fmla="*/ 13 h 69"/>
                <a:gd name="T38" fmla="*/ 42 w 61"/>
                <a:gd name="T39" fmla="*/ 15 h 69"/>
                <a:gd name="T40" fmla="*/ 45 w 61"/>
                <a:gd name="T41" fmla="*/ 2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1" h="69">
                  <a:moveTo>
                    <a:pt x="61" y="23"/>
                  </a:moveTo>
                  <a:cubicBezTo>
                    <a:pt x="61" y="15"/>
                    <a:pt x="59" y="9"/>
                    <a:pt x="54" y="6"/>
                  </a:cubicBezTo>
                  <a:cubicBezTo>
                    <a:pt x="49" y="2"/>
                    <a:pt x="42" y="0"/>
                    <a:pt x="31" y="0"/>
                  </a:cubicBezTo>
                  <a:cubicBezTo>
                    <a:pt x="20" y="0"/>
                    <a:pt x="12" y="3"/>
                    <a:pt x="7" y="8"/>
                  </a:cubicBezTo>
                  <a:cubicBezTo>
                    <a:pt x="2" y="13"/>
                    <a:pt x="0" y="22"/>
                    <a:pt x="0" y="34"/>
                  </a:cubicBezTo>
                  <a:cubicBezTo>
                    <a:pt x="0" y="47"/>
                    <a:pt x="2" y="55"/>
                    <a:pt x="7" y="61"/>
                  </a:cubicBezTo>
                  <a:cubicBezTo>
                    <a:pt x="12" y="66"/>
                    <a:pt x="21" y="69"/>
                    <a:pt x="32" y="69"/>
                  </a:cubicBezTo>
                  <a:cubicBezTo>
                    <a:pt x="44" y="69"/>
                    <a:pt x="53" y="67"/>
                    <a:pt x="59" y="64"/>
                  </a:cubicBezTo>
                  <a:cubicBezTo>
                    <a:pt x="58" y="54"/>
                    <a:pt x="58" y="54"/>
                    <a:pt x="58" y="54"/>
                  </a:cubicBezTo>
                  <a:cubicBezTo>
                    <a:pt x="49" y="55"/>
                    <a:pt x="41" y="55"/>
                    <a:pt x="34" y="55"/>
                  </a:cubicBezTo>
                  <a:cubicBezTo>
                    <a:pt x="29" y="55"/>
                    <a:pt x="24" y="54"/>
                    <a:pt x="22" y="53"/>
                  </a:cubicBezTo>
                  <a:cubicBezTo>
                    <a:pt x="19" y="51"/>
                    <a:pt x="18" y="47"/>
                    <a:pt x="17" y="4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55" y="41"/>
                    <a:pt x="61" y="35"/>
                    <a:pt x="61" y="23"/>
                  </a:cubicBezTo>
                  <a:moveTo>
                    <a:pt x="45" y="22"/>
                  </a:moveTo>
                  <a:cubicBezTo>
                    <a:pt x="45" y="27"/>
                    <a:pt x="43" y="30"/>
                    <a:pt x="39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23"/>
                    <a:pt x="18" y="19"/>
                    <a:pt x="20" y="16"/>
                  </a:cubicBezTo>
                  <a:cubicBezTo>
                    <a:pt x="22" y="14"/>
                    <a:pt x="26" y="13"/>
                    <a:pt x="32" y="13"/>
                  </a:cubicBezTo>
                  <a:cubicBezTo>
                    <a:pt x="37" y="13"/>
                    <a:pt x="40" y="13"/>
                    <a:pt x="42" y="15"/>
                  </a:cubicBezTo>
                  <a:cubicBezTo>
                    <a:pt x="44" y="16"/>
                    <a:pt x="45" y="19"/>
                    <a:pt x="45" y="22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Freeform 9"/>
            <p:cNvSpPr>
              <a:spLocks noEditPoints="1"/>
            </p:cNvSpPr>
            <p:nvPr userDrawn="1"/>
          </p:nvSpPr>
          <p:spPr bwMode="auto">
            <a:xfrm>
              <a:off x="623803" y="4687773"/>
              <a:ext cx="219428" cy="204701"/>
            </a:xfrm>
            <a:custGeom>
              <a:avLst/>
              <a:gdLst>
                <a:gd name="T0" fmla="*/ 65 w 125"/>
                <a:gd name="T1" fmla="*/ 1 h 116"/>
                <a:gd name="T2" fmla="*/ 0 w 125"/>
                <a:gd name="T3" fmla="*/ 44 h 116"/>
                <a:gd name="T4" fmla="*/ 13 w 125"/>
                <a:gd name="T5" fmla="*/ 76 h 116"/>
                <a:gd name="T6" fmla="*/ 39 w 125"/>
                <a:gd name="T7" fmla="*/ 91 h 116"/>
                <a:gd name="T8" fmla="*/ 39 w 125"/>
                <a:gd name="T9" fmla="*/ 91 h 116"/>
                <a:gd name="T10" fmla="*/ 39 w 125"/>
                <a:gd name="T11" fmla="*/ 92 h 116"/>
                <a:gd name="T12" fmla="*/ 39 w 125"/>
                <a:gd name="T13" fmla="*/ 92 h 116"/>
                <a:gd name="T14" fmla="*/ 21 w 125"/>
                <a:gd name="T15" fmla="*/ 116 h 116"/>
                <a:gd name="T16" fmla="*/ 30 w 125"/>
                <a:gd name="T17" fmla="*/ 116 h 116"/>
                <a:gd name="T18" fmla="*/ 66 w 125"/>
                <a:gd name="T19" fmla="*/ 95 h 116"/>
                <a:gd name="T20" fmla="*/ 124 w 125"/>
                <a:gd name="T21" fmla="*/ 49 h 116"/>
                <a:gd name="T22" fmla="*/ 65 w 125"/>
                <a:gd name="T23" fmla="*/ 1 h 116"/>
                <a:gd name="T24" fmla="*/ 82 w 125"/>
                <a:gd name="T25" fmla="*/ 77 h 116"/>
                <a:gd name="T26" fmla="*/ 52 w 125"/>
                <a:gd name="T27" fmla="*/ 85 h 116"/>
                <a:gd name="T28" fmla="*/ 70 w 125"/>
                <a:gd name="T29" fmla="*/ 56 h 116"/>
                <a:gd name="T30" fmla="*/ 68 w 125"/>
                <a:gd name="T31" fmla="*/ 56 h 116"/>
                <a:gd name="T32" fmla="*/ 41 w 125"/>
                <a:gd name="T33" fmla="*/ 83 h 116"/>
                <a:gd name="T34" fmla="*/ 32 w 125"/>
                <a:gd name="T35" fmla="*/ 78 h 116"/>
                <a:gd name="T36" fmla="*/ 35 w 125"/>
                <a:gd name="T37" fmla="*/ 29 h 116"/>
                <a:gd name="T38" fmla="*/ 75 w 125"/>
                <a:gd name="T39" fmla="*/ 19 h 116"/>
                <a:gd name="T40" fmla="*/ 99 w 125"/>
                <a:gd name="T41" fmla="*/ 16 h 116"/>
                <a:gd name="T42" fmla="*/ 82 w 125"/>
                <a:gd name="T43" fmla="*/ 7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5" h="116">
                  <a:moveTo>
                    <a:pt x="65" y="1"/>
                  </a:moveTo>
                  <a:cubicBezTo>
                    <a:pt x="30" y="0"/>
                    <a:pt x="1" y="19"/>
                    <a:pt x="0" y="44"/>
                  </a:cubicBezTo>
                  <a:cubicBezTo>
                    <a:pt x="0" y="56"/>
                    <a:pt x="3" y="67"/>
                    <a:pt x="13" y="76"/>
                  </a:cubicBezTo>
                  <a:cubicBezTo>
                    <a:pt x="26" y="89"/>
                    <a:pt x="39" y="91"/>
                    <a:pt x="39" y="91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8" y="93"/>
                    <a:pt x="21" y="116"/>
                    <a:pt x="21" y="116"/>
                  </a:cubicBezTo>
                  <a:cubicBezTo>
                    <a:pt x="30" y="116"/>
                    <a:pt x="30" y="116"/>
                    <a:pt x="30" y="116"/>
                  </a:cubicBezTo>
                  <a:cubicBezTo>
                    <a:pt x="39" y="109"/>
                    <a:pt x="60" y="95"/>
                    <a:pt x="66" y="95"/>
                  </a:cubicBezTo>
                  <a:cubicBezTo>
                    <a:pt x="104" y="94"/>
                    <a:pt x="124" y="70"/>
                    <a:pt x="124" y="49"/>
                  </a:cubicBezTo>
                  <a:cubicBezTo>
                    <a:pt x="125" y="24"/>
                    <a:pt x="100" y="3"/>
                    <a:pt x="65" y="1"/>
                  </a:cubicBezTo>
                  <a:close/>
                  <a:moveTo>
                    <a:pt x="82" y="77"/>
                  </a:moveTo>
                  <a:cubicBezTo>
                    <a:pt x="74" y="83"/>
                    <a:pt x="62" y="86"/>
                    <a:pt x="52" y="85"/>
                  </a:cubicBezTo>
                  <a:cubicBezTo>
                    <a:pt x="60" y="71"/>
                    <a:pt x="70" y="56"/>
                    <a:pt x="70" y="56"/>
                  </a:cubicBezTo>
                  <a:cubicBezTo>
                    <a:pt x="68" y="56"/>
                    <a:pt x="68" y="56"/>
                    <a:pt x="68" y="56"/>
                  </a:cubicBezTo>
                  <a:cubicBezTo>
                    <a:pt x="65" y="59"/>
                    <a:pt x="52" y="69"/>
                    <a:pt x="41" y="83"/>
                  </a:cubicBezTo>
                  <a:cubicBezTo>
                    <a:pt x="37" y="82"/>
                    <a:pt x="34" y="80"/>
                    <a:pt x="32" y="78"/>
                  </a:cubicBezTo>
                  <a:cubicBezTo>
                    <a:pt x="17" y="65"/>
                    <a:pt x="20" y="41"/>
                    <a:pt x="35" y="29"/>
                  </a:cubicBezTo>
                  <a:cubicBezTo>
                    <a:pt x="47" y="19"/>
                    <a:pt x="62" y="19"/>
                    <a:pt x="75" y="19"/>
                  </a:cubicBezTo>
                  <a:cubicBezTo>
                    <a:pt x="89" y="19"/>
                    <a:pt x="99" y="16"/>
                    <a:pt x="99" y="16"/>
                  </a:cubicBezTo>
                  <a:cubicBezTo>
                    <a:pt x="99" y="16"/>
                    <a:pt x="108" y="56"/>
                    <a:pt x="82" y="77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5698" y="4885868"/>
              <a:ext cx="1554026" cy="172669"/>
            </a:xfrm>
            <a:prstGeom prst="rect">
              <a:avLst/>
            </a:prstGeom>
          </p:spPr>
        </p:pic>
      </p:grpSp>
      <p:cxnSp>
        <p:nvCxnSpPr>
          <p:cNvPr id="31" name="Straight Connector 30"/>
          <p:cNvCxnSpPr/>
          <p:nvPr userDrawn="1"/>
        </p:nvCxnSpPr>
        <p:spPr>
          <a:xfrm>
            <a:off x="8372877" y="4815078"/>
            <a:ext cx="0" cy="325614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Slide Number Placeholder 6"/>
          <p:cNvSpPr txBox="1">
            <a:spLocks/>
          </p:cNvSpPr>
          <p:nvPr userDrawn="1"/>
        </p:nvSpPr>
        <p:spPr>
          <a:xfrm>
            <a:off x="8421927" y="4825900"/>
            <a:ext cx="447675" cy="216000"/>
          </a:xfrm>
          <a:prstGeom prst="rect">
            <a:avLst/>
          </a:prstGeom>
        </p:spPr>
        <p:txBody>
          <a:bodyPr bIns="0" anchor="b" anchorCtr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Date Placeholder 2"/>
          <p:cNvSpPr>
            <a:spLocks noGrp="1"/>
          </p:cNvSpPr>
          <p:nvPr>
            <p:ph type="dt" sz="half" idx="2"/>
          </p:nvPr>
        </p:nvSpPr>
        <p:spPr>
          <a:xfrm>
            <a:off x="7588469" y="4842785"/>
            <a:ext cx="742071" cy="19911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1.10.2021</a:t>
            </a:fld>
            <a:endParaRPr lang="fi-FI" dirty="0"/>
          </a:p>
        </p:txBody>
      </p:sp>
      <p:sp>
        <p:nvSpPr>
          <p:cNvPr id="3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62655" y="4588933"/>
            <a:ext cx="4741731" cy="45296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53200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and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206375"/>
            <a:ext cx="8447314" cy="85725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343" y="1238250"/>
            <a:ext cx="5004000" cy="32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5543550" y="1238250"/>
            <a:ext cx="3240088" cy="324008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16" name="Left Arrow 15"/>
          <p:cNvSpPr/>
          <p:nvPr userDrawn="1"/>
        </p:nvSpPr>
        <p:spPr>
          <a:xfrm>
            <a:off x="9315450" y="1248188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9640864" y="1221597"/>
            <a:ext cx="1455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Kuvan vaihtaminen kuvakehykseen</a:t>
            </a:r>
          </a:p>
          <a:p>
            <a:r>
              <a:rPr lang="fi-FI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Klikkaa ikonia keskellä</a:t>
            </a:r>
          </a:p>
        </p:txBody>
      </p:sp>
      <p:sp>
        <p:nvSpPr>
          <p:cNvPr id="18" name="Left Arrow 17"/>
          <p:cNvSpPr/>
          <p:nvPr userDrawn="1"/>
        </p:nvSpPr>
        <p:spPr>
          <a:xfrm>
            <a:off x="9315450" y="33734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9631340" y="7143"/>
            <a:ext cx="15605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Taustavärin vaihtaminen</a:t>
            </a:r>
          </a:p>
          <a:p>
            <a:r>
              <a:rPr lang="fi-FI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Home/Layout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343996" y="4687773"/>
            <a:ext cx="2135728" cy="370764"/>
            <a:chOff x="343996" y="4687773"/>
            <a:chExt cx="2135728" cy="370764"/>
          </a:xfrm>
        </p:grpSpPr>
        <p:sp>
          <p:nvSpPr>
            <p:cNvPr id="24" name="Freeform 5"/>
            <p:cNvSpPr>
              <a:spLocks/>
            </p:cNvSpPr>
            <p:nvPr userDrawn="1"/>
          </p:nvSpPr>
          <p:spPr bwMode="auto">
            <a:xfrm>
              <a:off x="343996" y="4859339"/>
              <a:ext cx="100142" cy="162730"/>
            </a:xfrm>
            <a:custGeom>
              <a:avLst/>
              <a:gdLst>
                <a:gd name="T0" fmla="*/ 0 w 57"/>
                <a:gd name="T1" fmla="*/ 0 h 92"/>
                <a:gd name="T2" fmla="*/ 0 w 57"/>
                <a:gd name="T3" fmla="*/ 73 h 92"/>
                <a:gd name="T4" fmla="*/ 21 w 57"/>
                <a:gd name="T5" fmla="*/ 92 h 92"/>
                <a:gd name="T6" fmla="*/ 57 w 57"/>
                <a:gd name="T7" fmla="*/ 91 h 92"/>
                <a:gd name="T8" fmla="*/ 56 w 57"/>
                <a:gd name="T9" fmla="*/ 78 h 92"/>
                <a:gd name="T10" fmla="*/ 24 w 57"/>
                <a:gd name="T11" fmla="*/ 78 h 92"/>
                <a:gd name="T12" fmla="*/ 18 w 57"/>
                <a:gd name="T13" fmla="*/ 76 h 92"/>
                <a:gd name="T14" fmla="*/ 17 w 57"/>
                <a:gd name="T15" fmla="*/ 71 h 92"/>
                <a:gd name="T16" fmla="*/ 17 w 57"/>
                <a:gd name="T17" fmla="*/ 0 h 92"/>
                <a:gd name="T18" fmla="*/ 0 w 57"/>
                <a:gd name="T1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92">
                  <a:moveTo>
                    <a:pt x="0" y="0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0" y="86"/>
                    <a:pt x="7" y="92"/>
                    <a:pt x="21" y="92"/>
                  </a:cubicBezTo>
                  <a:cubicBezTo>
                    <a:pt x="36" y="92"/>
                    <a:pt x="48" y="92"/>
                    <a:pt x="57" y="91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22" y="78"/>
                    <a:pt x="19" y="78"/>
                    <a:pt x="18" y="76"/>
                  </a:cubicBezTo>
                  <a:cubicBezTo>
                    <a:pt x="17" y="75"/>
                    <a:pt x="17" y="73"/>
                    <a:pt x="17" y="71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Freeform 6"/>
            <p:cNvSpPr>
              <a:spLocks/>
            </p:cNvSpPr>
            <p:nvPr userDrawn="1"/>
          </p:nvSpPr>
          <p:spPr bwMode="auto">
            <a:xfrm>
              <a:off x="451501" y="4906465"/>
              <a:ext cx="105296" cy="118550"/>
            </a:xfrm>
            <a:custGeom>
              <a:avLst/>
              <a:gdLst>
                <a:gd name="T0" fmla="*/ 44 w 60"/>
                <a:gd name="T1" fmla="*/ 0 h 67"/>
                <a:gd name="T2" fmla="*/ 44 w 60"/>
                <a:gd name="T3" fmla="*/ 46 h 67"/>
                <a:gd name="T4" fmla="*/ 25 w 60"/>
                <a:gd name="T5" fmla="*/ 53 h 67"/>
                <a:gd name="T6" fmla="*/ 18 w 60"/>
                <a:gd name="T7" fmla="*/ 51 h 67"/>
                <a:gd name="T8" fmla="*/ 17 w 60"/>
                <a:gd name="T9" fmla="*/ 44 h 67"/>
                <a:gd name="T10" fmla="*/ 17 w 60"/>
                <a:gd name="T11" fmla="*/ 0 h 67"/>
                <a:gd name="T12" fmla="*/ 0 w 60"/>
                <a:gd name="T13" fmla="*/ 0 h 67"/>
                <a:gd name="T14" fmla="*/ 0 w 60"/>
                <a:gd name="T15" fmla="*/ 49 h 67"/>
                <a:gd name="T16" fmla="*/ 18 w 60"/>
                <a:gd name="T17" fmla="*/ 67 h 67"/>
                <a:gd name="T18" fmla="*/ 46 w 60"/>
                <a:gd name="T19" fmla="*/ 56 h 67"/>
                <a:gd name="T20" fmla="*/ 47 w 60"/>
                <a:gd name="T21" fmla="*/ 65 h 67"/>
                <a:gd name="T22" fmla="*/ 60 w 60"/>
                <a:gd name="T23" fmla="*/ 65 h 67"/>
                <a:gd name="T24" fmla="*/ 60 w 60"/>
                <a:gd name="T25" fmla="*/ 0 h 67"/>
                <a:gd name="T26" fmla="*/ 44 w 60"/>
                <a:gd name="T2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" h="67">
                  <a:moveTo>
                    <a:pt x="44" y="0"/>
                  </a:moveTo>
                  <a:cubicBezTo>
                    <a:pt x="44" y="46"/>
                    <a:pt x="44" y="46"/>
                    <a:pt x="44" y="46"/>
                  </a:cubicBezTo>
                  <a:cubicBezTo>
                    <a:pt x="35" y="51"/>
                    <a:pt x="29" y="53"/>
                    <a:pt x="25" y="53"/>
                  </a:cubicBezTo>
                  <a:cubicBezTo>
                    <a:pt x="21" y="53"/>
                    <a:pt x="19" y="52"/>
                    <a:pt x="18" y="51"/>
                  </a:cubicBezTo>
                  <a:cubicBezTo>
                    <a:pt x="17" y="50"/>
                    <a:pt x="16" y="47"/>
                    <a:pt x="17" y="44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1"/>
                    <a:pt x="6" y="67"/>
                    <a:pt x="18" y="67"/>
                  </a:cubicBezTo>
                  <a:cubicBezTo>
                    <a:pt x="27" y="67"/>
                    <a:pt x="36" y="63"/>
                    <a:pt x="46" y="56"/>
                  </a:cubicBezTo>
                  <a:cubicBezTo>
                    <a:pt x="47" y="65"/>
                    <a:pt x="47" y="65"/>
                    <a:pt x="47" y="65"/>
                  </a:cubicBezTo>
                  <a:cubicBezTo>
                    <a:pt x="60" y="65"/>
                    <a:pt x="60" y="65"/>
                    <a:pt x="60" y="65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Freeform 7"/>
            <p:cNvSpPr>
              <a:spLocks/>
            </p:cNvSpPr>
            <p:nvPr userDrawn="1"/>
          </p:nvSpPr>
          <p:spPr bwMode="auto">
            <a:xfrm>
              <a:off x="578150" y="4859339"/>
              <a:ext cx="106769" cy="162730"/>
            </a:xfrm>
            <a:custGeom>
              <a:avLst/>
              <a:gdLst>
                <a:gd name="T0" fmla="*/ 43 w 61"/>
                <a:gd name="T1" fmla="*/ 92 h 92"/>
                <a:gd name="T2" fmla="*/ 61 w 61"/>
                <a:gd name="T3" fmla="*/ 92 h 92"/>
                <a:gd name="T4" fmla="*/ 41 w 61"/>
                <a:gd name="T5" fmla="*/ 62 h 92"/>
                <a:gd name="T6" fmla="*/ 35 w 61"/>
                <a:gd name="T7" fmla="*/ 56 h 92"/>
                <a:gd name="T8" fmla="*/ 35 w 61"/>
                <a:gd name="T9" fmla="*/ 55 h 92"/>
                <a:gd name="T10" fmla="*/ 41 w 61"/>
                <a:gd name="T11" fmla="*/ 50 h 92"/>
                <a:gd name="T12" fmla="*/ 59 w 61"/>
                <a:gd name="T13" fmla="*/ 27 h 92"/>
                <a:gd name="T14" fmla="*/ 41 w 61"/>
                <a:gd name="T15" fmla="*/ 27 h 92"/>
                <a:gd name="T16" fmla="*/ 23 w 61"/>
                <a:gd name="T17" fmla="*/ 50 h 92"/>
                <a:gd name="T18" fmla="*/ 16 w 61"/>
                <a:gd name="T19" fmla="*/ 50 h 92"/>
                <a:gd name="T20" fmla="*/ 17 w 61"/>
                <a:gd name="T21" fmla="*/ 39 h 92"/>
                <a:gd name="T22" fmla="*/ 17 w 61"/>
                <a:gd name="T23" fmla="*/ 0 h 92"/>
                <a:gd name="T24" fmla="*/ 0 w 61"/>
                <a:gd name="T25" fmla="*/ 0 h 92"/>
                <a:gd name="T26" fmla="*/ 0 w 61"/>
                <a:gd name="T27" fmla="*/ 92 h 92"/>
                <a:gd name="T28" fmla="*/ 16 w 61"/>
                <a:gd name="T29" fmla="*/ 92 h 92"/>
                <a:gd name="T30" fmla="*/ 16 w 61"/>
                <a:gd name="T31" fmla="*/ 71 h 92"/>
                <a:gd name="T32" fmla="*/ 16 w 61"/>
                <a:gd name="T33" fmla="*/ 61 h 92"/>
                <a:gd name="T34" fmla="*/ 23 w 61"/>
                <a:gd name="T35" fmla="*/ 61 h 92"/>
                <a:gd name="T36" fmla="*/ 43 w 61"/>
                <a:gd name="T37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92">
                  <a:moveTo>
                    <a:pt x="43" y="92"/>
                  </a:moveTo>
                  <a:cubicBezTo>
                    <a:pt x="61" y="92"/>
                    <a:pt x="61" y="92"/>
                    <a:pt x="61" y="9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39" y="59"/>
                    <a:pt x="37" y="57"/>
                    <a:pt x="35" y="56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37" y="54"/>
                    <a:pt x="39" y="52"/>
                    <a:pt x="41" y="50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6" y="47"/>
                    <a:pt x="17" y="43"/>
                    <a:pt x="17" y="39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69"/>
                    <a:pt x="16" y="65"/>
                    <a:pt x="16" y="61"/>
                  </a:cubicBezTo>
                  <a:cubicBezTo>
                    <a:pt x="23" y="61"/>
                    <a:pt x="23" y="61"/>
                    <a:pt x="23" y="61"/>
                  </a:cubicBezTo>
                  <a:lnTo>
                    <a:pt x="43" y="92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Freeform 8"/>
            <p:cNvSpPr>
              <a:spLocks noEditPoints="1"/>
            </p:cNvSpPr>
            <p:nvPr userDrawn="1"/>
          </p:nvSpPr>
          <p:spPr bwMode="auto">
            <a:xfrm>
              <a:off x="681237" y="4903519"/>
              <a:ext cx="107505" cy="121496"/>
            </a:xfrm>
            <a:custGeom>
              <a:avLst/>
              <a:gdLst>
                <a:gd name="T0" fmla="*/ 61 w 61"/>
                <a:gd name="T1" fmla="*/ 23 h 69"/>
                <a:gd name="T2" fmla="*/ 54 w 61"/>
                <a:gd name="T3" fmla="*/ 6 h 69"/>
                <a:gd name="T4" fmla="*/ 31 w 61"/>
                <a:gd name="T5" fmla="*/ 0 h 69"/>
                <a:gd name="T6" fmla="*/ 7 w 61"/>
                <a:gd name="T7" fmla="*/ 8 h 69"/>
                <a:gd name="T8" fmla="*/ 0 w 61"/>
                <a:gd name="T9" fmla="*/ 34 h 69"/>
                <a:gd name="T10" fmla="*/ 7 w 61"/>
                <a:gd name="T11" fmla="*/ 61 h 69"/>
                <a:gd name="T12" fmla="*/ 32 w 61"/>
                <a:gd name="T13" fmla="*/ 69 h 69"/>
                <a:gd name="T14" fmla="*/ 59 w 61"/>
                <a:gd name="T15" fmla="*/ 64 h 69"/>
                <a:gd name="T16" fmla="*/ 58 w 61"/>
                <a:gd name="T17" fmla="*/ 54 h 69"/>
                <a:gd name="T18" fmla="*/ 34 w 61"/>
                <a:gd name="T19" fmla="*/ 55 h 69"/>
                <a:gd name="T20" fmla="*/ 22 w 61"/>
                <a:gd name="T21" fmla="*/ 53 h 69"/>
                <a:gd name="T22" fmla="*/ 17 w 61"/>
                <a:gd name="T23" fmla="*/ 41 h 69"/>
                <a:gd name="T24" fmla="*/ 44 w 61"/>
                <a:gd name="T25" fmla="*/ 41 h 69"/>
                <a:gd name="T26" fmla="*/ 61 w 61"/>
                <a:gd name="T27" fmla="*/ 23 h 69"/>
                <a:gd name="T28" fmla="*/ 45 w 61"/>
                <a:gd name="T29" fmla="*/ 22 h 69"/>
                <a:gd name="T30" fmla="*/ 39 w 61"/>
                <a:gd name="T31" fmla="*/ 30 h 69"/>
                <a:gd name="T32" fmla="*/ 17 w 61"/>
                <a:gd name="T33" fmla="*/ 30 h 69"/>
                <a:gd name="T34" fmla="*/ 20 w 61"/>
                <a:gd name="T35" fmla="*/ 16 h 69"/>
                <a:gd name="T36" fmla="*/ 32 w 61"/>
                <a:gd name="T37" fmla="*/ 13 h 69"/>
                <a:gd name="T38" fmla="*/ 42 w 61"/>
                <a:gd name="T39" fmla="*/ 15 h 69"/>
                <a:gd name="T40" fmla="*/ 45 w 61"/>
                <a:gd name="T41" fmla="*/ 2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1" h="69">
                  <a:moveTo>
                    <a:pt x="61" y="23"/>
                  </a:moveTo>
                  <a:cubicBezTo>
                    <a:pt x="61" y="15"/>
                    <a:pt x="59" y="9"/>
                    <a:pt x="54" y="6"/>
                  </a:cubicBezTo>
                  <a:cubicBezTo>
                    <a:pt x="49" y="2"/>
                    <a:pt x="42" y="0"/>
                    <a:pt x="31" y="0"/>
                  </a:cubicBezTo>
                  <a:cubicBezTo>
                    <a:pt x="20" y="0"/>
                    <a:pt x="12" y="3"/>
                    <a:pt x="7" y="8"/>
                  </a:cubicBezTo>
                  <a:cubicBezTo>
                    <a:pt x="2" y="13"/>
                    <a:pt x="0" y="22"/>
                    <a:pt x="0" y="34"/>
                  </a:cubicBezTo>
                  <a:cubicBezTo>
                    <a:pt x="0" y="47"/>
                    <a:pt x="2" y="55"/>
                    <a:pt x="7" y="61"/>
                  </a:cubicBezTo>
                  <a:cubicBezTo>
                    <a:pt x="12" y="66"/>
                    <a:pt x="21" y="69"/>
                    <a:pt x="32" y="69"/>
                  </a:cubicBezTo>
                  <a:cubicBezTo>
                    <a:pt x="44" y="69"/>
                    <a:pt x="53" y="67"/>
                    <a:pt x="59" y="64"/>
                  </a:cubicBezTo>
                  <a:cubicBezTo>
                    <a:pt x="58" y="54"/>
                    <a:pt x="58" y="54"/>
                    <a:pt x="58" y="54"/>
                  </a:cubicBezTo>
                  <a:cubicBezTo>
                    <a:pt x="49" y="55"/>
                    <a:pt x="41" y="55"/>
                    <a:pt x="34" y="55"/>
                  </a:cubicBezTo>
                  <a:cubicBezTo>
                    <a:pt x="29" y="55"/>
                    <a:pt x="24" y="54"/>
                    <a:pt x="22" y="53"/>
                  </a:cubicBezTo>
                  <a:cubicBezTo>
                    <a:pt x="19" y="51"/>
                    <a:pt x="18" y="47"/>
                    <a:pt x="17" y="4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55" y="41"/>
                    <a:pt x="61" y="35"/>
                    <a:pt x="61" y="23"/>
                  </a:cubicBezTo>
                  <a:moveTo>
                    <a:pt x="45" y="22"/>
                  </a:moveTo>
                  <a:cubicBezTo>
                    <a:pt x="45" y="27"/>
                    <a:pt x="43" y="30"/>
                    <a:pt x="39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23"/>
                    <a:pt x="18" y="19"/>
                    <a:pt x="20" y="16"/>
                  </a:cubicBezTo>
                  <a:cubicBezTo>
                    <a:pt x="22" y="14"/>
                    <a:pt x="26" y="13"/>
                    <a:pt x="32" y="13"/>
                  </a:cubicBezTo>
                  <a:cubicBezTo>
                    <a:pt x="37" y="13"/>
                    <a:pt x="40" y="13"/>
                    <a:pt x="42" y="15"/>
                  </a:cubicBezTo>
                  <a:cubicBezTo>
                    <a:pt x="44" y="16"/>
                    <a:pt x="45" y="19"/>
                    <a:pt x="45" y="22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Freeform 9"/>
            <p:cNvSpPr>
              <a:spLocks noEditPoints="1"/>
            </p:cNvSpPr>
            <p:nvPr userDrawn="1"/>
          </p:nvSpPr>
          <p:spPr bwMode="auto">
            <a:xfrm>
              <a:off x="623803" y="4687773"/>
              <a:ext cx="219428" cy="204701"/>
            </a:xfrm>
            <a:custGeom>
              <a:avLst/>
              <a:gdLst>
                <a:gd name="T0" fmla="*/ 65 w 125"/>
                <a:gd name="T1" fmla="*/ 1 h 116"/>
                <a:gd name="T2" fmla="*/ 0 w 125"/>
                <a:gd name="T3" fmla="*/ 44 h 116"/>
                <a:gd name="T4" fmla="*/ 13 w 125"/>
                <a:gd name="T5" fmla="*/ 76 h 116"/>
                <a:gd name="T6" fmla="*/ 39 w 125"/>
                <a:gd name="T7" fmla="*/ 91 h 116"/>
                <a:gd name="T8" fmla="*/ 39 w 125"/>
                <a:gd name="T9" fmla="*/ 91 h 116"/>
                <a:gd name="T10" fmla="*/ 39 w 125"/>
                <a:gd name="T11" fmla="*/ 92 h 116"/>
                <a:gd name="T12" fmla="*/ 39 w 125"/>
                <a:gd name="T13" fmla="*/ 92 h 116"/>
                <a:gd name="T14" fmla="*/ 21 w 125"/>
                <a:gd name="T15" fmla="*/ 116 h 116"/>
                <a:gd name="T16" fmla="*/ 30 w 125"/>
                <a:gd name="T17" fmla="*/ 116 h 116"/>
                <a:gd name="T18" fmla="*/ 66 w 125"/>
                <a:gd name="T19" fmla="*/ 95 h 116"/>
                <a:gd name="T20" fmla="*/ 124 w 125"/>
                <a:gd name="T21" fmla="*/ 49 h 116"/>
                <a:gd name="T22" fmla="*/ 65 w 125"/>
                <a:gd name="T23" fmla="*/ 1 h 116"/>
                <a:gd name="T24" fmla="*/ 82 w 125"/>
                <a:gd name="T25" fmla="*/ 77 h 116"/>
                <a:gd name="T26" fmla="*/ 52 w 125"/>
                <a:gd name="T27" fmla="*/ 85 h 116"/>
                <a:gd name="T28" fmla="*/ 70 w 125"/>
                <a:gd name="T29" fmla="*/ 56 h 116"/>
                <a:gd name="T30" fmla="*/ 68 w 125"/>
                <a:gd name="T31" fmla="*/ 56 h 116"/>
                <a:gd name="T32" fmla="*/ 41 w 125"/>
                <a:gd name="T33" fmla="*/ 83 h 116"/>
                <a:gd name="T34" fmla="*/ 32 w 125"/>
                <a:gd name="T35" fmla="*/ 78 h 116"/>
                <a:gd name="T36" fmla="*/ 35 w 125"/>
                <a:gd name="T37" fmla="*/ 29 h 116"/>
                <a:gd name="T38" fmla="*/ 75 w 125"/>
                <a:gd name="T39" fmla="*/ 19 h 116"/>
                <a:gd name="T40" fmla="*/ 99 w 125"/>
                <a:gd name="T41" fmla="*/ 16 h 116"/>
                <a:gd name="T42" fmla="*/ 82 w 125"/>
                <a:gd name="T43" fmla="*/ 7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5" h="116">
                  <a:moveTo>
                    <a:pt x="65" y="1"/>
                  </a:moveTo>
                  <a:cubicBezTo>
                    <a:pt x="30" y="0"/>
                    <a:pt x="1" y="19"/>
                    <a:pt x="0" y="44"/>
                  </a:cubicBezTo>
                  <a:cubicBezTo>
                    <a:pt x="0" y="56"/>
                    <a:pt x="3" y="67"/>
                    <a:pt x="13" y="76"/>
                  </a:cubicBezTo>
                  <a:cubicBezTo>
                    <a:pt x="26" y="89"/>
                    <a:pt x="39" y="91"/>
                    <a:pt x="39" y="91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8" y="93"/>
                    <a:pt x="21" y="116"/>
                    <a:pt x="21" y="116"/>
                  </a:cubicBezTo>
                  <a:cubicBezTo>
                    <a:pt x="30" y="116"/>
                    <a:pt x="30" y="116"/>
                    <a:pt x="30" y="116"/>
                  </a:cubicBezTo>
                  <a:cubicBezTo>
                    <a:pt x="39" y="109"/>
                    <a:pt x="60" y="95"/>
                    <a:pt x="66" y="95"/>
                  </a:cubicBezTo>
                  <a:cubicBezTo>
                    <a:pt x="104" y="94"/>
                    <a:pt x="124" y="70"/>
                    <a:pt x="124" y="49"/>
                  </a:cubicBezTo>
                  <a:cubicBezTo>
                    <a:pt x="125" y="24"/>
                    <a:pt x="100" y="3"/>
                    <a:pt x="65" y="1"/>
                  </a:cubicBezTo>
                  <a:close/>
                  <a:moveTo>
                    <a:pt x="82" y="77"/>
                  </a:moveTo>
                  <a:cubicBezTo>
                    <a:pt x="74" y="83"/>
                    <a:pt x="62" y="86"/>
                    <a:pt x="52" y="85"/>
                  </a:cubicBezTo>
                  <a:cubicBezTo>
                    <a:pt x="60" y="71"/>
                    <a:pt x="70" y="56"/>
                    <a:pt x="70" y="56"/>
                  </a:cubicBezTo>
                  <a:cubicBezTo>
                    <a:pt x="68" y="56"/>
                    <a:pt x="68" y="56"/>
                    <a:pt x="68" y="56"/>
                  </a:cubicBezTo>
                  <a:cubicBezTo>
                    <a:pt x="65" y="59"/>
                    <a:pt x="52" y="69"/>
                    <a:pt x="41" y="83"/>
                  </a:cubicBezTo>
                  <a:cubicBezTo>
                    <a:pt x="37" y="82"/>
                    <a:pt x="34" y="80"/>
                    <a:pt x="32" y="78"/>
                  </a:cubicBezTo>
                  <a:cubicBezTo>
                    <a:pt x="17" y="65"/>
                    <a:pt x="20" y="41"/>
                    <a:pt x="35" y="29"/>
                  </a:cubicBezTo>
                  <a:cubicBezTo>
                    <a:pt x="47" y="19"/>
                    <a:pt x="62" y="19"/>
                    <a:pt x="75" y="19"/>
                  </a:cubicBezTo>
                  <a:cubicBezTo>
                    <a:pt x="89" y="19"/>
                    <a:pt x="99" y="16"/>
                    <a:pt x="99" y="16"/>
                  </a:cubicBezTo>
                  <a:cubicBezTo>
                    <a:pt x="99" y="16"/>
                    <a:pt x="108" y="56"/>
                    <a:pt x="82" y="77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5698" y="4885868"/>
              <a:ext cx="1554026" cy="172669"/>
            </a:xfrm>
            <a:prstGeom prst="rect">
              <a:avLst/>
            </a:prstGeom>
          </p:spPr>
        </p:pic>
      </p:grpSp>
      <p:cxnSp>
        <p:nvCxnSpPr>
          <p:cNvPr id="32" name="Straight Connector 31"/>
          <p:cNvCxnSpPr/>
          <p:nvPr userDrawn="1"/>
        </p:nvCxnSpPr>
        <p:spPr>
          <a:xfrm>
            <a:off x="8372877" y="4815078"/>
            <a:ext cx="0" cy="325614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6"/>
          <p:cNvSpPr txBox="1">
            <a:spLocks/>
          </p:cNvSpPr>
          <p:nvPr userDrawn="1"/>
        </p:nvSpPr>
        <p:spPr>
          <a:xfrm>
            <a:off x="8421927" y="4825900"/>
            <a:ext cx="447675" cy="216000"/>
          </a:xfrm>
          <a:prstGeom prst="rect">
            <a:avLst/>
          </a:prstGeom>
        </p:spPr>
        <p:txBody>
          <a:bodyPr bIns="0" anchor="b" anchorCtr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Date Placeholder 2"/>
          <p:cNvSpPr>
            <a:spLocks noGrp="1"/>
          </p:cNvSpPr>
          <p:nvPr>
            <p:ph type="dt" sz="half" idx="2"/>
          </p:nvPr>
        </p:nvSpPr>
        <p:spPr>
          <a:xfrm>
            <a:off x="7588469" y="4842785"/>
            <a:ext cx="742071" cy="19911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1.10.2021</a:t>
            </a:fld>
            <a:endParaRPr lang="fi-FI" dirty="0"/>
          </a:p>
        </p:txBody>
      </p:sp>
      <p:sp>
        <p:nvSpPr>
          <p:cNvPr id="2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62655" y="4588933"/>
            <a:ext cx="4741731" cy="45296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738420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one colum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206375"/>
            <a:ext cx="8447314" cy="85725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343" y="1238250"/>
            <a:ext cx="8447314" cy="32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2" name="Slide Number Placeholder 6"/>
          <p:cNvSpPr txBox="1">
            <a:spLocks/>
          </p:cNvSpPr>
          <p:nvPr userDrawn="1"/>
        </p:nvSpPr>
        <p:spPr>
          <a:xfrm>
            <a:off x="8421928" y="4837466"/>
            <a:ext cx="447675" cy="2047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8372877" y="4815078"/>
            <a:ext cx="0" cy="325614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2"/>
          <p:cNvSpPr>
            <a:spLocks noGrp="1"/>
          </p:cNvSpPr>
          <p:nvPr>
            <p:ph type="dt" sz="half" idx="2"/>
          </p:nvPr>
        </p:nvSpPr>
        <p:spPr>
          <a:xfrm>
            <a:off x="7588469" y="4842785"/>
            <a:ext cx="742071" cy="19911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0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1.10.2021</a:t>
            </a:fld>
            <a:endParaRPr lang="fi-FI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62655" y="4588933"/>
            <a:ext cx="4741731" cy="45296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774548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two column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206375"/>
            <a:ext cx="8447314" cy="85725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344" y="1238251"/>
            <a:ext cx="4108396" cy="3218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41155" y="1238251"/>
            <a:ext cx="4154501" cy="3218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3" name="Slide Number Placeholder 6"/>
          <p:cNvSpPr txBox="1">
            <a:spLocks/>
          </p:cNvSpPr>
          <p:nvPr userDrawn="1"/>
        </p:nvSpPr>
        <p:spPr>
          <a:xfrm>
            <a:off x="8421928" y="4837466"/>
            <a:ext cx="447675" cy="2047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372877" y="4815078"/>
            <a:ext cx="0" cy="325614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7588469" y="4842785"/>
            <a:ext cx="742071" cy="19911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0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1.10.2021</a:t>
            </a:fld>
            <a:endParaRPr lang="fi-FI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62655" y="4588933"/>
            <a:ext cx="4741731" cy="45296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518712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and pictur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206375"/>
            <a:ext cx="8447314" cy="85725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343" y="1238249"/>
            <a:ext cx="5007427" cy="32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5555657" y="1238249"/>
            <a:ext cx="3240000" cy="3240000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bg1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Left Arrow 5"/>
          <p:cNvSpPr/>
          <p:nvPr userDrawn="1"/>
        </p:nvSpPr>
        <p:spPr>
          <a:xfrm>
            <a:off x="9315450" y="2029238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9640865" y="2002647"/>
            <a:ext cx="169388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Kuvan vaihtaminen</a:t>
            </a:r>
          </a:p>
          <a:p>
            <a:r>
              <a:rPr lang="fi-FI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Klikkaa kuvaikonia keskellä</a:t>
            </a:r>
          </a:p>
        </p:txBody>
      </p:sp>
      <p:sp>
        <p:nvSpPr>
          <p:cNvPr id="8" name="Left Arrow 7"/>
          <p:cNvSpPr/>
          <p:nvPr userDrawn="1"/>
        </p:nvSpPr>
        <p:spPr>
          <a:xfrm>
            <a:off x="9315450" y="33734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9631340" y="7143"/>
            <a:ext cx="146528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Taustavärin vaihtaminen</a:t>
            </a:r>
          </a:p>
          <a:p>
            <a:r>
              <a:rPr lang="fi-FI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Home/Layout</a:t>
            </a:r>
          </a:p>
        </p:txBody>
      </p:sp>
      <p:sp>
        <p:nvSpPr>
          <p:cNvPr id="13" name="Slide Number Placeholder 6"/>
          <p:cNvSpPr txBox="1">
            <a:spLocks/>
          </p:cNvSpPr>
          <p:nvPr userDrawn="1"/>
        </p:nvSpPr>
        <p:spPr>
          <a:xfrm>
            <a:off x="8421928" y="4837466"/>
            <a:ext cx="447675" cy="2047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372877" y="4815078"/>
            <a:ext cx="0" cy="325614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2"/>
          <p:cNvSpPr>
            <a:spLocks noGrp="1"/>
          </p:cNvSpPr>
          <p:nvPr>
            <p:ph type="dt" sz="half" idx="2"/>
          </p:nvPr>
        </p:nvSpPr>
        <p:spPr>
          <a:xfrm>
            <a:off x="7588469" y="4842785"/>
            <a:ext cx="742071" cy="19911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0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1.10.2021</a:t>
            </a:fld>
            <a:endParaRPr lang="fi-FI" dirty="0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62655" y="4588933"/>
            <a:ext cx="4741731" cy="45296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109772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an one colum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206375"/>
            <a:ext cx="8447314" cy="85725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343" y="1238250"/>
            <a:ext cx="8447314" cy="32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3" name="Slide Number Placeholder 6"/>
          <p:cNvSpPr txBox="1">
            <a:spLocks/>
          </p:cNvSpPr>
          <p:nvPr userDrawn="1"/>
        </p:nvSpPr>
        <p:spPr>
          <a:xfrm>
            <a:off x="8421928" y="4837466"/>
            <a:ext cx="447675" cy="2047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372877" y="4815078"/>
            <a:ext cx="0" cy="325614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7588469" y="4842785"/>
            <a:ext cx="742071" cy="19911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0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1.10.2021</a:t>
            </a:fld>
            <a:endParaRPr lang="fi-FI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62655" y="4588933"/>
            <a:ext cx="4741731" cy="45296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280569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an two column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206375"/>
            <a:ext cx="8447314" cy="85725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344" y="1238251"/>
            <a:ext cx="4108396" cy="3218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41155" y="1238251"/>
            <a:ext cx="4154501" cy="3218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3" name="Slide Number Placeholder 6"/>
          <p:cNvSpPr txBox="1">
            <a:spLocks/>
          </p:cNvSpPr>
          <p:nvPr userDrawn="1"/>
        </p:nvSpPr>
        <p:spPr>
          <a:xfrm>
            <a:off x="8421928" y="4837466"/>
            <a:ext cx="447675" cy="2047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372877" y="4815078"/>
            <a:ext cx="0" cy="325614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7588469" y="4842785"/>
            <a:ext cx="742071" cy="19911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0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1.10.2021</a:t>
            </a:fld>
            <a:endParaRPr lang="fi-FI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62655" y="4588933"/>
            <a:ext cx="4741731" cy="45296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121004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and picture cya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206375"/>
            <a:ext cx="8447314" cy="85725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343" y="1238249"/>
            <a:ext cx="5007427" cy="32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8" name="Left Arrow 7"/>
          <p:cNvSpPr/>
          <p:nvPr userDrawn="1"/>
        </p:nvSpPr>
        <p:spPr>
          <a:xfrm>
            <a:off x="9315450" y="33734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9631339" y="7143"/>
            <a:ext cx="145576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Taustavärin vaihtaminen</a:t>
            </a:r>
          </a:p>
          <a:p>
            <a:r>
              <a:rPr lang="fi-FI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Home/Layout</a:t>
            </a:r>
          </a:p>
        </p:txBody>
      </p:sp>
      <p:sp>
        <p:nvSpPr>
          <p:cNvPr id="13" name="Left Arrow 12"/>
          <p:cNvSpPr/>
          <p:nvPr userDrawn="1"/>
        </p:nvSpPr>
        <p:spPr>
          <a:xfrm>
            <a:off x="9315450" y="2029238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9640865" y="2002647"/>
            <a:ext cx="169388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Kuvan vaihtaminen</a:t>
            </a:r>
          </a:p>
          <a:p>
            <a:r>
              <a:rPr lang="fi-FI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Klikkaa kuvaikonia keskellä</a:t>
            </a: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5555657" y="1238249"/>
            <a:ext cx="3240000" cy="3240000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bg1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16" name="Slide Number Placeholder 6"/>
          <p:cNvSpPr txBox="1">
            <a:spLocks/>
          </p:cNvSpPr>
          <p:nvPr userDrawn="1"/>
        </p:nvSpPr>
        <p:spPr>
          <a:xfrm>
            <a:off x="8421928" y="4837466"/>
            <a:ext cx="447675" cy="2047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8372877" y="4815078"/>
            <a:ext cx="0" cy="325614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2"/>
          <p:cNvSpPr>
            <a:spLocks noGrp="1"/>
          </p:cNvSpPr>
          <p:nvPr>
            <p:ph type="dt" sz="half" idx="2"/>
          </p:nvPr>
        </p:nvSpPr>
        <p:spPr>
          <a:xfrm>
            <a:off x="7588469" y="4842785"/>
            <a:ext cx="742071" cy="19911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0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1.10.2021</a:t>
            </a:fld>
            <a:endParaRPr lang="fi-FI" dirty="0"/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62655" y="4588933"/>
            <a:ext cx="4741731" cy="45296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05138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1244600"/>
            <a:ext cx="5806625" cy="85725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344" y="2228850"/>
            <a:ext cx="5806624" cy="22574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Left Arrow 4"/>
          <p:cNvSpPr/>
          <p:nvPr userDrawn="1"/>
        </p:nvSpPr>
        <p:spPr>
          <a:xfrm>
            <a:off x="9315450" y="33734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9631339" y="7143"/>
            <a:ext cx="18247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Taustavärin </a:t>
            </a:r>
            <a:r>
              <a:rPr lang="fi-FI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vaihtaminen</a:t>
            </a:r>
          </a:p>
          <a:p>
            <a:r>
              <a:rPr lang="fi-FI" sz="11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Home/Layout</a:t>
            </a:r>
            <a:endParaRPr lang="fi-FI" sz="11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6221941" y="4842785"/>
            <a:ext cx="742071" cy="19911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0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1.10.2021</a:t>
            </a:fld>
            <a:endParaRPr lang="fi-FI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48343" y="4588933"/>
            <a:ext cx="5806625" cy="45296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382673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one colum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206375"/>
            <a:ext cx="8447314" cy="85725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343" y="1238250"/>
            <a:ext cx="8447314" cy="32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3" name="Slide Number Placeholder 6"/>
          <p:cNvSpPr txBox="1">
            <a:spLocks/>
          </p:cNvSpPr>
          <p:nvPr userDrawn="1"/>
        </p:nvSpPr>
        <p:spPr>
          <a:xfrm>
            <a:off x="8421928" y="4837466"/>
            <a:ext cx="447675" cy="2047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372877" y="4815078"/>
            <a:ext cx="0" cy="325614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7588469" y="4842785"/>
            <a:ext cx="742071" cy="19911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0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1.10.2021</a:t>
            </a:fld>
            <a:endParaRPr lang="fi-FI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62655" y="4588933"/>
            <a:ext cx="4741731" cy="45296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580355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wo column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206375"/>
            <a:ext cx="8447314" cy="85725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344" y="1238251"/>
            <a:ext cx="4108396" cy="3218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41155" y="1238251"/>
            <a:ext cx="4154501" cy="3218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3" name="Slide Number Placeholder 6"/>
          <p:cNvSpPr txBox="1">
            <a:spLocks/>
          </p:cNvSpPr>
          <p:nvPr userDrawn="1"/>
        </p:nvSpPr>
        <p:spPr>
          <a:xfrm>
            <a:off x="8421928" y="4837466"/>
            <a:ext cx="447675" cy="2047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372877" y="4815078"/>
            <a:ext cx="0" cy="325614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7588469" y="4842785"/>
            <a:ext cx="742071" cy="19911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0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1.10.2021</a:t>
            </a:fld>
            <a:endParaRPr lang="fi-FI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62655" y="4588933"/>
            <a:ext cx="4741731" cy="45296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453717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and picture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206375"/>
            <a:ext cx="8447314" cy="85725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343" y="1238249"/>
            <a:ext cx="5007427" cy="32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8" name="Left Arrow 7"/>
          <p:cNvSpPr/>
          <p:nvPr userDrawn="1"/>
        </p:nvSpPr>
        <p:spPr>
          <a:xfrm>
            <a:off x="9315450" y="33734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9631339" y="7143"/>
            <a:ext cx="13986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Taustavärin vaihtaminen</a:t>
            </a:r>
          </a:p>
          <a:p>
            <a:r>
              <a:rPr lang="fi-FI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Home/Layout</a:t>
            </a:r>
          </a:p>
        </p:txBody>
      </p:sp>
      <p:sp>
        <p:nvSpPr>
          <p:cNvPr id="13" name="Left Arrow 12"/>
          <p:cNvSpPr/>
          <p:nvPr userDrawn="1"/>
        </p:nvSpPr>
        <p:spPr>
          <a:xfrm>
            <a:off x="9315450" y="2029238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9640865" y="2002647"/>
            <a:ext cx="169388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Kuvan vaihtaminen</a:t>
            </a:r>
          </a:p>
          <a:p>
            <a:r>
              <a:rPr lang="fi-FI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Klikkaa kuvaikonia keskellä</a:t>
            </a: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5555657" y="1238249"/>
            <a:ext cx="3240000" cy="3240000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bg1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16" name="Slide Number Placeholder 6"/>
          <p:cNvSpPr txBox="1">
            <a:spLocks/>
          </p:cNvSpPr>
          <p:nvPr userDrawn="1"/>
        </p:nvSpPr>
        <p:spPr>
          <a:xfrm>
            <a:off x="8421928" y="4837466"/>
            <a:ext cx="447675" cy="2047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8372877" y="4815078"/>
            <a:ext cx="0" cy="325614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2"/>
          <p:cNvSpPr>
            <a:spLocks noGrp="1"/>
          </p:cNvSpPr>
          <p:nvPr>
            <p:ph type="dt" sz="half" idx="2"/>
          </p:nvPr>
        </p:nvSpPr>
        <p:spPr>
          <a:xfrm>
            <a:off x="7588469" y="4842785"/>
            <a:ext cx="742071" cy="19911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0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1.10.2021</a:t>
            </a:fld>
            <a:endParaRPr lang="fi-FI" dirty="0"/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62655" y="4588933"/>
            <a:ext cx="4741731" cy="45296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19212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one colum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206375"/>
            <a:ext cx="8447314" cy="85725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343" y="1238250"/>
            <a:ext cx="8447314" cy="32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3" name="Slide Number Placeholder 6"/>
          <p:cNvSpPr txBox="1">
            <a:spLocks/>
          </p:cNvSpPr>
          <p:nvPr userDrawn="1"/>
        </p:nvSpPr>
        <p:spPr>
          <a:xfrm>
            <a:off x="8421928" y="4837466"/>
            <a:ext cx="447675" cy="2047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372877" y="4815078"/>
            <a:ext cx="0" cy="325614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7588469" y="4842785"/>
            <a:ext cx="742071" cy="19911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0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1.10.2021</a:t>
            </a:fld>
            <a:endParaRPr lang="fi-FI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62655" y="4588933"/>
            <a:ext cx="4741731" cy="45296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785238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two column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206375"/>
            <a:ext cx="8447314" cy="85725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344" y="1238251"/>
            <a:ext cx="4108396" cy="3218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41155" y="1238251"/>
            <a:ext cx="4154501" cy="3218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3" name="Slide Number Placeholder 6"/>
          <p:cNvSpPr txBox="1">
            <a:spLocks/>
          </p:cNvSpPr>
          <p:nvPr userDrawn="1"/>
        </p:nvSpPr>
        <p:spPr>
          <a:xfrm>
            <a:off x="8421928" y="4837466"/>
            <a:ext cx="447675" cy="2047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372877" y="4815078"/>
            <a:ext cx="0" cy="325614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7588469" y="4842785"/>
            <a:ext cx="742071" cy="19911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0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1.10.2021</a:t>
            </a:fld>
            <a:endParaRPr lang="fi-FI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62655" y="4588933"/>
            <a:ext cx="4741731" cy="45296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036079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and picture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206375"/>
            <a:ext cx="8447314" cy="85725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343" y="1238249"/>
            <a:ext cx="5007427" cy="32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8" name="Left Arrow 7"/>
          <p:cNvSpPr/>
          <p:nvPr userDrawn="1"/>
        </p:nvSpPr>
        <p:spPr>
          <a:xfrm>
            <a:off x="9315450" y="33734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9631340" y="7143"/>
            <a:ext cx="157958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Taustavärin vaihtaminen</a:t>
            </a:r>
          </a:p>
          <a:p>
            <a:r>
              <a:rPr lang="fi-FI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Home/Layout</a:t>
            </a:r>
          </a:p>
        </p:txBody>
      </p:sp>
      <p:sp>
        <p:nvSpPr>
          <p:cNvPr id="13" name="Left Arrow 12"/>
          <p:cNvSpPr/>
          <p:nvPr userDrawn="1"/>
        </p:nvSpPr>
        <p:spPr>
          <a:xfrm>
            <a:off x="9315450" y="2029238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9640865" y="2002647"/>
            <a:ext cx="169388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Kuvan vaihtaminen</a:t>
            </a:r>
          </a:p>
          <a:p>
            <a:r>
              <a:rPr lang="fi-FI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Klikkaa kuvaikonia keskellä</a:t>
            </a: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5555657" y="1238249"/>
            <a:ext cx="3240000" cy="3240000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bg1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16" name="Slide Number Placeholder 6"/>
          <p:cNvSpPr txBox="1">
            <a:spLocks/>
          </p:cNvSpPr>
          <p:nvPr userDrawn="1"/>
        </p:nvSpPr>
        <p:spPr>
          <a:xfrm>
            <a:off x="8421928" y="4837466"/>
            <a:ext cx="447675" cy="2047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8372877" y="4815078"/>
            <a:ext cx="0" cy="325614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2"/>
          <p:cNvSpPr>
            <a:spLocks noGrp="1"/>
          </p:cNvSpPr>
          <p:nvPr>
            <p:ph type="dt" sz="half" idx="2"/>
          </p:nvPr>
        </p:nvSpPr>
        <p:spPr>
          <a:xfrm>
            <a:off x="7588469" y="4842785"/>
            <a:ext cx="742071" cy="19911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0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1.10.2021</a:t>
            </a:fld>
            <a:endParaRPr lang="fi-FI" dirty="0"/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62655" y="4588933"/>
            <a:ext cx="4741731" cy="45296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558538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one colum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48343" y="206375"/>
            <a:ext cx="8447314" cy="85725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343" y="1238250"/>
            <a:ext cx="8447314" cy="32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7" name="Slide Number Placeholder 6"/>
          <p:cNvSpPr txBox="1">
            <a:spLocks/>
          </p:cNvSpPr>
          <p:nvPr userDrawn="1"/>
        </p:nvSpPr>
        <p:spPr>
          <a:xfrm>
            <a:off x="8421928" y="4837466"/>
            <a:ext cx="447675" cy="2047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8372877" y="4815078"/>
            <a:ext cx="0" cy="325614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7588469" y="4842785"/>
            <a:ext cx="742071" cy="19911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0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1.10.2021</a:t>
            </a:fld>
            <a:endParaRPr lang="fi-FI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62655" y="4588933"/>
            <a:ext cx="4741731" cy="45296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203952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two column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48343" y="206375"/>
            <a:ext cx="8447314" cy="85725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344" y="1238251"/>
            <a:ext cx="4108396" cy="3218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41155" y="1238251"/>
            <a:ext cx="4154501" cy="3218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0" name="Slide Number Placeholder 6"/>
          <p:cNvSpPr txBox="1">
            <a:spLocks/>
          </p:cNvSpPr>
          <p:nvPr userDrawn="1"/>
        </p:nvSpPr>
        <p:spPr>
          <a:xfrm>
            <a:off x="8421928" y="4837466"/>
            <a:ext cx="447675" cy="2047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8372877" y="4815078"/>
            <a:ext cx="0" cy="325614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7588469" y="4842785"/>
            <a:ext cx="742071" cy="19911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0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1.10.2021</a:t>
            </a:fld>
            <a:endParaRPr lang="fi-FI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62655" y="4588933"/>
            <a:ext cx="4741731" cy="45296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805742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and picture pin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48343" y="206375"/>
            <a:ext cx="8447314" cy="85725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343" y="1238249"/>
            <a:ext cx="5007427" cy="32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0" name="Left Arrow 19"/>
          <p:cNvSpPr/>
          <p:nvPr userDrawn="1"/>
        </p:nvSpPr>
        <p:spPr>
          <a:xfrm>
            <a:off x="9315450" y="33734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9631340" y="7143"/>
            <a:ext cx="157958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Taustavärin vaihtaminen</a:t>
            </a:r>
          </a:p>
          <a:p>
            <a:r>
              <a:rPr lang="fi-FI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Home/Layout</a:t>
            </a:r>
          </a:p>
        </p:txBody>
      </p:sp>
      <p:sp>
        <p:nvSpPr>
          <p:cNvPr id="22" name="Left Arrow 21"/>
          <p:cNvSpPr/>
          <p:nvPr userDrawn="1"/>
        </p:nvSpPr>
        <p:spPr>
          <a:xfrm>
            <a:off x="9315450" y="2029238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9640865" y="2002647"/>
            <a:ext cx="169388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Kuvan vaihtaminen</a:t>
            </a:r>
          </a:p>
          <a:p>
            <a:r>
              <a:rPr lang="fi-FI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Klikkaa kuvaikonia keskellä</a:t>
            </a:r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5555657" y="1238249"/>
            <a:ext cx="3240000" cy="3240000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bg1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25" name="Slide Number Placeholder 6"/>
          <p:cNvSpPr txBox="1">
            <a:spLocks/>
          </p:cNvSpPr>
          <p:nvPr userDrawn="1"/>
        </p:nvSpPr>
        <p:spPr>
          <a:xfrm>
            <a:off x="8421928" y="4837466"/>
            <a:ext cx="447675" cy="2047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8372877" y="4815078"/>
            <a:ext cx="0" cy="325614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2"/>
          <p:cNvSpPr>
            <a:spLocks noGrp="1"/>
          </p:cNvSpPr>
          <p:nvPr>
            <p:ph type="dt" sz="half" idx="2"/>
          </p:nvPr>
        </p:nvSpPr>
        <p:spPr>
          <a:xfrm>
            <a:off x="7588469" y="4842785"/>
            <a:ext cx="742071" cy="19911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0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1.10.2021</a:t>
            </a:fld>
            <a:endParaRPr lang="fi-FI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62655" y="4588933"/>
            <a:ext cx="4741731" cy="45296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613657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one colum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48343" y="206375"/>
            <a:ext cx="8447314" cy="85725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343" y="1238250"/>
            <a:ext cx="8447314" cy="32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9" name="Slide Number Placeholder 6"/>
          <p:cNvSpPr txBox="1">
            <a:spLocks/>
          </p:cNvSpPr>
          <p:nvPr userDrawn="1"/>
        </p:nvSpPr>
        <p:spPr>
          <a:xfrm>
            <a:off x="8421928" y="4837466"/>
            <a:ext cx="447675" cy="2047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8372877" y="4815078"/>
            <a:ext cx="0" cy="325614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2"/>
          <p:cNvSpPr>
            <a:spLocks noGrp="1"/>
          </p:cNvSpPr>
          <p:nvPr>
            <p:ph type="dt" sz="half" idx="2"/>
          </p:nvPr>
        </p:nvSpPr>
        <p:spPr>
          <a:xfrm>
            <a:off x="7588469" y="4842785"/>
            <a:ext cx="742071" cy="19911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0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1.10.2021</a:t>
            </a:fld>
            <a:endParaRPr lang="fi-FI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62655" y="4588933"/>
            <a:ext cx="4741731" cy="45296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41634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1244600"/>
            <a:ext cx="5806625" cy="85725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344" y="2228850"/>
            <a:ext cx="5806624" cy="22574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Left Arrow 4"/>
          <p:cNvSpPr/>
          <p:nvPr userDrawn="1"/>
        </p:nvSpPr>
        <p:spPr>
          <a:xfrm>
            <a:off x="9315450" y="33734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9631339" y="7143"/>
            <a:ext cx="18247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Taustavärin </a:t>
            </a:r>
            <a:r>
              <a:rPr lang="fi-FI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vaihtaminen</a:t>
            </a:r>
          </a:p>
          <a:p>
            <a:r>
              <a:rPr lang="fi-FI" sz="11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Home/Layout</a:t>
            </a:r>
            <a:endParaRPr lang="fi-FI" sz="11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6221941" y="4842785"/>
            <a:ext cx="742071" cy="19911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0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1.10.2021</a:t>
            </a:fld>
            <a:endParaRPr lang="fi-FI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48343" y="4588933"/>
            <a:ext cx="5806625" cy="45296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649410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purp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48343" y="206375"/>
            <a:ext cx="8447314" cy="85725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344" y="1238251"/>
            <a:ext cx="4108396" cy="3218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41155" y="1238251"/>
            <a:ext cx="4154501" cy="3218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Slide Number Placeholder 6"/>
          <p:cNvSpPr txBox="1">
            <a:spLocks/>
          </p:cNvSpPr>
          <p:nvPr userDrawn="1"/>
        </p:nvSpPr>
        <p:spPr>
          <a:xfrm>
            <a:off x="8421928" y="4837466"/>
            <a:ext cx="447675" cy="2047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8372877" y="4815078"/>
            <a:ext cx="0" cy="325614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2"/>
          <p:cNvSpPr>
            <a:spLocks noGrp="1"/>
          </p:cNvSpPr>
          <p:nvPr>
            <p:ph type="dt" sz="half" idx="2"/>
          </p:nvPr>
        </p:nvSpPr>
        <p:spPr>
          <a:xfrm>
            <a:off x="7588469" y="4842785"/>
            <a:ext cx="742071" cy="19911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0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1.10.2021</a:t>
            </a:fld>
            <a:endParaRPr lang="fi-FI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62655" y="4588933"/>
            <a:ext cx="4741731" cy="45296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474612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and picture purp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48343" y="206375"/>
            <a:ext cx="8447314" cy="85725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343" y="1238249"/>
            <a:ext cx="5007427" cy="32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0" name="Left Arrow 19"/>
          <p:cNvSpPr/>
          <p:nvPr userDrawn="1"/>
        </p:nvSpPr>
        <p:spPr>
          <a:xfrm>
            <a:off x="9315450" y="33734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9631340" y="7143"/>
            <a:ext cx="157958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Taustavärin vaihtaminen</a:t>
            </a:r>
          </a:p>
          <a:p>
            <a:r>
              <a:rPr lang="fi-FI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Home/Layout</a:t>
            </a:r>
          </a:p>
        </p:txBody>
      </p:sp>
      <p:sp>
        <p:nvSpPr>
          <p:cNvPr id="22" name="Left Arrow 21"/>
          <p:cNvSpPr/>
          <p:nvPr userDrawn="1"/>
        </p:nvSpPr>
        <p:spPr>
          <a:xfrm>
            <a:off x="9315450" y="2029238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9640865" y="2002647"/>
            <a:ext cx="169388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Kuvan vaihtaminen</a:t>
            </a:r>
          </a:p>
          <a:p>
            <a:r>
              <a:rPr lang="fi-FI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Klikkaa kuvaikonia keskellä</a:t>
            </a:r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5555657" y="1238249"/>
            <a:ext cx="3240000" cy="3240000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bg1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25" name="Slide Number Placeholder 6"/>
          <p:cNvSpPr txBox="1">
            <a:spLocks/>
          </p:cNvSpPr>
          <p:nvPr userDrawn="1"/>
        </p:nvSpPr>
        <p:spPr>
          <a:xfrm>
            <a:off x="8421928" y="4837466"/>
            <a:ext cx="447675" cy="2047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8372877" y="4815078"/>
            <a:ext cx="0" cy="325614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2"/>
          <p:cNvSpPr>
            <a:spLocks noGrp="1"/>
          </p:cNvSpPr>
          <p:nvPr>
            <p:ph type="dt" sz="half" idx="2"/>
          </p:nvPr>
        </p:nvSpPr>
        <p:spPr>
          <a:xfrm>
            <a:off x="7588469" y="4842785"/>
            <a:ext cx="742071" cy="19911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0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1.10.2021</a:t>
            </a:fld>
            <a:endParaRPr lang="fi-FI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62655" y="4588933"/>
            <a:ext cx="4741731" cy="45296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656404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one colum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48343" y="206375"/>
            <a:ext cx="8447314" cy="85725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343" y="1238250"/>
            <a:ext cx="8447314" cy="32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9" name="Slide Number Placeholder 6"/>
          <p:cNvSpPr txBox="1">
            <a:spLocks/>
          </p:cNvSpPr>
          <p:nvPr userDrawn="1"/>
        </p:nvSpPr>
        <p:spPr>
          <a:xfrm>
            <a:off x="8421928" y="4837466"/>
            <a:ext cx="447675" cy="2047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8372877" y="4815078"/>
            <a:ext cx="0" cy="325614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2"/>
          <p:cNvSpPr>
            <a:spLocks noGrp="1"/>
          </p:cNvSpPr>
          <p:nvPr>
            <p:ph type="dt" sz="half" idx="2"/>
          </p:nvPr>
        </p:nvSpPr>
        <p:spPr>
          <a:xfrm>
            <a:off x="7588469" y="4842785"/>
            <a:ext cx="742071" cy="19911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0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1.10.2021</a:t>
            </a:fld>
            <a:endParaRPr lang="fi-FI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62655" y="4588933"/>
            <a:ext cx="4741731" cy="45296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79211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gre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48343" y="206375"/>
            <a:ext cx="8447314" cy="85725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344" y="1238251"/>
            <a:ext cx="4108396" cy="3218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41155" y="1238251"/>
            <a:ext cx="4154501" cy="3218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Slide Number Placeholder 6"/>
          <p:cNvSpPr txBox="1">
            <a:spLocks/>
          </p:cNvSpPr>
          <p:nvPr userDrawn="1"/>
        </p:nvSpPr>
        <p:spPr>
          <a:xfrm>
            <a:off x="8421928" y="4837466"/>
            <a:ext cx="447675" cy="2047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8372877" y="4815078"/>
            <a:ext cx="0" cy="325614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2"/>
          <p:cNvSpPr>
            <a:spLocks noGrp="1"/>
          </p:cNvSpPr>
          <p:nvPr>
            <p:ph type="dt" sz="half" idx="2"/>
          </p:nvPr>
        </p:nvSpPr>
        <p:spPr>
          <a:xfrm>
            <a:off x="7588469" y="4842785"/>
            <a:ext cx="742071" cy="19911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0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1.10.2021</a:t>
            </a:fld>
            <a:endParaRPr lang="fi-FI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62655" y="4588933"/>
            <a:ext cx="4741731" cy="45296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612930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and picture gra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48343" y="206375"/>
            <a:ext cx="8447314" cy="85725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343" y="1238249"/>
            <a:ext cx="5007427" cy="32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0" name="Left Arrow 19"/>
          <p:cNvSpPr/>
          <p:nvPr userDrawn="1"/>
        </p:nvSpPr>
        <p:spPr>
          <a:xfrm>
            <a:off x="9315450" y="33734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9631340" y="7143"/>
            <a:ext cx="157958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Taustavärin vaihtaminen</a:t>
            </a:r>
          </a:p>
          <a:p>
            <a:r>
              <a:rPr lang="fi-FI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Home/Layout</a:t>
            </a:r>
          </a:p>
        </p:txBody>
      </p:sp>
      <p:sp>
        <p:nvSpPr>
          <p:cNvPr id="22" name="Left Arrow 21"/>
          <p:cNvSpPr/>
          <p:nvPr userDrawn="1"/>
        </p:nvSpPr>
        <p:spPr>
          <a:xfrm>
            <a:off x="9315450" y="2029238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9640865" y="2002647"/>
            <a:ext cx="169388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Kuvan vaihtaminen</a:t>
            </a:r>
          </a:p>
          <a:p>
            <a:r>
              <a:rPr lang="fi-FI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Klikkaa kuvaikonia keskellä</a:t>
            </a:r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5555657" y="1238249"/>
            <a:ext cx="3240000" cy="3240000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bg1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25" name="Slide Number Placeholder 6"/>
          <p:cNvSpPr txBox="1">
            <a:spLocks/>
          </p:cNvSpPr>
          <p:nvPr userDrawn="1"/>
        </p:nvSpPr>
        <p:spPr>
          <a:xfrm>
            <a:off x="8421928" y="4837466"/>
            <a:ext cx="447675" cy="2047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8372877" y="4815078"/>
            <a:ext cx="0" cy="325614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2"/>
          <p:cNvSpPr>
            <a:spLocks noGrp="1"/>
          </p:cNvSpPr>
          <p:nvPr>
            <p:ph type="dt" sz="half" idx="2"/>
          </p:nvPr>
        </p:nvSpPr>
        <p:spPr>
          <a:xfrm>
            <a:off x="7588469" y="4842785"/>
            <a:ext cx="742071" cy="19911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0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1.10.2021</a:t>
            </a:fld>
            <a:endParaRPr lang="fi-FI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62655" y="4588933"/>
            <a:ext cx="4741731" cy="45296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171474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v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/>
          <p:cNvSpPr>
            <a:spLocks/>
          </p:cNvSpPr>
          <p:nvPr userDrawn="1"/>
        </p:nvSpPr>
        <p:spPr bwMode="auto">
          <a:xfrm>
            <a:off x="1" y="0"/>
            <a:ext cx="7953374" cy="5143362"/>
          </a:xfrm>
          <a:custGeom>
            <a:avLst/>
            <a:gdLst>
              <a:gd name="T0" fmla="*/ 4989 w 5022"/>
              <a:gd name="T1" fmla="*/ 0 h 3531"/>
              <a:gd name="T2" fmla="*/ 0 w 5022"/>
              <a:gd name="T3" fmla="*/ 0 h 3531"/>
              <a:gd name="T4" fmla="*/ 0 w 5022"/>
              <a:gd name="T5" fmla="*/ 3531 h 3531"/>
              <a:gd name="T6" fmla="*/ 3916 w 5022"/>
              <a:gd name="T7" fmla="*/ 3531 h 3531"/>
              <a:gd name="T8" fmla="*/ 3916 w 5022"/>
              <a:gd name="T9" fmla="*/ 3531 h 3531"/>
              <a:gd name="T10" fmla="*/ 3980 w 5022"/>
              <a:gd name="T11" fmla="*/ 3449 h 3531"/>
              <a:gd name="T12" fmla="*/ 4044 w 5022"/>
              <a:gd name="T13" fmla="*/ 3365 h 3531"/>
              <a:gd name="T14" fmla="*/ 4106 w 5022"/>
              <a:gd name="T15" fmla="*/ 3282 h 3531"/>
              <a:gd name="T16" fmla="*/ 4165 w 5022"/>
              <a:gd name="T17" fmla="*/ 3197 h 3531"/>
              <a:gd name="T18" fmla="*/ 4222 w 5022"/>
              <a:gd name="T19" fmla="*/ 3111 h 3531"/>
              <a:gd name="T20" fmla="*/ 4279 w 5022"/>
              <a:gd name="T21" fmla="*/ 3025 h 3531"/>
              <a:gd name="T22" fmla="*/ 4333 w 5022"/>
              <a:gd name="T23" fmla="*/ 2937 h 3531"/>
              <a:gd name="T24" fmla="*/ 4385 w 5022"/>
              <a:gd name="T25" fmla="*/ 2849 h 3531"/>
              <a:gd name="T26" fmla="*/ 4435 w 5022"/>
              <a:gd name="T27" fmla="*/ 2759 h 3531"/>
              <a:gd name="T28" fmla="*/ 4483 w 5022"/>
              <a:gd name="T29" fmla="*/ 2670 h 3531"/>
              <a:gd name="T30" fmla="*/ 4530 w 5022"/>
              <a:gd name="T31" fmla="*/ 2578 h 3531"/>
              <a:gd name="T32" fmla="*/ 4574 w 5022"/>
              <a:gd name="T33" fmla="*/ 2487 h 3531"/>
              <a:gd name="T34" fmla="*/ 4616 w 5022"/>
              <a:gd name="T35" fmla="*/ 2396 h 3531"/>
              <a:gd name="T36" fmla="*/ 4658 w 5022"/>
              <a:gd name="T37" fmla="*/ 2304 h 3531"/>
              <a:gd name="T38" fmla="*/ 4695 w 5022"/>
              <a:gd name="T39" fmla="*/ 2210 h 3531"/>
              <a:gd name="T40" fmla="*/ 4732 w 5022"/>
              <a:gd name="T41" fmla="*/ 2116 h 3531"/>
              <a:gd name="T42" fmla="*/ 4767 w 5022"/>
              <a:gd name="T43" fmla="*/ 2022 h 3531"/>
              <a:gd name="T44" fmla="*/ 4798 w 5022"/>
              <a:gd name="T45" fmla="*/ 1926 h 3531"/>
              <a:gd name="T46" fmla="*/ 4829 w 5022"/>
              <a:gd name="T47" fmla="*/ 1830 h 3531"/>
              <a:gd name="T48" fmla="*/ 4858 w 5022"/>
              <a:gd name="T49" fmla="*/ 1733 h 3531"/>
              <a:gd name="T50" fmla="*/ 4883 w 5022"/>
              <a:gd name="T51" fmla="*/ 1636 h 3531"/>
              <a:gd name="T52" fmla="*/ 4907 w 5022"/>
              <a:gd name="T53" fmla="*/ 1538 h 3531"/>
              <a:gd name="T54" fmla="*/ 4928 w 5022"/>
              <a:gd name="T55" fmla="*/ 1441 h 3531"/>
              <a:gd name="T56" fmla="*/ 4947 w 5022"/>
              <a:gd name="T57" fmla="*/ 1341 h 3531"/>
              <a:gd name="T58" fmla="*/ 4965 w 5022"/>
              <a:gd name="T59" fmla="*/ 1242 h 3531"/>
              <a:gd name="T60" fmla="*/ 4980 w 5022"/>
              <a:gd name="T61" fmla="*/ 1142 h 3531"/>
              <a:gd name="T62" fmla="*/ 4992 w 5022"/>
              <a:gd name="T63" fmla="*/ 1042 h 3531"/>
              <a:gd name="T64" fmla="*/ 5003 w 5022"/>
              <a:gd name="T65" fmla="*/ 941 h 3531"/>
              <a:gd name="T66" fmla="*/ 5012 w 5022"/>
              <a:gd name="T67" fmla="*/ 839 h 3531"/>
              <a:gd name="T68" fmla="*/ 5018 w 5022"/>
              <a:gd name="T69" fmla="*/ 738 h 3531"/>
              <a:gd name="T70" fmla="*/ 5021 w 5022"/>
              <a:gd name="T71" fmla="*/ 635 h 3531"/>
              <a:gd name="T72" fmla="*/ 5022 w 5022"/>
              <a:gd name="T73" fmla="*/ 533 h 3531"/>
              <a:gd name="T74" fmla="*/ 5022 w 5022"/>
              <a:gd name="T75" fmla="*/ 533 h 3531"/>
              <a:gd name="T76" fmla="*/ 5022 w 5022"/>
              <a:gd name="T77" fmla="*/ 466 h 3531"/>
              <a:gd name="T78" fmla="*/ 5021 w 5022"/>
              <a:gd name="T79" fmla="*/ 399 h 3531"/>
              <a:gd name="T80" fmla="*/ 5018 w 5022"/>
              <a:gd name="T81" fmla="*/ 331 h 3531"/>
              <a:gd name="T82" fmla="*/ 5015 w 5022"/>
              <a:gd name="T83" fmla="*/ 264 h 3531"/>
              <a:gd name="T84" fmla="*/ 5010 w 5022"/>
              <a:gd name="T85" fmla="*/ 197 h 3531"/>
              <a:gd name="T86" fmla="*/ 5004 w 5022"/>
              <a:gd name="T87" fmla="*/ 131 h 3531"/>
              <a:gd name="T88" fmla="*/ 4997 w 5022"/>
              <a:gd name="T89" fmla="*/ 66 h 3531"/>
              <a:gd name="T90" fmla="*/ 4989 w 5022"/>
              <a:gd name="T91" fmla="*/ 0 h 3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5022" h="3531">
                <a:moveTo>
                  <a:pt x="4989" y="0"/>
                </a:moveTo>
                <a:lnTo>
                  <a:pt x="0" y="0"/>
                </a:lnTo>
                <a:lnTo>
                  <a:pt x="0" y="3531"/>
                </a:lnTo>
                <a:lnTo>
                  <a:pt x="3916" y="3531"/>
                </a:lnTo>
                <a:lnTo>
                  <a:pt x="3916" y="3531"/>
                </a:lnTo>
                <a:lnTo>
                  <a:pt x="3980" y="3449"/>
                </a:lnTo>
                <a:lnTo>
                  <a:pt x="4044" y="3365"/>
                </a:lnTo>
                <a:lnTo>
                  <a:pt x="4106" y="3282"/>
                </a:lnTo>
                <a:lnTo>
                  <a:pt x="4165" y="3197"/>
                </a:lnTo>
                <a:lnTo>
                  <a:pt x="4222" y="3111"/>
                </a:lnTo>
                <a:lnTo>
                  <a:pt x="4279" y="3025"/>
                </a:lnTo>
                <a:lnTo>
                  <a:pt x="4333" y="2937"/>
                </a:lnTo>
                <a:lnTo>
                  <a:pt x="4385" y="2849"/>
                </a:lnTo>
                <a:lnTo>
                  <a:pt x="4435" y="2759"/>
                </a:lnTo>
                <a:lnTo>
                  <a:pt x="4483" y="2670"/>
                </a:lnTo>
                <a:lnTo>
                  <a:pt x="4530" y="2578"/>
                </a:lnTo>
                <a:lnTo>
                  <a:pt x="4574" y="2487"/>
                </a:lnTo>
                <a:lnTo>
                  <a:pt x="4616" y="2396"/>
                </a:lnTo>
                <a:lnTo>
                  <a:pt x="4658" y="2304"/>
                </a:lnTo>
                <a:lnTo>
                  <a:pt x="4695" y="2210"/>
                </a:lnTo>
                <a:lnTo>
                  <a:pt x="4732" y="2116"/>
                </a:lnTo>
                <a:lnTo>
                  <a:pt x="4767" y="2022"/>
                </a:lnTo>
                <a:lnTo>
                  <a:pt x="4798" y="1926"/>
                </a:lnTo>
                <a:lnTo>
                  <a:pt x="4829" y="1830"/>
                </a:lnTo>
                <a:lnTo>
                  <a:pt x="4858" y="1733"/>
                </a:lnTo>
                <a:lnTo>
                  <a:pt x="4883" y="1636"/>
                </a:lnTo>
                <a:lnTo>
                  <a:pt x="4907" y="1538"/>
                </a:lnTo>
                <a:lnTo>
                  <a:pt x="4928" y="1441"/>
                </a:lnTo>
                <a:lnTo>
                  <a:pt x="4947" y="1341"/>
                </a:lnTo>
                <a:lnTo>
                  <a:pt x="4965" y="1242"/>
                </a:lnTo>
                <a:lnTo>
                  <a:pt x="4980" y="1142"/>
                </a:lnTo>
                <a:lnTo>
                  <a:pt x="4992" y="1042"/>
                </a:lnTo>
                <a:lnTo>
                  <a:pt x="5003" y="941"/>
                </a:lnTo>
                <a:lnTo>
                  <a:pt x="5012" y="839"/>
                </a:lnTo>
                <a:lnTo>
                  <a:pt x="5018" y="738"/>
                </a:lnTo>
                <a:lnTo>
                  <a:pt x="5021" y="635"/>
                </a:lnTo>
                <a:lnTo>
                  <a:pt x="5022" y="533"/>
                </a:lnTo>
                <a:lnTo>
                  <a:pt x="5022" y="533"/>
                </a:lnTo>
                <a:lnTo>
                  <a:pt x="5022" y="466"/>
                </a:lnTo>
                <a:lnTo>
                  <a:pt x="5021" y="399"/>
                </a:lnTo>
                <a:lnTo>
                  <a:pt x="5018" y="331"/>
                </a:lnTo>
                <a:lnTo>
                  <a:pt x="5015" y="264"/>
                </a:lnTo>
                <a:lnTo>
                  <a:pt x="5010" y="197"/>
                </a:lnTo>
                <a:lnTo>
                  <a:pt x="5004" y="131"/>
                </a:lnTo>
                <a:lnTo>
                  <a:pt x="4997" y="66"/>
                </a:lnTo>
                <a:lnTo>
                  <a:pt x="498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88900" dist="50800" algn="l" rotWithShape="0">
              <a:prstClr val="black">
                <a:alpha val="5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206375"/>
            <a:ext cx="6697916" cy="85725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343" y="1238250"/>
            <a:ext cx="6697916" cy="35020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Slide Number Placeholder 6"/>
          <p:cNvSpPr txBox="1">
            <a:spLocks/>
          </p:cNvSpPr>
          <p:nvPr userDrawn="1"/>
        </p:nvSpPr>
        <p:spPr>
          <a:xfrm>
            <a:off x="235516" y="4846408"/>
            <a:ext cx="447675" cy="2047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mtClean="0">
                <a:solidFill>
                  <a:schemeClr val="tx2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>
              <a:solidFill>
                <a:schemeClr val="tx2">
                  <a:lumMod val="40000"/>
                  <a:lumOff val="6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Date Placeholder 3"/>
          <p:cNvSpPr txBox="1">
            <a:spLocks/>
          </p:cNvSpPr>
          <p:nvPr userDrawn="1"/>
        </p:nvSpPr>
        <p:spPr>
          <a:xfrm>
            <a:off x="617011" y="4846408"/>
            <a:ext cx="869950" cy="2047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F3965593-D00A-4D19-B125-70848567FE46}" type="datetime1">
              <a:rPr lang="fi-FI" smtClean="0">
                <a:solidFill>
                  <a:schemeClr val="tx2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1.10.2021</a:t>
            </a:fld>
            <a:endParaRPr lang="en-US" dirty="0">
              <a:solidFill>
                <a:schemeClr val="tx2">
                  <a:lumMod val="40000"/>
                  <a:lumOff val="6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610428" y="4824020"/>
            <a:ext cx="0" cy="325614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Left Arrow 18"/>
          <p:cNvSpPr/>
          <p:nvPr userDrawn="1"/>
        </p:nvSpPr>
        <p:spPr>
          <a:xfrm>
            <a:off x="9315450" y="300434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9631339" y="273843"/>
            <a:ext cx="18247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Taustavärin vaihtaminen</a:t>
            </a:r>
          </a:p>
          <a:p>
            <a:r>
              <a:rPr lang="fi-FI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Home/Layout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2007" y="4886769"/>
            <a:ext cx="1554026" cy="17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894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ve cya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5"/>
          <p:cNvSpPr>
            <a:spLocks/>
          </p:cNvSpPr>
          <p:nvPr userDrawn="1"/>
        </p:nvSpPr>
        <p:spPr bwMode="auto">
          <a:xfrm>
            <a:off x="1" y="0"/>
            <a:ext cx="7953374" cy="5143362"/>
          </a:xfrm>
          <a:custGeom>
            <a:avLst/>
            <a:gdLst>
              <a:gd name="T0" fmla="*/ 4989 w 5022"/>
              <a:gd name="T1" fmla="*/ 0 h 3531"/>
              <a:gd name="T2" fmla="*/ 0 w 5022"/>
              <a:gd name="T3" fmla="*/ 0 h 3531"/>
              <a:gd name="T4" fmla="*/ 0 w 5022"/>
              <a:gd name="T5" fmla="*/ 3531 h 3531"/>
              <a:gd name="T6" fmla="*/ 3916 w 5022"/>
              <a:gd name="T7" fmla="*/ 3531 h 3531"/>
              <a:gd name="T8" fmla="*/ 3916 w 5022"/>
              <a:gd name="T9" fmla="*/ 3531 h 3531"/>
              <a:gd name="T10" fmla="*/ 3980 w 5022"/>
              <a:gd name="T11" fmla="*/ 3449 h 3531"/>
              <a:gd name="T12" fmla="*/ 4044 w 5022"/>
              <a:gd name="T13" fmla="*/ 3365 h 3531"/>
              <a:gd name="T14" fmla="*/ 4106 w 5022"/>
              <a:gd name="T15" fmla="*/ 3282 h 3531"/>
              <a:gd name="T16" fmla="*/ 4165 w 5022"/>
              <a:gd name="T17" fmla="*/ 3197 h 3531"/>
              <a:gd name="T18" fmla="*/ 4222 w 5022"/>
              <a:gd name="T19" fmla="*/ 3111 h 3531"/>
              <a:gd name="T20" fmla="*/ 4279 w 5022"/>
              <a:gd name="T21" fmla="*/ 3025 h 3531"/>
              <a:gd name="T22" fmla="*/ 4333 w 5022"/>
              <a:gd name="T23" fmla="*/ 2937 h 3531"/>
              <a:gd name="T24" fmla="*/ 4385 w 5022"/>
              <a:gd name="T25" fmla="*/ 2849 h 3531"/>
              <a:gd name="T26" fmla="*/ 4435 w 5022"/>
              <a:gd name="T27" fmla="*/ 2759 h 3531"/>
              <a:gd name="T28" fmla="*/ 4483 w 5022"/>
              <a:gd name="T29" fmla="*/ 2670 h 3531"/>
              <a:gd name="T30" fmla="*/ 4530 w 5022"/>
              <a:gd name="T31" fmla="*/ 2578 h 3531"/>
              <a:gd name="T32" fmla="*/ 4574 w 5022"/>
              <a:gd name="T33" fmla="*/ 2487 h 3531"/>
              <a:gd name="T34" fmla="*/ 4616 w 5022"/>
              <a:gd name="T35" fmla="*/ 2396 h 3531"/>
              <a:gd name="T36" fmla="*/ 4658 w 5022"/>
              <a:gd name="T37" fmla="*/ 2304 h 3531"/>
              <a:gd name="T38" fmla="*/ 4695 w 5022"/>
              <a:gd name="T39" fmla="*/ 2210 h 3531"/>
              <a:gd name="T40" fmla="*/ 4732 w 5022"/>
              <a:gd name="T41" fmla="*/ 2116 h 3531"/>
              <a:gd name="T42" fmla="*/ 4767 w 5022"/>
              <a:gd name="T43" fmla="*/ 2022 h 3531"/>
              <a:gd name="T44" fmla="*/ 4798 w 5022"/>
              <a:gd name="T45" fmla="*/ 1926 h 3531"/>
              <a:gd name="T46" fmla="*/ 4829 w 5022"/>
              <a:gd name="T47" fmla="*/ 1830 h 3531"/>
              <a:gd name="T48" fmla="*/ 4858 w 5022"/>
              <a:gd name="T49" fmla="*/ 1733 h 3531"/>
              <a:gd name="T50" fmla="*/ 4883 w 5022"/>
              <a:gd name="T51" fmla="*/ 1636 h 3531"/>
              <a:gd name="T52" fmla="*/ 4907 w 5022"/>
              <a:gd name="T53" fmla="*/ 1538 h 3531"/>
              <a:gd name="T54" fmla="*/ 4928 w 5022"/>
              <a:gd name="T55" fmla="*/ 1441 h 3531"/>
              <a:gd name="T56" fmla="*/ 4947 w 5022"/>
              <a:gd name="T57" fmla="*/ 1341 h 3531"/>
              <a:gd name="T58" fmla="*/ 4965 w 5022"/>
              <a:gd name="T59" fmla="*/ 1242 h 3531"/>
              <a:gd name="T60" fmla="*/ 4980 w 5022"/>
              <a:gd name="T61" fmla="*/ 1142 h 3531"/>
              <a:gd name="T62" fmla="*/ 4992 w 5022"/>
              <a:gd name="T63" fmla="*/ 1042 h 3531"/>
              <a:gd name="T64" fmla="*/ 5003 w 5022"/>
              <a:gd name="T65" fmla="*/ 941 h 3531"/>
              <a:gd name="T66" fmla="*/ 5012 w 5022"/>
              <a:gd name="T67" fmla="*/ 839 h 3531"/>
              <a:gd name="T68" fmla="*/ 5018 w 5022"/>
              <a:gd name="T69" fmla="*/ 738 h 3531"/>
              <a:gd name="T70" fmla="*/ 5021 w 5022"/>
              <a:gd name="T71" fmla="*/ 635 h 3531"/>
              <a:gd name="T72" fmla="*/ 5022 w 5022"/>
              <a:gd name="T73" fmla="*/ 533 h 3531"/>
              <a:gd name="T74" fmla="*/ 5022 w 5022"/>
              <a:gd name="T75" fmla="*/ 533 h 3531"/>
              <a:gd name="T76" fmla="*/ 5022 w 5022"/>
              <a:gd name="T77" fmla="*/ 466 h 3531"/>
              <a:gd name="T78" fmla="*/ 5021 w 5022"/>
              <a:gd name="T79" fmla="*/ 399 h 3531"/>
              <a:gd name="T80" fmla="*/ 5018 w 5022"/>
              <a:gd name="T81" fmla="*/ 331 h 3531"/>
              <a:gd name="T82" fmla="*/ 5015 w 5022"/>
              <a:gd name="T83" fmla="*/ 264 h 3531"/>
              <a:gd name="T84" fmla="*/ 5010 w 5022"/>
              <a:gd name="T85" fmla="*/ 197 h 3531"/>
              <a:gd name="T86" fmla="*/ 5004 w 5022"/>
              <a:gd name="T87" fmla="*/ 131 h 3531"/>
              <a:gd name="T88" fmla="*/ 4997 w 5022"/>
              <a:gd name="T89" fmla="*/ 66 h 3531"/>
              <a:gd name="T90" fmla="*/ 4989 w 5022"/>
              <a:gd name="T91" fmla="*/ 0 h 3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5022" h="3531">
                <a:moveTo>
                  <a:pt x="4989" y="0"/>
                </a:moveTo>
                <a:lnTo>
                  <a:pt x="0" y="0"/>
                </a:lnTo>
                <a:lnTo>
                  <a:pt x="0" y="3531"/>
                </a:lnTo>
                <a:lnTo>
                  <a:pt x="3916" y="3531"/>
                </a:lnTo>
                <a:lnTo>
                  <a:pt x="3916" y="3531"/>
                </a:lnTo>
                <a:lnTo>
                  <a:pt x="3980" y="3449"/>
                </a:lnTo>
                <a:lnTo>
                  <a:pt x="4044" y="3365"/>
                </a:lnTo>
                <a:lnTo>
                  <a:pt x="4106" y="3282"/>
                </a:lnTo>
                <a:lnTo>
                  <a:pt x="4165" y="3197"/>
                </a:lnTo>
                <a:lnTo>
                  <a:pt x="4222" y="3111"/>
                </a:lnTo>
                <a:lnTo>
                  <a:pt x="4279" y="3025"/>
                </a:lnTo>
                <a:lnTo>
                  <a:pt x="4333" y="2937"/>
                </a:lnTo>
                <a:lnTo>
                  <a:pt x="4385" y="2849"/>
                </a:lnTo>
                <a:lnTo>
                  <a:pt x="4435" y="2759"/>
                </a:lnTo>
                <a:lnTo>
                  <a:pt x="4483" y="2670"/>
                </a:lnTo>
                <a:lnTo>
                  <a:pt x="4530" y="2578"/>
                </a:lnTo>
                <a:lnTo>
                  <a:pt x="4574" y="2487"/>
                </a:lnTo>
                <a:lnTo>
                  <a:pt x="4616" y="2396"/>
                </a:lnTo>
                <a:lnTo>
                  <a:pt x="4658" y="2304"/>
                </a:lnTo>
                <a:lnTo>
                  <a:pt x="4695" y="2210"/>
                </a:lnTo>
                <a:lnTo>
                  <a:pt x="4732" y="2116"/>
                </a:lnTo>
                <a:lnTo>
                  <a:pt x="4767" y="2022"/>
                </a:lnTo>
                <a:lnTo>
                  <a:pt x="4798" y="1926"/>
                </a:lnTo>
                <a:lnTo>
                  <a:pt x="4829" y="1830"/>
                </a:lnTo>
                <a:lnTo>
                  <a:pt x="4858" y="1733"/>
                </a:lnTo>
                <a:lnTo>
                  <a:pt x="4883" y="1636"/>
                </a:lnTo>
                <a:lnTo>
                  <a:pt x="4907" y="1538"/>
                </a:lnTo>
                <a:lnTo>
                  <a:pt x="4928" y="1441"/>
                </a:lnTo>
                <a:lnTo>
                  <a:pt x="4947" y="1341"/>
                </a:lnTo>
                <a:lnTo>
                  <a:pt x="4965" y="1242"/>
                </a:lnTo>
                <a:lnTo>
                  <a:pt x="4980" y="1142"/>
                </a:lnTo>
                <a:lnTo>
                  <a:pt x="4992" y="1042"/>
                </a:lnTo>
                <a:lnTo>
                  <a:pt x="5003" y="941"/>
                </a:lnTo>
                <a:lnTo>
                  <a:pt x="5012" y="839"/>
                </a:lnTo>
                <a:lnTo>
                  <a:pt x="5018" y="738"/>
                </a:lnTo>
                <a:lnTo>
                  <a:pt x="5021" y="635"/>
                </a:lnTo>
                <a:lnTo>
                  <a:pt x="5022" y="533"/>
                </a:lnTo>
                <a:lnTo>
                  <a:pt x="5022" y="533"/>
                </a:lnTo>
                <a:lnTo>
                  <a:pt x="5022" y="466"/>
                </a:lnTo>
                <a:lnTo>
                  <a:pt x="5021" y="399"/>
                </a:lnTo>
                <a:lnTo>
                  <a:pt x="5018" y="331"/>
                </a:lnTo>
                <a:lnTo>
                  <a:pt x="5015" y="264"/>
                </a:lnTo>
                <a:lnTo>
                  <a:pt x="5010" y="197"/>
                </a:lnTo>
                <a:lnTo>
                  <a:pt x="5004" y="131"/>
                </a:lnTo>
                <a:lnTo>
                  <a:pt x="4997" y="66"/>
                </a:lnTo>
                <a:lnTo>
                  <a:pt x="498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88900" dist="50800" algn="l" rotWithShape="0">
              <a:prstClr val="black">
                <a:alpha val="5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48343" y="206375"/>
            <a:ext cx="6697916" cy="85725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343" y="1238250"/>
            <a:ext cx="6697916" cy="35020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0" name="Slide Number Placeholder 6"/>
          <p:cNvSpPr txBox="1">
            <a:spLocks/>
          </p:cNvSpPr>
          <p:nvPr userDrawn="1"/>
        </p:nvSpPr>
        <p:spPr>
          <a:xfrm>
            <a:off x="235516" y="4846408"/>
            <a:ext cx="447675" cy="2047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mtClean="0">
                <a:solidFill>
                  <a:schemeClr val="tx2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>
              <a:solidFill>
                <a:schemeClr val="tx2">
                  <a:lumMod val="40000"/>
                  <a:lumOff val="6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Date Placeholder 3"/>
          <p:cNvSpPr txBox="1">
            <a:spLocks/>
          </p:cNvSpPr>
          <p:nvPr userDrawn="1"/>
        </p:nvSpPr>
        <p:spPr>
          <a:xfrm>
            <a:off x="617011" y="4846408"/>
            <a:ext cx="869950" cy="2047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F3965593-D00A-4D19-B125-70848567FE46}" type="datetime1">
              <a:rPr lang="fi-FI" smtClean="0">
                <a:solidFill>
                  <a:schemeClr val="tx2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1.10.2021</a:t>
            </a:fld>
            <a:endParaRPr lang="en-US" dirty="0">
              <a:solidFill>
                <a:schemeClr val="tx2">
                  <a:lumMod val="40000"/>
                  <a:lumOff val="6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610428" y="4824020"/>
            <a:ext cx="0" cy="325614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Left Arrow 22"/>
          <p:cNvSpPr/>
          <p:nvPr userDrawn="1"/>
        </p:nvSpPr>
        <p:spPr>
          <a:xfrm>
            <a:off x="9315450" y="300434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9631339" y="273843"/>
            <a:ext cx="18247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Taustavärin vaihtaminen</a:t>
            </a:r>
          </a:p>
          <a:p>
            <a:r>
              <a:rPr lang="fi-FI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Home/Layout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2007" y="4886769"/>
            <a:ext cx="1554026" cy="17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651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ve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5"/>
          <p:cNvSpPr>
            <a:spLocks/>
          </p:cNvSpPr>
          <p:nvPr userDrawn="1"/>
        </p:nvSpPr>
        <p:spPr bwMode="auto">
          <a:xfrm>
            <a:off x="1" y="0"/>
            <a:ext cx="7953374" cy="5143362"/>
          </a:xfrm>
          <a:custGeom>
            <a:avLst/>
            <a:gdLst>
              <a:gd name="T0" fmla="*/ 4989 w 5022"/>
              <a:gd name="T1" fmla="*/ 0 h 3531"/>
              <a:gd name="T2" fmla="*/ 0 w 5022"/>
              <a:gd name="T3" fmla="*/ 0 h 3531"/>
              <a:gd name="T4" fmla="*/ 0 w 5022"/>
              <a:gd name="T5" fmla="*/ 3531 h 3531"/>
              <a:gd name="T6" fmla="*/ 3916 w 5022"/>
              <a:gd name="T7" fmla="*/ 3531 h 3531"/>
              <a:gd name="T8" fmla="*/ 3916 w 5022"/>
              <a:gd name="T9" fmla="*/ 3531 h 3531"/>
              <a:gd name="T10" fmla="*/ 3980 w 5022"/>
              <a:gd name="T11" fmla="*/ 3449 h 3531"/>
              <a:gd name="T12" fmla="*/ 4044 w 5022"/>
              <a:gd name="T13" fmla="*/ 3365 h 3531"/>
              <a:gd name="T14" fmla="*/ 4106 w 5022"/>
              <a:gd name="T15" fmla="*/ 3282 h 3531"/>
              <a:gd name="T16" fmla="*/ 4165 w 5022"/>
              <a:gd name="T17" fmla="*/ 3197 h 3531"/>
              <a:gd name="T18" fmla="*/ 4222 w 5022"/>
              <a:gd name="T19" fmla="*/ 3111 h 3531"/>
              <a:gd name="T20" fmla="*/ 4279 w 5022"/>
              <a:gd name="T21" fmla="*/ 3025 h 3531"/>
              <a:gd name="T22" fmla="*/ 4333 w 5022"/>
              <a:gd name="T23" fmla="*/ 2937 h 3531"/>
              <a:gd name="T24" fmla="*/ 4385 w 5022"/>
              <a:gd name="T25" fmla="*/ 2849 h 3531"/>
              <a:gd name="T26" fmla="*/ 4435 w 5022"/>
              <a:gd name="T27" fmla="*/ 2759 h 3531"/>
              <a:gd name="T28" fmla="*/ 4483 w 5022"/>
              <a:gd name="T29" fmla="*/ 2670 h 3531"/>
              <a:gd name="T30" fmla="*/ 4530 w 5022"/>
              <a:gd name="T31" fmla="*/ 2578 h 3531"/>
              <a:gd name="T32" fmla="*/ 4574 w 5022"/>
              <a:gd name="T33" fmla="*/ 2487 h 3531"/>
              <a:gd name="T34" fmla="*/ 4616 w 5022"/>
              <a:gd name="T35" fmla="*/ 2396 h 3531"/>
              <a:gd name="T36" fmla="*/ 4658 w 5022"/>
              <a:gd name="T37" fmla="*/ 2304 h 3531"/>
              <a:gd name="T38" fmla="*/ 4695 w 5022"/>
              <a:gd name="T39" fmla="*/ 2210 h 3531"/>
              <a:gd name="T40" fmla="*/ 4732 w 5022"/>
              <a:gd name="T41" fmla="*/ 2116 h 3531"/>
              <a:gd name="T42" fmla="*/ 4767 w 5022"/>
              <a:gd name="T43" fmla="*/ 2022 h 3531"/>
              <a:gd name="T44" fmla="*/ 4798 w 5022"/>
              <a:gd name="T45" fmla="*/ 1926 h 3531"/>
              <a:gd name="T46" fmla="*/ 4829 w 5022"/>
              <a:gd name="T47" fmla="*/ 1830 h 3531"/>
              <a:gd name="T48" fmla="*/ 4858 w 5022"/>
              <a:gd name="T49" fmla="*/ 1733 h 3531"/>
              <a:gd name="T50" fmla="*/ 4883 w 5022"/>
              <a:gd name="T51" fmla="*/ 1636 h 3531"/>
              <a:gd name="T52" fmla="*/ 4907 w 5022"/>
              <a:gd name="T53" fmla="*/ 1538 h 3531"/>
              <a:gd name="T54" fmla="*/ 4928 w 5022"/>
              <a:gd name="T55" fmla="*/ 1441 h 3531"/>
              <a:gd name="T56" fmla="*/ 4947 w 5022"/>
              <a:gd name="T57" fmla="*/ 1341 h 3531"/>
              <a:gd name="T58" fmla="*/ 4965 w 5022"/>
              <a:gd name="T59" fmla="*/ 1242 h 3531"/>
              <a:gd name="T60" fmla="*/ 4980 w 5022"/>
              <a:gd name="T61" fmla="*/ 1142 h 3531"/>
              <a:gd name="T62" fmla="*/ 4992 w 5022"/>
              <a:gd name="T63" fmla="*/ 1042 h 3531"/>
              <a:gd name="T64" fmla="*/ 5003 w 5022"/>
              <a:gd name="T65" fmla="*/ 941 h 3531"/>
              <a:gd name="T66" fmla="*/ 5012 w 5022"/>
              <a:gd name="T67" fmla="*/ 839 h 3531"/>
              <a:gd name="T68" fmla="*/ 5018 w 5022"/>
              <a:gd name="T69" fmla="*/ 738 h 3531"/>
              <a:gd name="T70" fmla="*/ 5021 w 5022"/>
              <a:gd name="T71" fmla="*/ 635 h 3531"/>
              <a:gd name="T72" fmla="*/ 5022 w 5022"/>
              <a:gd name="T73" fmla="*/ 533 h 3531"/>
              <a:gd name="T74" fmla="*/ 5022 w 5022"/>
              <a:gd name="T75" fmla="*/ 533 h 3531"/>
              <a:gd name="T76" fmla="*/ 5022 w 5022"/>
              <a:gd name="T77" fmla="*/ 466 h 3531"/>
              <a:gd name="T78" fmla="*/ 5021 w 5022"/>
              <a:gd name="T79" fmla="*/ 399 h 3531"/>
              <a:gd name="T80" fmla="*/ 5018 w 5022"/>
              <a:gd name="T81" fmla="*/ 331 h 3531"/>
              <a:gd name="T82" fmla="*/ 5015 w 5022"/>
              <a:gd name="T83" fmla="*/ 264 h 3531"/>
              <a:gd name="T84" fmla="*/ 5010 w 5022"/>
              <a:gd name="T85" fmla="*/ 197 h 3531"/>
              <a:gd name="T86" fmla="*/ 5004 w 5022"/>
              <a:gd name="T87" fmla="*/ 131 h 3531"/>
              <a:gd name="T88" fmla="*/ 4997 w 5022"/>
              <a:gd name="T89" fmla="*/ 66 h 3531"/>
              <a:gd name="T90" fmla="*/ 4989 w 5022"/>
              <a:gd name="T91" fmla="*/ 0 h 3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5022" h="3531">
                <a:moveTo>
                  <a:pt x="4989" y="0"/>
                </a:moveTo>
                <a:lnTo>
                  <a:pt x="0" y="0"/>
                </a:lnTo>
                <a:lnTo>
                  <a:pt x="0" y="3531"/>
                </a:lnTo>
                <a:lnTo>
                  <a:pt x="3916" y="3531"/>
                </a:lnTo>
                <a:lnTo>
                  <a:pt x="3916" y="3531"/>
                </a:lnTo>
                <a:lnTo>
                  <a:pt x="3980" y="3449"/>
                </a:lnTo>
                <a:lnTo>
                  <a:pt x="4044" y="3365"/>
                </a:lnTo>
                <a:lnTo>
                  <a:pt x="4106" y="3282"/>
                </a:lnTo>
                <a:lnTo>
                  <a:pt x="4165" y="3197"/>
                </a:lnTo>
                <a:lnTo>
                  <a:pt x="4222" y="3111"/>
                </a:lnTo>
                <a:lnTo>
                  <a:pt x="4279" y="3025"/>
                </a:lnTo>
                <a:lnTo>
                  <a:pt x="4333" y="2937"/>
                </a:lnTo>
                <a:lnTo>
                  <a:pt x="4385" y="2849"/>
                </a:lnTo>
                <a:lnTo>
                  <a:pt x="4435" y="2759"/>
                </a:lnTo>
                <a:lnTo>
                  <a:pt x="4483" y="2670"/>
                </a:lnTo>
                <a:lnTo>
                  <a:pt x="4530" y="2578"/>
                </a:lnTo>
                <a:lnTo>
                  <a:pt x="4574" y="2487"/>
                </a:lnTo>
                <a:lnTo>
                  <a:pt x="4616" y="2396"/>
                </a:lnTo>
                <a:lnTo>
                  <a:pt x="4658" y="2304"/>
                </a:lnTo>
                <a:lnTo>
                  <a:pt x="4695" y="2210"/>
                </a:lnTo>
                <a:lnTo>
                  <a:pt x="4732" y="2116"/>
                </a:lnTo>
                <a:lnTo>
                  <a:pt x="4767" y="2022"/>
                </a:lnTo>
                <a:lnTo>
                  <a:pt x="4798" y="1926"/>
                </a:lnTo>
                <a:lnTo>
                  <a:pt x="4829" y="1830"/>
                </a:lnTo>
                <a:lnTo>
                  <a:pt x="4858" y="1733"/>
                </a:lnTo>
                <a:lnTo>
                  <a:pt x="4883" y="1636"/>
                </a:lnTo>
                <a:lnTo>
                  <a:pt x="4907" y="1538"/>
                </a:lnTo>
                <a:lnTo>
                  <a:pt x="4928" y="1441"/>
                </a:lnTo>
                <a:lnTo>
                  <a:pt x="4947" y="1341"/>
                </a:lnTo>
                <a:lnTo>
                  <a:pt x="4965" y="1242"/>
                </a:lnTo>
                <a:lnTo>
                  <a:pt x="4980" y="1142"/>
                </a:lnTo>
                <a:lnTo>
                  <a:pt x="4992" y="1042"/>
                </a:lnTo>
                <a:lnTo>
                  <a:pt x="5003" y="941"/>
                </a:lnTo>
                <a:lnTo>
                  <a:pt x="5012" y="839"/>
                </a:lnTo>
                <a:lnTo>
                  <a:pt x="5018" y="738"/>
                </a:lnTo>
                <a:lnTo>
                  <a:pt x="5021" y="635"/>
                </a:lnTo>
                <a:lnTo>
                  <a:pt x="5022" y="533"/>
                </a:lnTo>
                <a:lnTo>
                  <a:pt x="5022" y="533"/>
                </a:lnTo>
                <a:lnTo>
                  <a:pt x="5022" y="466"/>
                </a:lnTo>
                <a:lnTo>
                  <a:pt x="5021" y="399"/>
                </a:lnTo>
                <a:lnTo>
                  <a:pt x="5018" y="331"/>
                </a:lnTo>
                <a:lnTo>
                  <a:pt x="5015" y="264"/>
                </a:lnTo>
                <a:lnTo>
                  <a:pt x="5010" y="197"/>
                </a:lnTo>
                <a:lnTo>
                  <a:pt x="5004" y="131"/>
                </a:lnTo>
                <a:lnTo>
                  <a:pt x="4997" y="66"/>
                </a:lnTo>
                <a:lnTo>
                  <a:pt x="498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88900" dist="50800" algn="l" rotWithShape="0">
              <a:prstClr val="black">
                <a:alpha val="5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48343" y="206375"/>
            <a:ext cx="6697916" cy="85725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343" y="1238250"/>
            <a:ext cx="6697916" cy="35020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0" name="Slide Number Placeholder 6"/>
          <p:cNvSpPr txBox="1">
            <a:spLocks/>
          </p:cNvSpPr>
          <p:nvPr userDrawn="1"/>
        </p:nvSpPr>
        <p:spPr>
          <a:xfrm>
            <a:off x="235516" y="4846408"/>
            <a:ext cx="447675" cy="2047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mtClean="0">
                <a:solidFill>
                  <a:schemeClr val="tx2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>
              <a:solidFill>
                <a:schemeClr val="tx2">
                  <a:lumMod val="40000"/>
                  <a:lumOff val="6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Date Placeholder 3"/>
          <p:cNvSpPr txBox="1">
            <a:spLocks/>
          </p:cNvSpPr>
          <p:nvPr userDrawn="1"/>
        </p:nvSpPr>
        <p:spPr>
          <a:xfrm>
            <a:off x="617011" y="4846408"/>
            <a:ext cx="869950" cy="2047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F3965593-D00A-4D19-B125-70848567FE46}" type="datetime1">
              <a:rPr lang="fi-FI" smtClean="0">
                <a:solidFill>
                  <a:schemeClr val="tx2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1.10.2021</a:t>
            </a:fld>
            <a:endParaRPr lang="en-US" dirty="0">
              <a:solidFill>
                <a:schemeClr val="tx2">
                  <a:lumMod val="40000"/>
                  <a:lumOff val="6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610428" y="4824020"/>
            <a:ext cx="0" cy="325614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Left Arrow 22"/>
          <p:cNvSpPr/>
          <p:nvPr userDrawn="1"/>
        </p:nvSpPr>
        <p:spPr>
          <a:xfrm>
            <a:off x="9315450" y="300434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9631339" y="273843"/>
            <a:ext cx="18247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Taustavärin vaihtaminen</a:t>
            </a:r>
          </a:p>
          <a:p>
            <a:r>
              <a:rPr lang="fi-FI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Home/Layout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2007" y="4886769"/>
            <a:ext cx="1554026" cy="17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142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ve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5"/>
          <p:cNvSpPr>
            <a:spLocks/>
          </p:cNvSpPr>
          <p:nvPr userDrawn="1"/>
        </p:nvSpPr>
        <p:spPr bwMode="auto">
          <a:xfrm>
            <a:off x="1" y="0"/>
            <a:ext cx="7953374" cy="5143362"/>
          </a:xfrm>
          <a:custGeom>
            <a:avLst/>
            <a:gdLst>
              <a:gd name="T0" fmla="*/ 4989 w 5022"/>
              <a:gd name="T1" fmla="*/ 0 h 3531"/>
              <a:gd name="T2" fmla="*/ 0 w 5022"/>
              <a:gd name="T3" fmla="*/ 0 h 3531"/>
              <a:gd name="T4" fmla="*/ 0 w 5022"/>
              <a:gd name="T5" fmla="*/ 3531 h 3531"/>
              <a:gd name="T6" fmla="*/ 3916 w 5022"/>
              <a:gd name="T7" fmla="*/ 3531 h 3531"/>
              <a:gd name="T8" fmla="*/ 3916 w 5022"/>
              <a:gd name="T9" fmla="*/ 3531 h 3531"/>
              <a:gd name="T10" fmla="*/ 3980 w 5022"/>
              <a:gd name="T11" fmla="*/ 3449 h 3531"/>
              <a:gd name="T12" fmla="*/ 4044 w 5022"/>
              <a:gd name="T13" fmla="*/ 3365 h 3531"/>
              <a:gd name="T14" fmla="*/ 4106 w 5022"/>
              <a:gd name="T15" fmla="*/ 3282 h 3531"/>
              <a:gd name="T16" fmla="*/ 4165 w 5022"/>
              <a:gd name="T17" fmla="*/ 3197 h 3531"/>
              <a:gd name="T18" fmla="*/ 4222 w 5022"/>
              <a:gd name="T19" fmla="*/ 3111 h 3531"/>
              <a:gd name="T20" fmla="*/ 4279 w 5022"/>
              <a:gd name="T21" fmla="*/ 3025 h 3531"/>
              <a:gd name="T22" fmla="*/ 4333 w 5022"/>
              <a:gd name="T23" fmla="*/ 2937 h 3531"/>
              <a:gd name="T24" fmla="*/ 4385 w 5022"/>
              <a:gd name="T25" fmla="*/ 2849 h 3531"/>
              <a:gd name="T26" fmla="*/ 4435 w 5022"/>
              <a:gd name="T27" fmla="*/ 2759 h 3531"/>
              <a:gd name="T28" fmla="*/ 4483 w 5022"/>
              <a:gd name="T29" fmla="*/ 2670 h 3531"/>
              <a:gd name="T30" fmla="*/ 4530 w 5022"/>
              <a:gd name="T31" fmla="*/ 2578 h 3531"/>
              <a:gd name="T32" fmla="*/ 4574 w 5022"/>
              <a:gd name="T33" fmla="*/ 2487 h 3531"/>
              <a:gd name="T34" fmla="*/ 4616 w 5022"/>
              <a:gd name="T35" fmla="*/ 2396 h 3531"/>
              <a:gd name="T36" fmla="*/ 4658 w 5022"/>
              <a:gd name="T37" fmla="*/ 2304 h 3531"/>
              <a:gd name="T38" fmla="*/ 4695 w 5022"/>
              <a:gd name="T39" fmla="*/ 2210 h 3531"/>
              <a:gd name="T40" fmla="*/ 4732 w 5022"/>
              <a:gd name="T41" fmla="*/ 2116 h 3531"/>
              <a:gd name="T42" fmla="*/ 4767 w 5022"/>
              <a:gd name="T43" fmla="*/ 2022 h 3531"/>
              <a:gd name="T44" fmla="*/ 4798 w 5022"/>
              <a:gd name="T45" fmla="*/ 1926 h 3531"/>
              <a:gd name="T46" fmla="*/ 4829 w 5022"/>
              <a:gd name="T47" fmla="*/ 1830 h 3531"/>
              <a:gd name="T48" fmla="*/ 4858 w 5022"/>
              <a:gd name="T49" fmla="*/ 1733 h 3531"/>
              <a:gd name="T50" fmla="*/ 4883 w 5022"/>
              <a:gd name="T51" fmla="*/ 1636 h 3531"/>
              <a:gd name="T52" fmla="*/ 4907 w 5022"/>
              <a:gd name="T53" fmla="*/ 1538 h 3531"/>
              <a:gd name="T54" fmla="*/ 4928 w 5022"/>
              <a:gd name="T55" fmla="*/ 1441 h 3531"/>
              <a:gd name="T56" fmla="*/ 4947 w 5022"/>
              <a:gd name="T57" fmla="*/ 1341 h 3531"/>
              <a:gd name="T58" fmla="*/ 4965 w 5022"/>
              <a:gd name="T59" fmla="*/ 1242 h 3531"/>
              <a:gd name="T60" fmla="*/ 4980 w 5022"/>
              <a:gd name="T61" fmla="*/ 1142 h 3531"/>
              <a:gd name="T62" fmla="*/ 4992 w 5022"/>
              <a:gd name="T63" fmla="*/ 1042 h 3531"/>
              <a:gd name="T64" fmla="*/ 5003 w 5022"/>
              <a:gd name="T65" fmla="*/ 941 h 3531"/>
              <a:gd name="T66" fmla="*/ 5012 w 5022"/>
              <a:gd name="T67" fmla="*/ 839 h 3531"/>
              <a:gd name="T68" fmla="*/ 5018 w 5022"/>
              <a:gd name="T69" fmla="*/ 738 h 3531"/>
              <a:gd name="T70" fmla="*/ 5021 w 5022"/>
              <a:gd name="T71" fmla="*/ 635 h 3531"/>
              <a:gd name="T72" fmla="*/ 5022 w 5022"/>
              <a:gd name="T73" fmla="*/ 533 h 3531"/>
              <a:gd name="T74" fmla="*/ 5022 w 5022"/>
              <a:gd name="T75" fmla="*/ 533 h 3531"/>
              <a:gd name="T76" fmla="*/ 5022 w 5022"/>
              <a:gd name="T77" fmla="*/ 466 h 3531"/>
              <a:gd name="T78" fmla="*/ 5021 w 5022"/>
              <a:gd name="T79" fmla="*/ 399 h 3531"/>
              <a:gd name="T80" fmla="*/ 5018 w 5022"/>
              <a:gd name="T81" fmla="*/ 331 h 3531"/>
              <a:gd name="T82" fmla="*/ 5015 w 5022"/>
              <a:gd name="T83" fmla="*/ 264 h 3531"/>
              <a:gd name="T84" fmla="*/ 5010 w 5022"/>
              <a:gd name="T85" fmla="*/ 197 h 3531"/>
              <a:gd name="T86" fmla="*/ 5004 w 5022"/>
              <a:gd name="T87" fmla="*/ 131 h 3531"/>
              <a:gd name="T88" fmla="*/ 4997 w 5022"/>
              <a:gd name="T89" fmla="*/ 66 h 3531"/>
              <a:gd name="T90" fmla="*/ 4989 w 5022"/>
              <a:gd name="T91" fmla="*/ 0 h 3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5022" h="3531">
                <a:moveTo>
                  <a:pt x="4989" y="0"/>
                </a:moveTo>
                <a:lnTo>
                  <a:pt x="0" y="0"/>
                </a:lnTo>
                <a:lnTo>
                  <a:pt x="0" y="3531"/>
                </a:lnTo>
                <a:lnTo>
                  <a:pt x="3916" y="3531"/>
                </a:lnTo>
                <a:lnTo>
                  <a:pt x="3916" y="3531"/>
                </a:lnTo>
                <a:lnTo>
                  <a:pt x="3980" y="3449"/>
                </a:lnTo>
                <a:lnTo>
                  <a:pt x="4044" y="3365"/>
                </a:lnTo>
                <a:lnTo>
                  <a:pt x="4106" y="3282"/>
                </a:lnTo>
                <a:lnTo>
                  <a:pt x="4165" y="3197"/>
                </a:lnTo>
                <a:lnTo>
                  <a:pt x="4222" y="3111"/>
                </a:lnTo>
                <a:lnTo>
                  <a:pt x="4279" y="3025"/>
                </a:lnTo>
                <a:lnTo>
                  <a:pt x="4333" y="2937"/>
                </a:lnTo>
                <a:lnTo>
                  <a:pt x="4385" y="2849"/>
                </a:lnTo>
                <a:lnTo>
                  <a:pt x="4435" y="2759"/>
                </a:lnTo>
                <a:lnTo>
                  <a:pt x="4483" y="2670"/>
                </a:lnTo>
                <a:lnTo>
                  <a:pt x="4530" y="2578"/>
                </a:lnTo>
                <a:lnTo>
                  <a:pt x="4574" y="2487"/>
                </a:lnTo>
                <a:lnTo>
                  <a:pt x="4616" y="2396"/>
                </a:lnTo>
                <a:lnTo>
                  <a:pt x="4658" y="2304"/>
                </a:lnTo>
                <a:lnTo>
                  <a:pt x="4695" y="2210"/>
                </a:lnTo>
                <a:lnTo>
                  <a:pt x="4732" y="2116"/>
                </a:lnTo>
                <a:lnTo>
                  <a:pt x="4767" y="2022"/>
                </a:lnTo>
                <a:lnTo>
                  <a:pt x="4798" y="1926"/>
                </a:lnTo>
                <a:lnTo>
                  <a:pt x="4829" y="1830"/>
                </a:lnTo>
                <a:lnTo>
                  <a:pt x="4858" y="1733"/>
                </a:lnTo>
                <a:lnTo>
                  <a:pt x="4883" y="1636"/>
                </a:lnTo>
                <a:lnTo>
                  <a:pt x="4907" y="1538"/>
                </a:lnTo>
                <a:lnTo>
                  <a:pt x="4928" y="1441"/>
                </a:lnTo>
                <a:lnTo>
                  <a:pt x="4947" y="1341"/>
                </a:lnTo>
                <a:lnTo>
                  <a:pt x="4965" y="1242"/>
                </a:lnTo>
                <a:lnTo>
                  <a:pt x="4980" y="1142"/>
                </a:lnTo>
                <a:lnTo>
                  <a:pt x="4992" y="1042"/>
                </a:lnTo>
                <a:lnTo>
                  <a:pt x="5003" y="941"/>
                </a:lnTo>
                <a:lnTo>
                  <a:pt x="5012" y="839"/>
                </a:lnTo>
                <a:lnTo>
                  <a:pt x="5018" y="738"/>
                </a:lnTo>
                <a:lnTo>
                  <a:pt x="5021" y="635"/>
                </a:lnTo>
                <a:lnTo>
                  <a:pt x="5022" y="533"/>
                </a:lnTo>
                <a:lnTo>
                  <a:pt x="5022" y="533"/>
                </a:lnTo>
                <a:lnTo>
                  <a:pt x="5022" y="466"/>
                </a:lnTo>
                <a:lnTo>
                  <a:pt x="5021" y="399"/>
                </a:lnTo>
                <a:lnTo>
                  <a:pt x="5018" y="331"/>
                </a:lnTo>
                <a:lnTo>
                  <a:pt x="5015" y="264"/>
                </a:lnTo>
                <a:lnTo>
                  <a:pt x="5010" y="197"/>
                </a:lnTo>
                <a:lnTo>
                  <a:pt x="5004" y="131"/>
                </a:lnTo>
                <a:lnTo>
                  <a:pt x="4997" y="66"/>
                </a:lnTo>
                <a:lnTo>
                  <a:pt x="498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88900" dist="50800" algn="l" rotWithShape="0">
              <a:prstClr val="black">
                <a:alpha val="5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48343" y="206375"/>
            <a:ext cx="6697916" cy="85725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343" y="1238250"/>
            <a:ext cx="6697916" cy="35020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0" name="Slide Number Placeholder 6"/>
          <p:cNvSpPr txBox="1">
            <a:spLocks/>
          </p:cNvSpPr>
          <p:nvPr userDrawn="1"/>
        </p:nvSpPr>
        <p:spPr>
          <a:xfrm>
            <a:off x="235516" y="4846408"/>
            <a:ext cx="447675" cy="2047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mtClean="0">
                <a:solidFill>
                  <a:schemeClr val="tx2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>
              <a:solidFill>
                <a:schemeClr val="tx2">
                  <a:lumMod val="40000"/>
                  <a:lumOff val="6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Date Placeholder 3"/>
          <p:cNvSpPr txBox="1">
            <a:spLocks/>
          </p:cNvSpPr>
          <p:nvPr userDrawn="1"/>
        </p:nvSpPr>
        <p:spPr>
          <a:xfrm>
            <a:off x="617011" y="4846408"/>
            <a:ext cx="869950" cy="2047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F3965593-D00A-4D19-B125-70848567FE46}" type="datetime1">
              <a:rPr lang="fi-FI" smtClean="0">
                <a:solidFill>
                  <a:schemeClr val="tx2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1.10.2021</a:t>
            </a:fld>
            <a:endParaRPr lang="en-US" dirty="0">
              <a:solidFill>
                <a:schemeClr val="tx2">
                  <a:lumMod val="40000"/>
                  <a:lumOff val="6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610428" y="4824020"/>
            <a:ext cx="0" cy="325614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Left Arrow 22"/>
          <p:cNvSpPr/>
          <p:nvPr userDrawn="1"/>
        </p:nvSpPr>
        <p:spPr>
          <a:xfrm>
            <a:off x="9315450" y="300434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9631339" y="273843"/>
            <a:ext cx="18247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Taustavärin vaihtaminen</a:t>
            </a:r>
          </a:p>
          <a:p>
            <a:r>
              <a:rPr lang="fi-FI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Home/Layout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2007" y="4886769"/>
            <a:ext cx="1554026" cy="17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4048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ve magent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5"/>
          <p:cNvSpPr>
            <a:spLocks/>
          </p:cNvSpPr>
          <p:nvPr userDrawn="1"/>
        </p:nvSpPr>
        <p:spPr bwMode="auto">
          <a:xfrm>
            <a:off x="1" y="0"/>
            <a:ext cx="7953374" cy="5143362"/>
          </a:xfrm>
          <a:custGeom>
            <a:avLst/>
            <a:gdLst>
              <a:gd name="T0" fmla="*/ 4989 w 5022"/>
              <a:gd name="T1" fmla="*/ 0 h 3531"/>
              <a:gd name="T2" fmla="*/ 0 w 5022"/>
              <a:gd name="T3" fmla="*/ 0 h 3531"/>
              <a:gd name="T4" fmla="*/ 0 w 5022"/>
              <a:gd name="T5" fmla="*/ 3531 h 3531"/>
              <a:gd name="T6" fmla="*/ 3916 w 5022"/>
              <a:gd name="T7" fmla="*/ 3531 h 3531"/>
              <a:gd name="T8" fmla="*/ 3916 w 5022"/>
              <a:gd name="T9" fmla="*/ 3531 h 3531"/>
              <a:gd name="T10" fmla="*/ 3980 w 5022"/>
              <a:gd name="T11" fmla="*/ 3449 h 3531"/>
              <a:gd name="T12" fmla="*/ 4044 w 5022"/>
              <a:gd name="T13" fmla="*/ 3365 h 3531"/>
              <a:gd name="T14" fmla="*/ 4106 w 5022"/>
              <a:gd name="T15" fmla="*/ 3282 h 3531"/>
              <a:gd name="T16" fmla="*/ 4165 w 5022"/>
              <a:gd name="T17" fmla="*/ 3197 h 3531"/>
              <a:gd name="T18" fmla="*/ 4222 w 5022"/>
              <a:gd name="T19" fmla="*/ 3111 h 3531"/>
              <a:gd name="T20" fmla="*/ 4279 w 5022"/>
              <a:gd name="T21" fmla="*/ 3025 h 3531"/>
              <a:gd name="T22" fmla="*/ 4333 w 5022"/>
              <a:gd name="T23" fmla="*/ 2937 h 3531"/>
              <a:gd name="T24" fmla="*/ 4385 w 5022"/>
              <a:gd name="T25" fmla="*/ 2849 h 3531"/>
              <a:gd name="T26" fmla="*/ 4435 w 5022"/>
              <a:gd name="T27" fmla="*/ 2759 h 3531"/>
              <a:gd name="T28" fmla="*/ 4483 w 5022"/>
              <a:gd name="T29" fmla="*/ 2670 h 3531"/>
              <a:gd name="T30" fmla="*/ 4530 w 5022"/>
              <a:gd name="T31" fmla="*/ 2578 h 3531"/>
              <a:gd name="T32" fmla="*/ 4574 w 5022"/>
              <a:gd name="T33" fmla="*/ 2487 h 3531"/>
              <a:gd name="T34" fmla="*/ 4616 w 5022"/>
              <a:gd name="T35" fmla="*/ 2396 h 3531"/>
              <a:gd name="T36" fmla="*/ 4658 w 5022"/>
              <a:gd name="T37" fmla="*/ 2304 h 3531"/>
              <a:gd name="T38" fmla="*/ 4695 w 5022"/>
              <a:gd name="T39" fmla="*/ 2210 h 3531"/>
              <a:gd name="T40" fmla="*/ 4732 w 5022"/>
              <a:gd name="T41" fmla="*/ 2116 h 3531"/>
              <a:gd name="T42" fmla="*/ 4767 w 5022"/>
              <a:gd name="T43" fmla="*/ 2022 h 3531"/>
              <a:gd name="T44" fmla="*/ 4798 w 5022"/>
              <a:gd name="T45" fmla="*/ 1926 h 3531"/>
              <a:gd name="T46" fmla="*/ 4829 w 5022"/>
              <a:gd name="T47" fmla="*/ 1830 h 3531"/>
              <a:gd name="T48" fmla="*/ 4858 w 5022"/>
              <a:gd name="T49" fmla="*/ 1733 h 3531"/>
              <a:gd name="T50" fmla="*/ 4883 w 5022"/>
              <a:gd name="T51" fmla="*/ 1636 h 3531"/>
              <a:gd name="T52" fmla="*/ 4907 w 5022"/>
              <a:gd name="T53" fmla="*/ 1538 h 3531"/>
              <a:gd name="T54" fmla="*/ 4928 w 5022"/>
              <a:gd name="T55" fmla="*/ 1441 h 3531"/>
              <a:gd name="T56" fmla="*/ 4947 w 5022"/>
              <a:gd name="T57" fmla="*/ 1341 h 3531"/>
              <a:gd name="T58" fmla="*/ 4965 w 5022"/>
              <a:gd name="T59" fmla="*/ 1242 h 3531"/>
              <a:gd name="T60" fmla="*/ 4980 w 5022"/>
              <a:gd name="T61" fmla="*/ 1142 h 3531"/>
              <a:gd name="T62" fmla="*/ 4992 w 5022"/>
              <a:gd name="T63" fmla="*/ 1042 h 3531"/>
              <a:gd name="T64" fmla="*/ 5003 w 5022"/>
              <a:gd name="T65" fmla="*/ 941 h 3531"/>
              <a:gd name="T66" fmla="*/ 5012 w 5022"/>
              <a:gd name="T67" fmla="*/ 839 h 3531"/>
              <a:gd name="T68" fmla="*/ 5018 w 5022"/>
              <a:gd name="T69" fmla="*/ 738 h 3531"/>
              <a:gd name="T70" fmla="*/ 5021 w 5022"/>
              <a:gd name="T71" fmla="*/ 635 h 3531"/>
              <a:gd name="T72" fmla="*/ 5022 w 5022"/>
              <a:gd name="T73" fmla="*/ 533 h 3531"/>
              <a:gd name="T74" fmla="*/ 5022 w 5022"/>
              <a:gd name="T75" fmla="*/ 533 h 3531"/>
              <a:gd name="T76" fmla="*/ 5022 w 5022"/>
              <a:gd name="T77" fmla="*/ 466 h 3531"/>
              <a:gd name="T78" fmla="*/ 5021 w 5022"/>
              <a:gd name="T79" fmla="*/ 399 h 3531"/>
              <a:gd name="T80" fmla="*/ 5018 w 5022"/>
              <a:gd name="T81" fmla="*/ 331 h 3531"/>
              <a:gd name="T82" fmla="*/ 5015 w 5022"/>
              <a:gd name="T83" fmla="*/ 264 h 3531"/>
              <a:gd name="T84" fmla="*/ 5010 w 5022"/>
              <a:gd name="T85" fmla="*/ 197 h 3531"/>
              <a:gd name="T86" fmla="*/ 5004 w 5022"/>
              <a:gd name="T87" fmla="*/ 131 h 3531"/>
              <a:gd name="T88" fmla="*/ 4997 w 5022"/>
              <a:gd name="T89" fmla="*/ 66 h 3531"/>
              <a:gd name="T90" fmla="*/ 4989 w 5022"/>
              <a:gd name="T91" fmla="*/ 0 h 3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5022" h="3531">
                <a:moveTo>
                  <a:pt x="4989" y="0"/>
                </a:moveTo>
                <a:lnTo>
                  <a:pt x="0" y="0"/>
                </a:lnTo>
                <a:lnTo>
                  <a:pt x="0" y="3531"/>
                </a:lnTo>
                <a:lnTo>
                  <a:pt x="3916" y="3531"/>
                </a:lnTo>
                <a:lnTo>
                  <a:pt x="3916" y="3531"/>
                </a:lnTo>
                <a:lnTo>
                  <a:pt x="3980" y="3449"/>
                </a:lnTo>
                <a:lnTo>
                  <a:pt x="4044" y="3365"/>
                </a:lnTo>
                <a:lnTo>
                  <a:pt x="4106" y="3282"/>
                </a:lnTo>
                <a:lnTo>
                  <a:pt x="4165" y="3197"/>
                </a:lnTo>
                <a:lnTo>
                  <a:pt x="4222" y="3111"/>
                </a:lnTo>
                <a:lnTo>
                  <a:pt x="4279" y="3025"/>
                </a:lnTo>
                <a:lnTo>
                  <a:pt x="4333" y="2937"/>
                </a:lnTo>
                <a:lnTo>
                  <a:pt x="4385" y="2849"/>
                </a:lnTo>
                <a:lnTo>
                  <a:pt x="4435" y="2759"/>
                </a:lnTo>
                <a:lnTo>
                  <a:pt x="4483" y="2670"/>
                </a:lnTo>
                <a:lnTo>
                  <a:pt x="4530" y="2578"/>
                </a:lnTo>
                <a:lnTo>
                  <a:pt x="4574" y="2487"/>
                </a:lnTo>
                <a:lnTo>
                  <a:pt x="4616" y="2396"/>
                </a:lnTo>
                <a:lnTo>
                  <a:pt x="4658" y="2304"/>
                </a:lnTo>
                <a:lnTo>
                  <a:pt x="4695" y="2210"/>
                </a:lnTo>
                <a:lnTo>
                  <a:pt x="4732" y="2116"/>
                </a:lnTo>
                <a:lnTo>
                  <a:pt x="4767" y="2022"/>
                </a:lnTo>
                <a:lnTo>
                  <a:pt x="4798" y="1926"/>
                </a:lnTo>
                <a:lnTo>
                  <a:pt x="4829" y="1830"/>
                </a:lnTo>
                <a:lnTo>
                  <a:pt x="4858" y="1733"/>
                </a:lnTo>
                <a:lnTo>
                  <a:pt x="4883" y="1636"/>
                </a:lnTo>
                <a:lnTo>
                  <a:pt x="4907" y="1538"/>
                </a:lnTo>
                <a:lnTo>
                  <a:pt x="4928" y="1441"/>
                </a:lnTo>
                <a:lnTo>
                  <a:pt x="4947" y="1341"/>
                </a:lnTo>
                <a:lnTo>
                  <a:pt x="4965" y="1242"/>
                </a:lnTo>
                <a:lnTo>
                  <a:pt x="4980" y="1142"/>
                </a:lnTo>
                <a:lnTo>
                  <a:pt x="4992" y="1042"/>
                </a:lnTo>
                <a:lnTo>
                  <a:pt x="5003" y="941"/>
                </a:lnTo>
                <a:lnTo>
                  <a:pt x="5012" y="839"/>
                </a:lnTo>
                <a:lnTo>
                  <a:pt x="5018" y="738"/>
                </a:lnTo>
                <a:lnTo>
                  <a:pt x="5021" y="635"/>
                </a:lnTo>
                <a:lnTo>
                  <a:pt x="5022" y="533"/>
                </a:lnTo>
                <a:lnTo>
                  <a:pt x="5022" y="533"/>
                </a:lnTo>
                <a:lnTo>
                  <a:pt x="5022" y="466"/>
                </a:lnTo>
                <a:lnTo>
                  <a:pt x="5021" y="399"/>
                </a:lnTo>
                <a:lnTo>
                  <a:pt x="5018" y="331"/>
                </a:lnTo>
                <a:lnTo>
                  <a:pt x="5015" y="264"/>
                </a:lnTo>
                <a:lnTo>
                  <a:pt x="5010" y="197"/>
                </a:lnTo>
                <a:lnTo>
                  <a:pt x="5004" y="131"/>
                </a:lnTo>
                <a:lnTo>
                  <a:pt x="4997" y="66"/>
                </a:lnTo>
                <a:lnTo>
                  <a:pt x="498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88900" dist="50800" algn="l" rotWithShape="0">
              <a:prstClr val="black">
                <a:alpha val="5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48343" y="206375"/>
            <a:ext cx="6697916" cy="85725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343" y="1238250"/>
            <a:ext cx="6697916" cy="35020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0" name="Slide Number Placeholder 6"/>
          <p:cNvSpPr txBox="1">
            <a:spLocks/>
          </p:cNvSpPr>
          <p:nvPr userDrawn="1"/>
        </p:nvSpPr>
        <p:spPr>
          <a:xfrm>
            <a:off x="235516" y="4846408"/>
            <a:ext cx="447675" cy="2047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mtClean="0">
                <a:solidFill>
                  <a:schemeClr val="tx2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>
              <a:solidFill>
                <a:schemeClr val="tx2">
                  <a:lumMod val="40000"/>
                  <a:lumOff val="6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Date Placeholder 3"/>
          <p:cNvSpPr txBox="1">
            <a:spLocks/>
          </p:cNvSpPr>
          <p:nvPr userDrawn="1"/>
        </p:nvSpPr>
        <p:spPr>
          <a:xfrm>
            <a:off x="617011" y="4846408"/>
            <a:ext cx="869950" cy="2047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F3965593-D00A-4D19-B125-70848567FE46}" type="datetime1">
              <a:rPr lang="fi-FI" smtClean="0">
                <a:solidFill>
                  <a:schemeClr val="tx2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1.10.2021</a:t>
            </a:fld>
            <a:endParaRPr lang="en-US" dirty="0">
              <a:solidFill>
                <a:schemeClr val="tx2">
                  <a:lumMod val="40000"/>
                  <a:lumOff val="6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610428" y="4824020"/>
            <a:ext cx="0" cy="325614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Left Arrow 22"/>
          <p:cNvSpPr/>
          <p:nvPr userDrawn="1"/>
        </p:nvSpPr>
        <p:spPr>
          <a:xfrm>
            <a:off x="9315450" y="300434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9631339" y="273843"/>
            <a:ext cx="18247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Taustavärin vaihtaminen</a:t>
            </a:r>
          </a:p>
          <a:p>
            <a:r>
              <a:rPr lang="fi-FI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Home/Layout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2007" y="4886769"/>
            <a:ext cx="1554026" cy="17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967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 pin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1244600"/>
            <a:ext cx="5806625" cy="85725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344" y="2228850"/>
            <a:ext cx="5806624" cy="22574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Left Arrow 4"/>
          <p:cNvSpPr/>
          <p:nvPr userDrawn="1"/>
        </p:nvSpPr>
        <p:spPr>
          <a:xfrm>
            <a:off x="9315450" y="33734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9631339" y="7143"/>
            <a:ext cx="18247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Taustavärin </a:t>
            </a:r>
            <a:r>
              <a:rPr lang="fi-FI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vaihtaminen</a:t>
            </a:r>
          </a:p>
          <a:p>
            <a:r>
              <a:rPr lang="fi-FI" sz="11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Home/Layout</a:t>
            </a:r>
            <a:endParaRPr lang="fi-FI" sz="11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6221941" y="4842785"/>
            <a:ext cx="742071" cy="19911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0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1.10.2021</a:t>
            </a:fld>
            <a:endParaRPr lang="fi-FI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48343" y="4588933"/>
            <a:ext cx="5806625" cy="45296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136030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ve purp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5"/>
          <p:cNvSpPr>
            <a:spLocks/>
          </p:cNvSpPr>
          <p:nvPr userDrawn="1"/>
        </p:nvSpPr>
        <p:spPr bwMode="auto">
          <a:xfrm>
            <a:off x="1" y="0"/>
            <a:ext cx="7953374" cy="5143362"/>
          </a:xfrm>
          <a:custGeom>
            <a:avLst/>
            <a:gdLst>
              <a:gd name="T0" fmla="*/ 4989 w 5022"/>
              <a:gd name="T1" fmla="*/ 0 h 3531"/>
              <a:gd name="T2" fmla="*/ 0 w 5022"/>
              <a:gd name="T3" fmla="*/ 0 h 3531"/>
              <a:gd name="T4" fmla="*/ 0 w 5022"/>
              <a:gd name="T5" fmla="*/ 3531 h 3531"/>
              <a:gd name="T6" fmla="*/ 3916 w 5022"/>
              <a:gd name="T7" fmla="*/ 3531 h 3531"/>
              <a:gd name="T8" fmla="*/ 3916 w 5022"/>
              <a:gd name="T9" fmla="*/ 3531 h 3531"/>
              <a:gd name="T10" fmla="*/ 3980 w 5022"/>
              <a:gd name="T11" fmla="*/ 3449 h 3531"/>
              <a:gd name="T12" fmla="*/ 4044 w 5022"/>
              <a:gd name="T13" fmla="*/ 3365 h 3531"/>
              <a:gd name="T14" fmla="*/ 4106 w 5022"/>
              <a:gd name="T15" fmla="*/ 3282 h 3531"/>
              <a:gd name="T16" fmla="*/ 4165 w 5022"/>
              <a:gd name="T17" fmla="*/ 3197 h 3531"/>
              <a:gd name="T18" fmla="*/ 4222 w 5022"/>
              <a:gd name="T19" fmla="*/ 3111 h 3531"/>
              <a:gd name="T20" fmla="*/ 4279 w 5022"/>
              <a:gd name="T21" fmla="*/ 3025 h 3531"/>
              <a:gd name="T22" fmla="*/ 4333 w 5022"/>
              <a:gd name="T23" fmla="*/ 2937 h 3531"/>
              <a:gd name="T24" fmla="*/ 4385 w 5022"/>
              <a:gd name="T25" fmla="*/ 2849 h 3531"/>
              <a:gd name="T26" fmla="*/ 4435 w 5022"/>
              <a:gd name="T27" fmla="*/ 2759 h 3531"/>
              <a:gd name="T28" fmla="*/ 4483 w 5022"/>
              <a:gd name="T29" fmla="*/ 2670 h 3531"/>
              <a:gd name="T30" fmla="*/ 4530 w 5022"/>
              <a:gd name="T31" fmla="*/ 2578 h 3531"/>
              <a:gd name="T32" fmla="*/ 4574 w 5022"/>
              <a:gd name="T33" fmla="*/ 2487 h 3531"/>
              <a:gd name="T34" fmla="*/ 4616 w 5022"/>
              <a:gd name="T35" fmla="*/ 2396 h 3531"/>
              <a:gd name="T36" fmla="*/ 4658 w 5022"/>
              <a:gd name="T37" fmla="*/ 2304 h 3531"/>
              <a:gd name="T38" fmla="*/ 4695 w 5022"/>
              <a:gd name="T39" fmla="*/ 2210 h 3531"/>
              <a:gd name="T40" fmla="*/ 4732 w 5022"/>
              <a:gd name="T41" fmla="*/ 2116 h 3531"/>
              <a:gd name="T42" fmla="*/ 4767 w 5022"/>
              <a:gd name="T43" fmla="*/ 2022 h 3531"/>
              <a:gd name="T44" fmla="*/ 4798 w 5022"/>
              <a:gd name="T45" fmla="*/ 1926 h 3531"/>
              <a:gd name="T46" fmla="*/ 4829 w 5022"/>
              <a:gd name="T47" fmla="*/ 1830 h 3531"/>
              <a:gd name="T48" fmla="*/ 4858 w 5022"/>
              <a:gd name="T49" fmla="*/ 1733 h 3531"/>
              <a:gd name="T50" fmla="*/ 4883 w 5022"/>
              <a:gd name="T51" fmla="*/ 1636 h 3531"/>
              <a:gd name="T52" fmla="*/ 4907 w 5022"/>
              <a:gd name="T53" fmla="*/ 1538 h 3531"/>
              <a:gd name="T54" fmla="*/ 4928 w 5022"/>
              <a:gd name="T55" fmla="*/ 1441 h 3531"/>
              <a:gd name="T56" fmla="*/ 4947 w 5022"/>
              <a:gd name="T57" fmla="*/ 1341 h 3531"/>
              <a:gd name="T58" fmla="*/ 4965 w 5022"/>
              <a:gd name="T59" fmla="*/ 1242 h 3531"/>
              <a:gd name="T60" fmla="*/ 4980 w 5022"/>
              <a:gd name="T61" fmla="*/ 1142 h 3531"/>
              <a:gd name="T62" fmla="*/ 4992 w 5022"/>
              <a:gd name="T63" fmla="*/ 1042 h 3531"/>
              <a:gd name="T64" fmla="*/ 5003 w 5022"/>
              <a:gd name="T65" fmla="*/ 941 h 3531"/>
              <a:gd name="T66" fmla="*/ 5012 w 5022"/>
              <a:gd name="T67" fmla="*/ 839 h 3531"/>
              <a:gd name="T68" fmla="*/ 5018 w 5022"/>
              <a:gd name="T69" fmla="*/ 738 h 3531"/>
              <a:gd name="T70" fmla="*/ 5021 w 5022"/>
              <a:gd name="T71" fmla="*/ 635 h 3531"/>
              <a:gd name="T72" fmla="*/ 5022 w 5022"/>
              <a:gd name="T73" fmla="*/ 533 h 3531"/>
              <a:gd name="T74" fmla="*/ 5022 w 5022"/>
              <a:gd name="T75" fmla="*/ 533 h 3531"/>
              <a:gd name="T76" fmla="*/ 5022 w 5022"/>
              <a:gd name="T77" fmla="*/ 466 h 3531"/>
              <a:gd name="T78" fmla="*/ 5021 w 5022"/>
              <a:gd name="T79" fmla="*/ 399 h 3531"/>
              <a:gd name="T80" fmla="*/ 5018 w 5022"/>
              <a:gd name="T81" fmla="*/ 331 h 3531"/>
              <a:gd name="T82" fmla="*/ 5015 w 5022"/>
              <a:gd name="T83" fmla="*/ 264 h 3531"/>
              <a:gd name="T84" fmla="*/ 5010 w 5022"/>
              <a:gd name="T85" fmla="*/ 197 h 3531"/>
              <a:gd name="T86" fmla="*/ 5004 w 5022"/>
              <a:gd name="T87" fmla="*/ 131 h 3531"/>
              <a:gd name="T88" fmla="*/ 4997 w 5022"/>
              <a:gd name="T89" fmla="*/ 66 h 3531"/>
              <a:gd name="T90" fmla="*/ 4989 w 5022"/>
              <a:gd name="T91" fmla="*/ 0 h 3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5022" h="3531">
                <a:moveTo>
                  <a:pt x="4989" y="0"/>
                </a:moveTo>
                <a:lnTo>
                  <a:pt x="0" y="0"/>
                </a:lnTo>
                <a:lnTo>
                  <a:pt x="0" y="3531"/>
                </a:lnTo>
                <a:lnTo>
                  <a:pt x="3916" y="3531"/>
                </a:lnTo>
                <a:lnTo>
                  <a:pt x="3916" y="3531"/>
                </a:lnTo>
                <a:lnTo>
                  <a:pt x="3980" y="3449"/>
                </a:lnTo>
                <a:lnTo>
                  <a:pt x="4044" y="3365"/>
                </a:lnTo>
                <a:lnTo>
                  <a:pt x="4106" y="3282"/>
                </a:lnTo>
                <a:lnTo>
                  <a:pt x="4165" y="3197"/>
                </a:lnTo>
                <a:lnTo>
                  <a:pt x="4222" y="3111"/>
                </a:lnTo>
                <a:lnTo>
                  <a:pt x="4279" y="3025"/>
                </a:lnTo>
                <a:lnTo>
                  <a:pt x="4333" y="2937"/>
                </a:lnTo>
                <a:lnTo>
                  <a:pt x="4385" y="2849"/>
                </a:lnTo>
                <a:lnTo>
                  <a:pt x="4435" y="2759"/>
                </a:lnTo>
                <a:lnTo>
                  <a:pt x="4483" y="2670"/>
                </a:lnTo>
                <a:lnTo>
                  <a:pt x="4530" y="2578"/>
                </a:lnTo>
                <a:lnTo>
                  <a:pt x="4574" y="2487"/>
                </a:lnTo>
                <a:lnTo>
                  <a:pt x="4616" y="2396"/>
                </a:lnTo>
                <a:lnTo>
                  <a:pt x="4658" y="2304"/>
                </a:lnTo>
                <a:lnTo>
                  <a:pt x="4695" y="2210"/>
                </a:lnTo>
                <a:lnTo>
                  <a:pt x="4732" y="2116"/>
                </a:lnTo>
                <a:lnTo>
                  <a:pt x="4767" y="2022"/>
                </a:lnTo>
                <a:lnTo>
                  <a:pt x="4798" y="1926"/>
                </a:lnTo>
                <a:lnTo>
                  <a:pt x="4829" y="1830"/>
                </a:lnTo>
                <a:lnTo>
                  <a:pt x="4858" y="1733"/>
                </a:lnTo>
                <a:lnTo>
                  <a:pt x="4883" y="1636"/>
                </a:lnTo>
                <a:lnTo>
                  <a:pt x="4907" y="1538"/>
                </a:lnTo>
                <a:lnTo>
                  <a:pt x="4928" y="1441"/>
                </a:lnTo>
                <a:lnTo>
                  <a:pt x="4947" y="1341"/>
                </a:lnTo>
                <a:lnTo>
                  <a:pt x="4965" y="1242"/>
                </a:lnTo>
                <a:lnTo>
                  <a:pt x="4980" y="1142"/>
                </a:lnTo>
                <a:lnTo>
                  <a:pt x="4992" y="1042"/>
                </a:lnTo>
                <a:lnTo>
                  <a:pt x="5003" y="941"/>
                </a:lnTo>
                <a:lnTo>
                  <a:pt x="5012" y="839"/>
                </a:lnTo>
                <a:lnTo>
                  <a:pt x="5018" y="738"/>
                </a:lnTo>
                <a:lnTo>
                  <a:pt x="5021" y="635"/>
                </a:lnTo>
                <a:lnTo>
                  <a:pt x="5022" y="533"/>
                </a:lnTo>
                <a:lnTo>
                  <a:pt x="5022" y="533"/>
                </a:lnTo>
                <a:lnTo>
                  <a:pt x="5022" y="466"/>
                </a:lnTo>
                <a:lnTo>
                  <a:pt x="5021" y="399"/>
                </a:lnTo>
                <a:lnTo>
                  <a:pt x="5018" y="331"/>
                </a:lnTo>
                <a:lnTo>
                  <a:pt x="5015" y="264"/>
                </a:lnTo>
                <a:lnTo>
                  <a:pt x="5010" y="197"/>
                </a:lnTo>
                <a:lnTo>
                  <a:pt x="5004" y="131"/>
                </a:lnTo>
                <a:lnTo>
                  <a:pt x="4997" y="66"/>
                </a:lnTo>
                <a:lnTo>
                  <a:pt x="498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88900" dist="50800" algn="l" rotWithShape="0">
              <a:prstClr val="black">
                <a:alpha val="5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48343" y="206375"/>
            <a:ext cx="6697916" cy="85725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343" y="1238250"/>
            <a:ext cx="6697916" cy="35020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0" name="Slide Number Placeholder 6"/>
          <p:cNvSpPr txBox="1">
            <a:spLocks/>
          </p:cNvSpPr>
          <p:nvPr userDrawn="1"/>
        </p:nvSpPr>
        <p:spPr>
          <a:xfrm>
            <a:off x="235516" y="4846408"/>
            <a:ext cx="447675" cy="2047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mtClean="0">
                <a:solidFill>
                  <a:schemeClr val="tx2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>
              <a:solidFill>
                <a:schemeClr val="tx2">
                  <a:lumMod val="40000"/>
                  <a:lumOff val="6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Date Placeholder 3"/>
          <p:cNvSpPr txBox="1">
            <a:spLocks/>
          </p:cNvSpPr>
          <p:nvPr userDrawn="1"/>
        </p:nvSpPr>
        <p:spPr>
          <a:xfrm>
            <a:off x="617011" y="4846408"/>
            <a:ext cx="869950" cy="2047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F3965593-D00A-4D19-B125-70848567FE46}" type="datetime1">
              <a:rPr lang="fi-FI" smtClean="0">
                <a:solidFill>
                  <a:schemeClr val="tx2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1.10.2021</a:t>
            </a:fld>
            <a:endParaRPr lang="en-US" dirty="0">
              <a:solidFill>
                <a:schemeClr val="tx2">
                  <a:lumMod val="40000"/>
                  <a:lumOff val="6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610428" y="4824020"/>
            <a:ext cx="0" cy="325614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Left Arrow 22"/>
          <p:cNvSpPr/>
          <p:nvPr userDrawn="1"/>
        </p:nvSpPr>
        <p:spPr>
          <a:xfrm>
            <a:off x="9315450" y="300434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9631339" y="273843"/>
            <a:ext cx="18247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Taustavärin vaihtaminen</a:t>
            </a:r>
          </a:p>
          <a:p>
            <a:r>
              <a:rPr lang="fi-FI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Home/Layout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2007" y="4886769"/>
            <a:ext cx="1554026" cy="17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589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ve gra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5"/>
          <p:cNvSpPr>
            <a:spLocks/>
          </p:cNvSpPr>
          <p:nvPr userDrawn="1"/>
        </p:nvSpPr>
        <p:spPr bwMode="auto">
          <a:xfrm>
            <a:off x="1" y="0"/>
            <a:ext cx="7953374" cy="5143362"/>
          </a:xfrm>
          <a:custGeom>
            <a:avLst/>
            <a:gdLst>
              <a:gd name="T0" fmla="*/ 4989 w 5022"/>
              <a:gd name="T1" fmla="*/ 0 h 3531"/>
              <a:gd name="T2" fmla="*/ 0 w 5022"/>
              <a:gd name="T3" fmla="*/ 0 h 3531"/>
              <a:gd name="T4" fmla="*/ 0 w 5022"/>
              <a:gd name="T5" fmla="*/ 3531 h 3531"/>
              <a:gd name="T6" fmla="*/ 3916 w 5022"/>
              <a:gd name="T7" fmla="*/ 3531 h 3531"/>
              <a:gd name="T8" fmla="*/ 3916 w 5022"/>
              <a:gd name="T9" fmla="*/ 3531 h 3531"/>
              <a:gd name="T10" fmla="*/ 3980 w 5022"/>
              <a:gd name="T11" fmla="*/ 3449 h 3531"/>
              <a:gd name="T12" fmla="*/ 4044 w 5022"/>
              <a:gd name="T13" fmla="*/ 3365 h 3531"/>
              <a:gd name="T14" fmla="*/ 4106 w 5022"/>
              <a:gd name="T15" fmla="*/ 3282 h 3531"/>
              <a:gd name="T16" fmla="*/ 4165 w 5022"/>
              <a:gd name="T17" fmla="*/ 3197 h 3531"/>
              <a:gd name="T18" fmla="*/ 4222 w 5022"/>
              <a:gd name="T19" fmla="*/ 3111 h 3531"/>
              <a:gd name="T20" fmla="*/ 4279 w 5022"/>
              <a:gd name="T21" fmla="*/ 3025 h 3531"/>
              <a:gd name="T22" fmla="*/ 4333 w 5022"/>
              <a:gd name="T23" fmla="*/ 2937 h 3531"/>
              <a:gd name="T24" fmla="*/ 4385 w 5022"/>
              <a:gd name="T25" fmla="*/ 2849 h 3531"/>
              <a:gd name="T26" fmla="*/ 4435 w 5022"/>
              <a:gd name="T27" fmla="*/ 2759 h 3531"/>
              <a:gd name="T28" fmla="*/ 4483 w 5022"/>
              <a:gd name="T29" fmla="*/ 2670 h 3531"/>
              <a:gd name="T30" fmla="*/ 4530 w 5022"/>
              <a:gd name="T31" fmla="*/ 2578 h 3531"/>
              <a:gd name="T32" fmla="*/ 4574 w 5022"/>
              <a:gd name="T33" fmla="*/ 2487 h 3531"/>
              <a:gd name="T34" fmla="*/ 4616 w 5022"/>
              <a:gd name="T35" fmla="*/ 2396 h 3531"/>
              <a:gd name="T36" fmla="*/ 4658 w 5022"/>
              <a:gd name="T37" fmla="*/ 2304 h 3531"/>
              <a:gd name="T38" fmla="*/ 4695 w 5022"/>
              <a:gd name="T39" fmla="*/ 2210 h 3531"/>
              <a:gd name="T40" fmla="*/ 4732 w 5022"/>
              <a:gd name="T41" fmla="*/ 2116 h 3531"/>
              <a:gd name="T42" fmla="*/ 4767 w 5022"/>
              <a:gd name="T43" fmla="*/ 2022 h 3531"/>
              <a:gd name="T44" fmla="*/ 4798 w 5022"/>
              <a:gd name="T45" fmla="*/ 1926 h 3531"/>
              <a:gd name="T46" fmla="*/ 4829 w 5022"/>
              <a:gd name="T47" fmla="*/ 1830 h 3531"/>
              <a:gd name="T48" fmla="*/ 4858 w 5022"/>
              <a:gd name="T49" fmla="*/ 1733 h 3531"/>
              <a:gd name="T50" fmla="*/ 4883 w 5022"/>
              <a:gd name="T51" fmla="*/ 1636 h 3531"/>
              <a:gd name="T52" fmla="*/ 4907 w 5022"/>
              <a:gd name="T53" fmla="*/ 1538 h 3531"/>
              <a:gd name="T54" fmla="*/ 4928 w 5022"/>
              <a:gd name="T55" fmla="*/ 1441 h 3531"/>
              <a:gd name="T56" fmla="*/ 4947 w 5022"/>
              <a:gd name="T57" fmla="*/ 1341 h 3531"/>
              <a:gd name="T58" fmla="*/ 4965 w 5022"/>
              <a:gd name="T59" fmla="*/ 1242 h 3531"/>
              <a:gd name="T60" fmla="*/ 4980 w 5022"/>
              <a:gd name="T61" fmla="*/ 1142 h 3531"/>
              <a:gd name="T62" fmla="*/ 4992 w 5022"/>
              <a:gd name="T63" fmla="*/ 1042 h 3531"/>
              <a:gd name="T64" fmla="*/ 5003 w 5022"/>
              <a:gd name="T65" fmla="*/ 941 h 3531"/>
              <a:gd name="T66" fmla="*/ 5012 w 5022"/>
              <a:gd name="T67" fmla="*/ 839 h 3531"/>
              <a:gd name="T68" fmla="*/ 5018 w 5022"/>
              <a:gd name="T69" fmla="*/ 738 h 3531"/>
              <a:gd name="T70" fmla="*/ 5021 w 5022"/>
              <a:gd name="T71" fmla="*/ 635 h 3531"/>
              <a:gd name="T72" fmla="*/ 5022 w 5022"/>
              <a:gd name="T73" fmla="*/ 533 h 3531"/>
              <a:gd name="T74" fmla="*/ 5022 w 5022"/>
              <a:gd name="T75" fmla="*/ 533 h 3531"/>
              <a:gd name="T76" fmla="*/ 5022 w 5022"/>
              <a:gd name="T77" fmla="*/ 466 h 3531"/>
              <a:gd name="T78" fmla="*/ 5021 w 5022"/>
              <a:gd name="T79" fmla="*/ 399 h 3531"/>
              <a:gd name="T80" fmla="*/ 5018 w 5022"/>
              <a:gd name="T81" fmla="*/ 331 h 3531"/>
              <a:gd name="T82" fmla="*/ 5015 w 5022"/>
              <a:gd name="T83" fmla="*/ 264 h 3531"/>
              <a:gd name="T84" fmla="*/ 5010 w 5022"/>
              <a:gd name="T85" fmla="*/ 197 h 3531"/>
              <a:gd name="T86" fmla="*/ 5004 w 5022"/>
              <a:gd name="T87" fmla="*/ 131 h 3531"/>
              <a:gd name="T88" fmla="*/ 4997 w 5022"/>
              <a:gd name="T89" fmla="*/ 66 h 3531"/>
              <a:gd name="T90" fmla="*/ 4989 w 5022"/>
              <a:gd name="T91" fmla="*/ 0 h 3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5022" h="3531">
                <a:moveTo>
                  <a:pt x="4989" y="0"/>
                </a:moveTo>
                <a:lnTo>
                  <a:pt x="0" y="0"/>
                </a:lnTo>
                <a:lnTo>
                  <a:pt x="0" y="3531"/>
                </a:lnTo>
                <a:lnTo>
                  <a:pt x="3916" y="3531"/>
                </a:lnTo>
                <a:lnTo>
                  <a:pt x="3916" y="3531"/>
                </a:lnTo>
                <a:lnTo>
                  <a:pt x="3980" y="3449"/>
                </a:lnTo>
                <a:lnTo>
                  <a:pt x="4044" y="3365"/>
                </a:lnTo>
                <a:lnTo>
                  <a:pt x="4106" y="3282"/>
                </a:lnTo>
                <a:lnTo>
                  <a:pt x="4165" y="3197"/>
                </a:lnTo>
                <a:lnTo>
                  <a:pt x="4222" y="3111"/>
                </a:lnTo>
                <a:lnTo>
                  <a:pt x="4279" y="3025"/>
                </a:lnTo>
                <a:lnTo>
                  <a:pt x="4333" y="2937"/>
                </a:lnTo>
                <a:lnTo>
                  <a:pt x="4385" y="2849"/>
                </a:lnTo>
                <a:lnTo>
                  <a:pt x="4435" y="2759"/>
                </a:lnTo>
                <a:lnTo>
                  <a:pt x="4483" y="2670"/>
                </a:lnTo>
                <a:lnTo>
                  <a:pt x="4530" y="2578"/>
                </a:lnTo>
                <a:lnTo>
                  <a:pt x="4574" y="2487"/>
                </a:lnTo>
                <a:lnTo>
                  <a:pt x="4616" y="2396"/>
                </a:lnTo>
                <a:lnTo>
                  <a:pt x="4658" y="2304"/>
                </a:lnTo>
                <a:lnTo>
                  <a:pt x="4695" y="2210"/>
                </a:lnTo>
                <a:lnTo>
                  <a:pt x="4732" y="2116"/>
                </a:lnTo>
                <a:lnTo>
                  <a:pt x="4767" y="2022"/>
                </a:lnTo>
                <a:lnTo>
                  <a:pt x="4798" y="1926"/>
                </a:lnTo>
                <a:lnTo>
                  <a:pt x="4829" y="1830"/>
                </a:lnTo>
                <a:lnTo>
                  <a:pt x="4858" y="1733"/>
                </a:lnTo>
                <a:lnTo>
                  <a:pt x="4883" y="1636"/>
                </a:lnTo>
                <a:lnTo>
                  <a:pt x="4907" y="1538"/>
                </a:lnTo>
                <a:lnTo>
                  <a:pt x="4928" y="1441"/>
                </a:lnTo>
                <a:lnTo>
                  <a:pt x="4947" y="1341"/>
                </a:lnTo>
                <a:lnTo>
                  <a:pt x="4965" y="1242"/>
                </a:lnTo>
                <a:lnTo>
                  <a:pt x="4980" y="1142"/>
                </a:lnTo>
                <a:lnTo>
                  <a:pt x="4992" y="1042"/>
                </a:lnTo>
                <a:lnTo>
                  <a:pt x="5003" y="941"/>
                </a:lnTo>
                <a:lnTo>
                  <a:pt x="5012" y="839"/>
                </a:lnTo>
                <a:lnTo>
                  <a:pt x="5018" y="738"/>
                </a:lnTo>
                <a:lnTo>
                  <a:pt x="5021" y="635"/>
                </a:lnTo>
                <a:lnTo>
                  <a:pt x="5022" y="533"/>
                </a:lnTo>
                <a:lnTo>
                  <a:pt x="5022" y="533"/>
                </a:lnTo>
                <a:lnTo>
                  <a:pt x="5022" y="466"/>
                </a:lnTo>
                <a:lnTo>
                  <a:pt x="5021" y="399"/>
                </a:lnTo>
                <a:lnTo>
                  <a:pt x="5018" y="331"/>
                </a:lnTo>
                <a:lnTo>
                  <a:pt x="5015" y="264"/>
                </a:lnTo>
                <a:lnTo>
                  <a:pt x="5010" y="197"/>
                </a:lnTo>
                <a:lnTo>
                  <a:pt x="5004" y="131"/>
                </a:lnTo>
                <a:lnTo>
                  <a:pt x="4997" y="66"/>
                </a:lnTo>
                <a:lnTo>
                  <a:pt x="498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88900" dist="50800" algn="l" rotWithShape="0">
              <a:prstClr val="black">
                <a:alpha val="5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48343" y="206375"/>
            <a:ext cx="6697916" cy="85725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343" y="1238250"/>
            <a:ext cx="6697916" cy="35020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0" name="Slide Number Placeholder 6"/>
          <p:cNvSpPr txBox="1">
            <a:spLocks/>
          </p:cNvSpPr>
          <p:nvPr userDrawn="1"/>
        </p:nvSpPr>
        <p:spPr>
          <a:xfrm>
            <a:off x="235516" y="4846408"/>
            <a:ext cx="447675" cy="2047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mtClean="0">
                <a:solidFill>
                  <a:schemeClr val="tx2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>
              <a:solidFill>
                <a:schemeClr val="tx2">
                  <a:lumMod val="40000"/>
                  <a:lumOff val="6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Date Placeholder 3"/>
          <p:cNvSpPr txBox="1">
            <a:spLocks/>
          </p:cNvSpPr>
          <p:nvPr userDrawn="1"/>
        </p:nvSpPr>
        <p:spPr>
          <a:xfrm>
            <a:off x="617011" y="4846408"/>
            <a:ext cx="869950" cy="2047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F3965593-D00A-4D19-B125-70848567FE46}" type="datetime1">
              <a:rPr lang="fi-FI" smtClean="0">
                <a:solidFill>
                  <a:schemeClr val="tx2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1.10.2021</a:t>
            </a:fld>
            <a:endParaRPr lang="en-US" dirty="0">
              <a:solidFill>
                <a:schemeClr val="tx2">
                  <a:lumMod val="40000"/>
                  <a:lumOff val="6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610428" y="4824020"/>
            <a:ext cx="0" cy="325614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Left Arrow 22"/>
          <p:cNvSpPr/>
          <p:nvPr userDrawn="1"/>
        </p:nvSpPr>
        <p:spPr>
          <a:xfrm>
            <a:off x="9315450" y="300434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9631339" y="273843"/>
            <a:ext cx="18247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Taustavärin vaihtaminen</a:t>
            </a:r>
          </a:p>
          <a:p>
            <a:r>
              <a:rPr lang="fi-FI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Home/Layout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2007" y="4886769"/>
            <a:ext cx="1554026" cy="17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7884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>
            <a:spLocks/>
          </p:cNvSpPr>
          <p:nvPr userDrawn="1"/>
        </p:nvSpPr>
        <p:spPr bwMode="auto">
          <a:xfrm>
            <a:off x="1" y="0"/>
            <a:ext cx="7953374" cy="5143362"/>
          </a:xfrm>
          <a:custGeom>
            <a:avLst/>
            <a:gdLst>
              <a:gd name="T0" fmla="*/ 4989 w 5022"/>
              <a:gd name="T1" fmla="*/ 0 h 3531"/>
              <a:gd name="T2" fmla="*/ 0 w 5022"/>
              <a:gd name="T3" fmla="*/ 0 h 3531"/>
              <a:gd name="T4" fmla="*/ 0 w 5022"/>
              <a:gd name="T5" fmla="*/ 3531 h 3531"/>
              <a:gd name="T6" fmla="*/ 3916 w 5022"/>
              <a:gd name="T7" fmla="*/ 3531 h 3531"/>
              <a:gd name="T8" fmla="*/ 3916 w 5022"/>
              <a:gd name="T9" fmla="*/ 3531 h 3531"/>
              <a:gd name="T10" fmla="*/ 3980 w 5022"/>
              <a:gd name="T11" fmla="*/ 3449 h 3531"/>
              <a:gd name="T12" fmla="*/ 4044 w 5022"/>
              <a:gd name="T13" fmla="*/ 3365 h 3531"/>
              <a:gd name="T14" fmla="*/ 4106 w 5022"/>
              <a:gd name="T15" fmla="*/ 3282 h 3531"/>
              <a:gd name="T16" fmla="*/ 4165 w 5022"/>
              <a:gd name="T17" fmla="*/ 3197 h 3531"/>
              <a:gd name="T18" fmla="*/ 4222 w 5022"/>
              <a:gd name="T19" fmla="*/ 3111 h 3531"/>
              <a:gd name="T20" fmla="*/ 4279 w 5022"/>
              <a:gd name="T21" fmla="*/ 3025 h 3531"/>
              <a:gd name="T22" fmla="*/ 4333 w 5022"/>
              <a:gd name="T23" fmla="*/ 2937 h 3531"/>
              <a:gd name="T24" fmla="*/ 4385 w 5022"/>
              <a:gd name="T25" fmla="*/ 2849 h 3531"/>
              <a:gd name="T26" fmla="*/ 4435 w 5022"/>
              <a:gd name="T27" fmla="*/ 2759 h 3531"/>
              <a:gd name="T28" fmla="*/ 4483 w 5022"/>
              <a:gd name="T29" fmla="*/ 2670 h 3531"/>
              <a:gd name="T30" fmla="*/ 4530 w 5022"/>
              <a:gd name="T31" fmla="*/ 2578 h 3531"/>
              <a:gd name="T32" fmla="*/ 4574 w 5022"/>
              <a:gd name="T33" fmla="*/ 2487 h 3531"/>
              <a:gd name="T34" fmla="*/ 4616 w 5022"/>
              <a:gd name="T35" fmla="*/ 2396 h 3531"/>
              <a:gd name="T36" fmla="*/ 4658 w 5022"/>
              <a:gd name="T37" fmla="*/ 2304 h 3531"/>
              <a:gd name="T38" fmla="*/ 4695 w 5022"/>
              <a:gd name="T39" fmla="*/ 2210 h 3531"/>
              <a:gd name="T40" fmla="*/ 4732 w 5022"/>
              <a:gd name="T41" fmla="*/ 2116 h 3531"/>
              <a:gd name="T42" fmla="*/ 4767 w 5022"/>
              <a:gd name="T43" fmla="*/ 2022 h 3531"/>
              <a:gd name="T44" fmla="*/ 4798 w 5022"/>
              <a:gd name="T45" fmla="*/ 1926 h 3531"/>
              <a:gd name="T46" fmla="*/ 4829 w 5022"/>
              <a:gd name="T47" fmla="*/ 1830 h 3531"/>
              <a:gd name="T48" fmla="*/ 4858 w 5022"/>
              <a:gd name="T49" fmla="*/ 1733 h 3531"/>
              <a:gd name="T50" fmla="*/ 4883 w 5022"/>
              <a:gd name="T51" fmla="*/ 1636 h 3531"/>
              <a:gd name="T52" fmla="*/ 4907 w 5022"/>
              <a:gd name="T53" fmla="*/ 1538 h 3531"/>
              <a:gd name="T54" fmla="*/ 4928 w 5022"/>
              <a:gd name="T55" fmla="*/ 1441 h 3531"/>
              <a:gd name="T56" fmla="*/ 4947 w 5022"/>
              <a:gd name="T57" fmla="*/ 1341 h 3531"/>
              <a:gd name="T58" fmla="*/ 4965 w 5022"/>
              <a:gd name="T59" fmla="*/ 1242 h 3531"/>
              <a:gd name="T60" fmla="*/ 4980 w 5022"/>
              <a:gd name="T61" fmla="*/ 1142 h 3531"/>
              <a:gd name="T62" fmla="*/ 4992 w 5022"/>
              <a:gd name="T63" fmla="*/ 1042 h 3531"/>
              <a:gd name="T64" fmla="*/ 5003 w 5022"/>
              <a:gd name="T65" fmla="*/ 941 h 3531"/>
              <a:gd name="T66" fmla="*/ 5012 w 5022"/>
              <a:gd name="T67" fmla="*/ 839 h 3531"/>
              <a:gd name="T68" fmla="*/ 5018 w 5022"/>
              <a:gd name="T69" fmla="*/ 738 h 3531"/>
              <a:gd name="T70" fmla="*/ 5021 w 5022"/>
              <a:gd name="T71" fmla="*/ 635 h 3531"/>
              <a:gd name="T72" fmla="*/ 5022 w 5022"/>
              <a:gd name="T73" fmla="*/ 533 h 3531"/>
              <a:gd name="T74" fmla="*/ 5022 w 5022"/>
              <a:gd name="T75" fmla="*/ 533 h 3531"/>
              <a:gd name="T76" fmla="*/ 5022 w 5022"/>
              <a:gd name="T77" fmla="*/ 466 h 3531"/>
              <a:gd name="T78" fmla="*/ 5021 w 5022"/>
              <a:gd name="T79" fmla="*/ 399 h 3531"/>
              <a:gd name="T80" fmla="*/ 5018 w 5022"/>
              <a:gd name="T81" fmla="*/ 331 h 3531"/>
              <a:gd name="T82" fmla="*/ 5015 w 5022"/>
              <a:gd name="T83" fmla="*/ 264 h 3531"/>
              <a:gd name="T84" fmla="*/ 5010 w 5022"/>
              <a:gd name="T85" fmla="*/ 197 h 3531"/>
              <a:gd name="T86" fmla="*/ 5004 w 5022"/>
              <a:gd name="T87" fmla="*/ 131 h 3531"/>
              <a:gd name="T88" fmla="*/ 4997 w 5022"/>
              <a:gd name="T89" fmla="*/ 66 h 3531"/>
              <a:gd name="T90" fmla="*/ 4989 w 5022"/>
              <a:gd name="T91" fmla="*/ 0 h 3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5022" h="3531">
                <a:moveTo>
                  <a:pt x="4989" y="0"/>
                </a:moveTo>
                <a:lnTo>
                  <a:pt x="0" y="0"/>
                </a:lnTo>
                <a:lnTo>
                  <a:pt x="0" y="3531"/>
                </a:lnTo>
                <a:lnTo>
                  <a:pt x="3916" y="3531"/>
                </a:lnTo>
                <a:lnTo>
                  <a:pt x="3916" y="3531"/>
                </a:lnTo>
                <a:lnTo>
                  <a:pt x="3980" y="3449"/>
                </a:lnTo>
                <a:lnTo>
                  <a:pt x="4044" y="3365"/>
                </a:lnTo>
                <a:lnTo>
                  <a:pt x="4106" y="3282"/>
                </a:lnTo>
                <a:lnTo>
                  <a:pt x="4165" y="3197"/>
                </a:lnTo>
                <a:lnTo>
                  <a:pt x="4222" y="3111"/>
                </a:lnTo>
                <a:lnTo>
                  <a:pt x="4279" y="3025"/>
                </a:lnTo>
                <a:lnTo>
                  <a:pt x="4333" y="2937"/>
                </a:lnTo>
                <a:lnTo>
                  <a:pt x="4385" y="2849"/>
                </a:lnTo>
                <a:lnTo>
                  <a:pt x="4435" y="2759"/>
                </a:lnTo>
                <a:lnTo>
                  <a:pt x="4483" y="2670"/>
                </a:lnTo>
                <a:lnTo>
                  <a:pt x="4530" y="2578"/>
                </a:lnTo>
                <a:lnTo>
                  <a:pt x="4574" y="2487"/>
                </a:lnTo>
                <a:lnTo>
                  <a:pt x="4616" y="2396"/>
                </a:lnTo>
                <a:lnTo>
                  <a:pt x="4658" y="2304"/>
                </a:lnTo>
                <a:lnTo>
                  <a:pt x="4695" y="2210"/>
                </a:lnTo>
                <a:lnTo>
                  <a:pt x="4732" y="2116"/>
                </a:lnTo>
                <a:lnTo>
                  <a:pt x="4767" y="2022"/>
                </a:lnTo>
                <a:lnTo>
                  <a:pt x="4798" y="1926"/>
                </a:lnTo>
                <a:lnTo>
                  <a:pt x="4829" y="1830"/>
                </a:lnTo>
                <a:lnTo>
                  <a:pt x="4858" y="1733"/>
                </a:lnTo>
                <a:lnTo>
                  <a:pt x="4883" y="1636"/>
                </a:lnTo>
                <a:lnTo>
                  <a:pt x="4907" y="1538"/>
                </a:lnTo>
                <a:lnTo>
                  <a:pt x="4928" y="1441"/>
                </a:lnTo>
                <a:lnTo>
                  <a:pt x="4947" y="1341"/>
                </a:lnTo>
                <a:lnTo>
                  <a:pt x="4965" y="1242"/>
                </a:lnTo>
                <a:lnTo>
                  <a:pt x="4980" y="1142"/>
                </a:lnTo>
                <a:lnTo>
                  <a:pt x="4992" y="1042"/>
                </a:lnTo>
                <a:lnTo>
                  <a:pt x="5003" y="941"/>
                </a:lnTo>
                <a:lnTo>
                  <a:pt x="5012" y="839"/>
                </a:lnTo>
                <a:lnTo>
                  <a:pt x="5018" y="738"/>
                </a:lnTo>
                <a:lnTo>
                  <a:pt x="5021" y="635"/>
                </a:lnTo>
                <a:lnTo>
                  <a:pt x="5022" y="533"/>
                </a:lnTo>
                <a:lnTo>
                  <a:pt x="5022" y="533"/>
                </a:lnTo>
                <a:lnTo>
                  <a:pt x="5022" y="466"/>
                </a:lnTo>
                <a:lnTo>
                  <a:pt x="5021" y="399"/>
                </a:lnTo>
                <a:lnTo>
                  <a:pt x="5018" y="331"/>
                </a:lnTo>
                <a:lnTo>
                  <a:pt x="5015" y="264"/>
                </a:lnTo>
                <a:lnTo>
                  <a:pt x="5010" y="197"/>
                </a:lnTo>
                <a:lnTo>
                  <a:pt x="5004" y="131"/>
                </a:lnTo>
                <a:lnTo>
                  <a:pt x="4997" y="66"/>
                </a:lnTo>
                <a:lnTo>
                  <a:pt x="498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88900" dist="50800" algn="l" rotWithShape="0">
              <a:prstClr val="black">
                <a:alpha val="5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8343" y="206375"/>
            <a:ext cx="6697916" cy="85725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343" y="1238250"/>
            <a:ext cx="6697916" cy="35020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8" name="Slide Number Placeholder 6"/>
          <p:cNvSpPr txBox="1">
            <a:spLocks/>
          </p:cNvSpPr>
          <p:nvPr userDrawn="1"/>
        </p:nvSpPr>
        <p:spPr>
          <a:xfrm>
            <a:off x="235516" y="4846408"/>
            <a:ext cx="447675" cy="2047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mtClean="0">
                <a:solidFill>
                  <a:schemeClr val="tx2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>
              <a:solidFill>
                <a:schemeClr val="tx2">
                  <a:lumMod val="40000"/>
                  <a:lumOff val="6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617011" y="4846408"/>
            <a:ext cx="869950" cy="2047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F3965593-D00A-4D19-B125-70848567FE46}" type="datetime1">
              <a:rPr lang="fi-FI" smtClean="0">
                <a:solidFill>
                  <a:schemeClr val="tx2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1.10.2021</a:t>
            </a:fld>
            <a:endParaRPr lang="en-US" dirty="0">
              <a:solidFill>
                <a:schemeClr val="tx2">
                  <a:lumMod val="40000"/>
                  <a:lumOff val="6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10428" y="4824020"/>
            <a:ext cx="0" cy="325614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Left Arrow 10"/>
          <p:cNvSpPr/>
          <p:nvPr userDrawn="1"/>
        </p:nvSpPr>
        <p:spPr>
          <a:xfrm>
            <a:off x="9315450" y="300434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9631339" y="273843"/>
            <a:ext cx="18247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Taustavärin vaihtaminen</a:t>
            </a:r>
          </a:p>
          <a:p>
            <a:r>
              <a:rPr lang="fi-FI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Home/Layout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2007" y="4886769"/>
            <a:ext cx="1554026" cy="17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305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range one colum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206375"/>
            <a:ext cx="8447314" cy="85725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343" y="1238250"/>
            <a:ext cx="8447314" cy="32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2" name="Slide Number Placeholder 6"/>
          <p:cNvSpPr txBox="1">
            <a:spLocks/>
          </p:cNvSpPr>
          <p:nvPr userDrawn="1"/>
        </p:nvSpPr>
        <p:spPr>
          <a:xfrm>
            <a:off x="8421928" y="4837466"/>
            <a:ext cx="447675" cy="2047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8372877" y="4815078"/>
            <a:ext cx="0" cy="325614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2"/>
          <p:cNvSpPr>
            <a:spLocks noGrp="1"/>
          </p:cNvSpPr>
          <p:nvPr>
            <p:ph type="dt" sz="half" idx="2"/>
          </p:nvPr>
        </p:nvSpPr>
        <p:spPr>
          <a:xfrm>
            <a:off x="7588469" y="4842785"/>
            <a:ext cx="742071" cy="19911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0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1.10.2021</a:t>
            </a:fld>
            <a:endParaRPr lang="fi-FI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62655" y="4588933"/>
            <a:ext cx="4741731" cy="45296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092283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4906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ii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 userDrawn="1"/>
        </p:nvSpPr>
        <p:spPr bwMode="auto">
          <a:xfrm>
            <a:off x="1" y="0"/>
            <a:ext cx="7953374" cy="5143362"/>
          </a:xfrm>
          <a:custGeom>
            <a:avLst/>
            <a:gdLst>
              <a:gd name="T0" fmla="*/ 4989 w 5022"/>
              <a:gd name="T1" fmla="*/ 0 h 3531"/>
              <a:gd name="T2" fmla="*/ 0 w 5022"/>
              <a:gd name="T3" fmla="*/ 0 h 3531"/>
              <a:gd name="T4" fmla="*/ 0 w 5022"/>
              <a:gd name="T5" fmla="*/ 3531 h 3531"/>
              <a:gd name="T6" fmla="*/ 3916 w 5022"/>
              <a:gd name="T7" fmla="*/ 3531 h 3531"/>
              <a:gd name="T8" fmla="*/ 3916 w 5022"/>
              <a:gd name="T9" fmla="*/ 3531 h 3531"/>
              <a:gd name="T10" fmla="*/ 3980 w 5022"/>
              <a:gd name="T11" fmla="*/ 3449 h 3531"/>
              <a:gd name="T12" fmla="*/ 4044 w 5022"/>
              <a:gd name="T13" fmla="*/ 3365 h 3531"/>
              <a:gd name="T14" fmla="*/ 4106 w 5022"/>
              <a:gd name="T15" fmla="*/ 3282 h 3531"/>
              <a:gd name="T16" fmla="*/ 4165 w 5022"/>
              <a:gd name="T17" fmla="*/ 3197 h 3531"/>
              <a:gd name="T18" fmla="*/ 4222 w 5022"/>
              <a:gd name="T19" fmla="*/ 3111 h 3531"/>
              <a:gd name="T20" fmla="*/ 4279 w 5022"/>
              <a:gd name="T21" fmla="*/ 3025 h 3531"/>
              <a:gd name="T22" fmla="*/ 4333 w 5022"/>
              <a:gd name="T23" fmla="*/ 2937 h 3531"/>
              <a:gd name="T24" fmla="*/ 4385 w 5022"/>
              <a:gd name="T25" fmla="*/ 2849 h 3531"/>
              <a:gd name="T26" fmla="*/ 4435 w 5022"/>
              <a:gd name="T27" fmla="*/ 2759 h 3531"/>
              <a:gd name="T28" fmla="*/ 4483 w 5022"/>
              <a:gd name="T29" fmla="*/ 2670 h 3531"/>
              <a:gd name="T30" fmla="*/ 4530 w 5022"/>
              <a:gd name="T31" fmla="*/ 2578 h 3531"/>
              <a:gd name="T32" fmla="*/ 4574 w 5022"/>
              <a:gd name="T33" fmla="*/ 2487 h 3531"/>
              <a:gd name="T34" fmla="*/ 4616 w 5022"/>
              <a:gd name="T35" fmla="*/ 2396 h 3531"/>
              <a:gd name="T36" fmla="*/ 4658 w 5022"/>
              <a:gd name="T37" fmla="*/ 2304 h 3531"/>
              <a:gd name="T38" fmla="*/ 4695 w 5022"/>
              <a:gd name="T39" fmla="*/ 2210 h 3531"/>
              <a:gd name="T40" fmla="*/ 4732 w 5022"/>
              <a:gd name="T41" fmla="*/ 2116 h 3531"/>
              <a:gd name="T42" fmla="*/ 4767 w 5022"/>
              <a:gd name="T43" fmla="*/ 2022 h 3531"/>
              <a:gd name="T44" fmla="*/ 4798 w 5022"/>
              <a:gd name="T45" fmla="*/ 1926 h 3531"/>
              <a:gd name="T46" fmla="*/ 4829 w 5022"/>
              <a:gd name="T47" fmla="*/ 1830 h 3531"/>
              <a:gd name="T48" fmla="*/ 4858 w 5022"/>
              <a:gd name="T49" fmla="*/ 1733 h 3531"/>
              <a:gd name="T50" fmla="*/ 4883 w 5022"/>
              <a:gd name="T51" fmla="*/ 1636 h 3531"/>
              <a:gd name="T52" fmla="*/ 4907 w 5022"/>
              <a:gd name="T53" fmla="*/ 1538 h 3531"/>
              <a:gd name="T54" fmla="*/ 4928 w 5022"/>
              <a:gd name="T55" fmla="*/ 1441 h 3531"/>
              <a:gd name="T56" fmla="*/ 4947 w 5022"/>
              <a:gd name="T57" fmla="*/ 1341 h 3531"/>
              <a:gd name="T58" fmla="*/ 4965 w 5022"/>
              <a:gd name="T59" fmla="*/ 1242 h 3531"/>
              <a:gd name="T60" fmla="*/ 4980 w 5022"/>
              <a:gd name="T61" fmla="*/ 1142 h 3531"/>
              <a:gd name="T62" fmla="*/ 4992 w 5022"/>
              <a:gd name="T63" fmla="*/ 1042 h 3531"/>
              <a:gd name="T64" fmla="*/ 5003 w 5022"/>
              <a:gd name="T65" fmla="*/ 941 h 3531"/>
              <a:gd name="T66" fmla="*/ 5012 w 5022"/>
              <a:gd name="T67" fmla="*/ 839 h 3531"/>
              <a:gd name="T68" fmla="*/ 5018 w 5022"/>
              <a:gd name="T69" fmla="*/ 738 h 3531"/>
              <a:gd name="T70" fmla="*/ 5021 w 5022"/>
              <a:gd name="T71" fmla="*/ 635 h 3531"/>
              <a:gd name="T72" fmla="*/ 5022 w 5022"/>
              <a:gd name="T73" fmla="*/ 533 h 3531"/>
              <a:gd name="T74" fmla="*/ 5022 w 5022"/>
              <a:gd name="T75" fmla="*/ 533 h 3531"/>
              <a:gd name="T76" fmla="*/ 5022 w 5022"/>
              <a:gd name="T77" fmla="*/ 466 h 3531"/>
              <a:gd name="T78" fmla="*/ 5021 w 5022"/>
              <a:gd name="T79" fmla="*/ 399 h 3531"/>
              <a:gd name="T80" fmla="*/ 5018 w 5022"/>
              <a:gd name="T81" fmla="*/ 331 h 3531"/>
              <a:gd name="T82" fmla="*/ 5015 w 5022"/>
              <a:gd name="T83" fmla="*/ 264 h 3531"/>
              <a:gd name="T84" fmla="*/ 5010 w 5022"/>
              <a:gd name="T85" fmla="*/ 197 h 3531"/>
              <a:gd name="T86" fmla="*/ 5004 w 5022"/>
              <a:gd name="T87" fmla="*/ 131 h 3531"/>
              <a:gd name="T88" fmla="*/ 4997 w 5022"/>
              <a:gd name="T89" fmla="*/ 66 h 3531"/>
              <a:gd name="T90" fmla="*/ 4989 w 5022"/>
              <a:gd name="T91" fmla="*/ 0 h 3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5022" h="3531">
                <a:moveTo>
                  <a:pt x="4989" y="0"/>
                </a:moveTo>
                <a:lnTo>
                  <a:pt x="0" y="0"/>
                </a:lnTo>
                <a:lnTo>
                  <a:pt x="0" y="3531"/>
                </a:lnTo>
                <a:lnTo>
                  <a:pt x="3916" y="3531"/>
                </a:lnTo>
                <a:lnTo>
                  <a:pt x="3916" y="3531"/>
                </a:lnTo>
                <a:lnTo>
                  <a:pt x="3980" y="3449"/>
                </a:lnTo>
                <a:lnTo>
                  <a:pt x="4044" y="3365"/>
                </a:lnTo>
                <a:lnTo>
                  <a:pt x="4106" y="3282"/>
                </a:lnTo>
                <a:lnTo>
                  <a:pt x="4165" y="3197"/>
                </a:lnTo>
                <a:lnTo>
                  <a:pt x="4222" y="3111"/>
                </a:lnTo>
                <a:lnTo>
                  <a:pt x="4279" y="3025"/>
                </a:lnTo>
                <a:lnTo>
                  <a:pt x="4333" y="2937"/>
                </a:lnTo>
                <a:lnTo>
                  <a:pt x="4385" y="2849"/>
                </a:lnTo>
                <a:lnTo>
                  <a:pt x="4435" y="2759"/>
                </a:lnTo>
                <a:lnTo>
                  <a:pt x="4483" y="2670"/>
                </a:lnTo>
                <a:lnTo>
                  <a:pt x="4530" y="2578"/>
                </a:lnTo>
                <a:lnTo>
                  <a:pt x="4574" y="2487"/>
                </a:lnTo>
                <a:lnTo>
                  <a:pt x="4616" y="2396"/>
                </a:lnTo>
                <a:lnTo>
                  <a:pt x="4658" y="2304"/>
                </a:lnTo>
                <a:lnTo>
                  <a:pt x="4695" y="2210"/>
                </a:lnTo>
                <a:lnTo>
                  <a:pt x="4732" y="2116"/>
                </a:lnTo>
                <a:lnTo>
                  <a:pt x="4767" y="2022"/>
                </a:lnTo>
                <a:lnTo>
                  <a:pt x="4798" y="1926"/>
                </a:lnTo>
                <a:lnTo>
                  <a:pt x="4829" y="1830"/>
                </a:lnTo>
                <a:lnTo>
                  <a:pt x="4858" y="1733"/>
                </a:lnTo>
                <a:lnTo>
                  <a:pt x="4883" y="1636"/>
                </a:lnTo>
                <a:lnTo>
                  <a:pt x="4907" y="1538"/>
                </a:lnTo>
                <a:lnTo>
                  <a:pt x="4928" y="1441"/>
                </a:lnTo>
                <a:lnTo>
                  <a:pt x="4947" y="1341"/>
                </a:lnTo>
                <a:lnTo>
                  <a:pt x="4965" y="1242"/>
                </a:lnTo>
                <a:lnTo>
                  <a:pt x="4980" y="1142"/>
                </a:lnTo>
                <a:lnTo>
                  <a:pt x="4992" y="1042"/>
                </a:lnTo>
                <a:lnTo>
                  <a:pt x="5003" y="941"/>
                </a:lnTo>
                <a:lnTo>
                  <a:pt x="5012" y="839"/>
                </a:lnTo>
                <a:lnTo>
                  <a:pt x="5018" y="738"/>
                </a:lnTo>
                <a:lnTo>
                  <a:pt x="5021" y="635"/>
                </a:lnTo>
                <a:lnTo>
                  <a:pt x="5022" y="533"/>
                </a:lnTo>
                <a:lnTo>
                  <a:pt x="5022" y="533"/>
                </a:lnTo>
                <a:lnTo>
                  <a:pt x="5022" y="466"/>
                </a:lnTo>
                <a:lnTo>
                  <a:pt x="5021" y="399"/>
                </a:lnTo>
                <a:lnTo>
                  <a:pt x="5018" y="331"/>
                </a:lnTo>
                <a:lnTo>
                  <a:pt x="5015" y="264"/>
                </a:lnTo>
                <a:lnTo>
                  <a:pt x="5010" y="197"/>
                </a:lnTo>
                <a:lnTo>
                  <a:pt x="5004" y="131"/>
                </a:lnTo>
                <a:lnTo>
                  <a:pt x="4997" y="66"/>
                </a:lnTo>
                <a:lnTo>
                  <a:pt x="498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88900" dist="50800" algn="l" rotWithShape="0">
              <a:prstClr val="black">
                <a:alpha val="5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19818" y="1368425"/>
            <a:ext cx="2537732" cy="857250"/>
          </a:xfrm>
          <a:prstGeom prst="rect">
            <a:avLst/>
          </a:prstGeom>
        </p:spPr>
        <p:txBody>
          <a:bodyPr anchor="ctr"/>
          <a:lstStyle>
            <a:lvl1pPr>
              <a:defRPr sz="4400" b="1">
                <a:solidFill>
                  <a:schemeClr val="bg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Kiitos!</a:t>
            </a:r>
            <a:endParaRPr lang="fi-FI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8462" y="4116500"/>
            <a:ext cx="1104372" cy="904202"/>
          </a:xfrm>
          <a:prstGeom prst="rect">
            <a:avLst/>
          </a:prstGeom>
        </p:spPr>
      </p:pic>
      <p:sp>
        <p:nvSpPr>
          <p:cNvPr id="5" name="Left Arrow 4"/>
          <p:cNvSpPr/>
          <p:nvPr userDrawn="1"/>
        </p:nvSpPr>
        <p:spPr>
          <a:xfrm>
            <a:off x="9315450" y="33734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9631339" y="7143"/>
            <a:ext cx="18247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Värin vaihtaminen</a:t>
            </a:r>
          </a:p>
          <a:p>
            <a:r>
              <a:rPr lang="fi-FI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Home/Layout</a:t>
            </a:r>
          </a:p>
        </p:txBody>
      </p:sp>
    </p:spTree>
    <p:extLst>
      <p:ext uri="{BB962C8B-B14F-4D97-AF65-F5344CB8AC3E}">
        <p14:creationId xmlns:p14="http://schemas.microsoft.com/office/powerpoint/2010/main" val="25785797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ii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 userDrawn="1"/>
        </p:nvSpPr>
        <p:spPr bwMode="auto">
          <a:xfrm>
            <a:off x="1" y="0"/>
            <a:ext cx="7953374" cy="5143362"/>
          </a:xfrm>
          <a:custGeom>
            <a:avLst/>
            <a:gdLst>
              <a:gd name="T0" fmla="*/ 4989 w 5022"/>
              <a:gd name="T1" fmla="*/ 0 h 3531"/>
              <a:gd name="T2" fmla="*/ 0 w 5022"/>
              <a:gd name="T3" fmla="*/ 0 h 3531"/>
              <a:gd name="T4" fmla="*/ 0 w 5022"/>
              <a:gd name="T5" fmla="*/ 3531 h 3531"/>
              <a:gd name="T6" fmla="*/ 3916 w 5022"/>
              <a:gd name="T7" fmla="*/ 3531 h 3531"/>
              <a:gd name="T8" fmla="*/ 3916 w 5022"/>
              <a:gd name="T9" fmla="*/ 3531 h 3531"/>
              <a:gd name="T10" fmla="*/ 3980 w 5022"/>
              <a:gd name="T11" fmla="*/ 3449 h 3531"/>
              <a:gd name="T12" fmla="*/ 4044 w 5022"/>
              <a:gd name="T13" fmla="*/ 3365 h 3531"/>
              <a:gd name="T14" fmla="*/ 4106 w 5022"/>
              <a:gd name="T15" fmla="*/ 3282 h 3531"/>
              <a:gd name="T16" fmla="*/ 4165 w 5022"/>
              <a:gd name="T17" fmla="*/ 3197 h 3531"/>
              <a:gd name="T18" fmla="*/ 4222 w 5022"/>
              <a:gd name="T19" fmla="*/ 3111 h 3531"/>
              <a:gd name="T20" fmla="*/ 4279 w 5022"/>
              <a:gd name="T21" fmla="*/ 3025 h 3531"/>
              <a:gd name="T22" fmla="*/ 4333 w 5022"/>
              <a:gd name="T23" fmla="*/ 2937 h 3531"/>
              <a:gd name="T24" fmla="*/ 4385 w 5022"/>
              <a:gd name="T25" fmla="*/ 2849 h 3531"/>
              <a:gd name="T26" fmla="*/ 4435 w 5022"/>
              <a:gd name="T27" fmla="*/ 2759 h 3531"/>
              <a:gd name="T28" fmla="*/ 4483 w 5022"/>
              <a:gd name="T29" fmla="*/ 2670 h 3531"/>
              <a:gd name="T30" fmla="*/ 4530 w 5022"/>
              <a:gd name="T31" fmla="*/ 2578 h 3531"/>
              <a:gd name="T32" fmla="*/ 4574 w 5022"/>
              <a:gd name="T33" fmla="*/ 2487 h 3531"/>
              <a:gd name="T34" fmla="*/ 4616 w 5022"/>
              <a:gd name="T35" fmla="*/ 2396 h 3531"/>
              <a:gd name="T36" fmla="*/ 4658 w 5022"/>
              <a:gd name="T37" fmla="*/ 2304 h 3531"/>
              <a:gd name="T38" fmla="*/ 4695 w 5022"/>
              <a:gd name="T39" fmla="*/ 2210 h 3531"/>
              <a:gd name="T40" fmla="*/ 4732 w 5022"/>
              <a:gd name="T41" fmla="*/ 2116 h 3531"/>
              <a:gd name="T42" fmla="*/ 4767 w 5022"/>
              <a:gd name="T43" fmla="*/ 2022 h 3531"/>
              <a:gd name="T44" fmla="*/ 4798 w 5022"/>
              <a:gd name="T45" fmla="*/ 1926 h 3531"/>
              <a:gd name="T46" fmla="*/ 4829 w 5022"/>
              <a:gd name="T47" fmla="*/ 1830 h 3531"/>
              <a:gd name="T48" fmla="*/ 4858 w 5022"/>
              <a:gd name="T49" fmla="*/ 1733 h 3531"/>
              <a:gd name="T50" fmla="*/ 4883 w 5022"/>
              <a:gd name="T51" fmla="*/ 1636 h 3531"/>
              <a:gd name="T52" fmla="*/ 4907 w 5022"/>
              <a:gd name="T53" fmla="*/ 1538 h 3531"/>
              <a:gd name="T54" fmla="*/ 4928 w 5022"/>
              <a:gd name="T55" fmla="*/ 1441 h 3531"/>
              <a:gd name="T56" fmla="*/ 4947 w 5022"/>
              <a:gd name="T57" fmla="*/ 1341 h 3531"/>
              <a:gd name="T58" fmla="*/ 4965 w 5022"/>
              <a:gd name="T59" fmla="*/ 1242 h 3531"/>
              <a:gd name="T60" fmla="*/ 4980 w 5022"/>
              <a:gd name="T61" fmla="*/ 1142 h 3531"/>
              <a:gd name="T62" fmla="*/ 4992 w 5022"/>
              <a:gd name="T63" fmla="*/ 1042 h 3531"/>
              <a:gd name="T64" fmla="*/ 5003 w 5022"/>
              <a:gd name="T65" fmla="*/ 941 h 3531"/>
              <a:gd name="T66" fmla="*/ 5012 w 5022"/>
              <a:gd name="T67" fmla="*/ 839 h 3531"/>
              <a:gd name="T68" fmla="*/ 5018 w 5022"/>
              <a:gd name="T69" fmla="*/ 738 h 3531"/>
              <a:gd name="T70" fmla="*/ 5021 w 5022"/>
              <a:gd name="T71" fmla="*/ 635 h 3531"/>
              <a:gd name="T72" fmla="*/ 5022 w 5022"/>
              <a:gd name="T73" fmla="*/ 533 h 3531"/>
              <a:gd name="T74" fmla="*/ 5022 w 5022"/>
              <a:gd name="T75" fmla="*/ 533 h 3531"/>
              <a:gd name="T76" fmla="*/ 5022 w 5022"/>
              <a:gd name="T77" fmla="*/ 466 h 3531"/>
              <a:gd name="T78" fmla="*/ 5021 w 5022"/>
              <a:gd name="T79" fmla="*/ 399 h 3531"/>
              <a:gd name="T80" fmla="*/ 5018 w 5022"/>
              <a:gd name="T81" fmla="*/ 331 h 3531"/>
              <a:gd name="T82" fmla="*/ 5015 w 5022"/>
              <a:gd name="T83" fmla="*/ 264 h 3531"/>
              <a:gd name="T84" fmla="*/ 5010 w 5022"/>
              <a:gd name="T85" fmla="*/ 197 h 3531"/>
              <a:gd name="T86" fmla="*/ 5004 w 5022"/>
              <a:gd name="T87" fmla="*/ 131 h 3531"/>
              <a:gd name="T88" fmla="*/ 4997 w 5022"/>
              <a:gd name="T89" fmla="*/ 66 h 3531"/>
              <a:gd name="T90" fmla="*/ 4989 w 5022"/>
              <a:gd name="T91" fmla="*/ 0 h 3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5022" h="3531">
                <a:moveTo>
                  <a:pt x="4989" y="0"/>
                </a:moveTo>
                <a:lnTo>
                  <a:pt x="0" y="0"/>
                </a:lnTo>
                <a:lnTo>
                  <a:pt x="0" y="3531"/>
                </a:lnTo>
                <a:lnTo>
                  <a:pt x="3916" y="3531"/>
                </a:lnTo>
                <a:lnTo>
                  <a:pt x="3916" y="3531"/>
                </a:lnTo>
                <a:lnTo>
                  <a:pt x="3980" y="3449"/>
                </a:lnTo>
                <a:lnTo>
                  <a:pt x="4044" y="3365"/>
                </a:lnTo>
                <a:lnTo>
                  <a:pt x="4106" y="3282"/>
                </a:lnTo>
                <a:lnTo>
                  <a:pt x="4165" y="3197"/>
                </a:lnTo>
                <a:lnTo>
                  <a:pt x="4222" y="3111"/>
                </a:lnTo>
                <a:lnTo>
                  <a:pt x="4279" y="3025"/>
                </a:lnTo>
                <a:lnTo>
                  <a:pt x="4333" y="2937"/>
                </a:lnTo>
                <a:lnTo>
                  <a:pt x="4385" y="2849"/>
                </a:lnTo>
                <a:lnTo>
                  <a:pt x="4435" y="2759"/>
                </a:lnTo>
                <a:lnTo>
                  <a:pt x="4483" y="2670"/>
                </a:lnTo>
                <a:lnTo>
                  <a:pt x="4530" y="2578"/>
                </a:lnTo>
                <a:lnTo>
                  <a:pt x="4574" y="2487"/>
                </a:lnTo>
                <a:lnTo>
                  <a:pt x="4616" y="2396"/>
                </a:lnTo>
                <a:lnTo>
                  <a:pt x="4658" y="2304"/>
                </a:lnTo>
                <a:lnTo>
                  <a:pt x="4695" y="2210"/>
                </a:lnTo>
                <a:lnTo>
                  <a:pt x="4732" y="2116"/>
                </a:lnTo>
                <a:lnTo>
                  <a:pt x="4767" y="2022"/>
                </a:lnTo>
                <a:lnTo>
                  <a:pt x="4798" y="1926"/>
                </a:lnTo>
                <a:lnTo>
                  <a:pt x="4829" y="1830"/>
                </a:lnTo>
                <a:lnTo>
                  <a:pt x="4858" y="1733"/>
                </a:lnTo>
                <a:lnTo>
                  <a:pt x="4883" y="1636"/>
                </a:lnTo>
                <a:lnTo>
                  <a:pt x="4907" y="1538"/>
                </a:lnTo>
                <a:lnTo>
                  <a:pt x="4928" y="1441"/>
                </a:lnTo>
                <a:lnTo>
                  <a:pt x="4947" y="1341"/>
                </a:lnTo>
                <a:lnTo>
                  <a:pt x="4965" y="1242"/>
                </a:lnTo>
                <a:lnTo>
                  <a:pt x="4980" y="1142"/>
                </a:lnTo>
                <a:lnTo>
                  <a:pt x="4992" y="1042"/>
                </a:lnTo>
                <a:lnTo>
                  <a:pt x="5003" y="941"/>
                </a:lnTo>
                <a:lnTo>
                  <a:pt x="5012" y="839"/>
                </a:lnTo>
                <a:lnTo>
                  <a:pt x="5018" y="738"/>
                </a:lnTo>
                <a:lnTo>
                  <a:pt x="5021" y="635"/>
                </a:lnTo>
                <a:lnTo>
                  <a:pt x="5022" y="533"/>
                </a:lnTo>
                <a:lnTo>
                  <a:pt x="5022" y="533"/>
                </a:lnTo>
                <a:lnTo>
                  <a:pt x="5022" y="466"/>
                </a:lnTo>
                <a:lnTo>
                  <a:pt x="5021" y="399"/>
                </a:lnTo>
                <a:lnTo>
                  <a:pt x="5018" y="331"/>
                </a:lnTo>
                <a:lnTo>
                  <a:pt x="5015" y="264"/>
                </a:lnTo>
                <a:lnTo>
                  <a:pt x="5010" y="197"/>
                </a:lnTo>
                <a:lnTo>
                  <a:pt x="5004" y="131"/>
                </a:lnTo>
                <a:lnTo>
                  <a:pt x="4997" y="66"/>
                </a:lnTo>
                <a:lnTo>
                  <a:pt x="498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88900" dist="50800" algn="l" rotWithShape="0">
              <a:prstClr val="black">
                <a:alpha val="5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8462" y="4116500"/>
            <a:ext cx="1104372" cy="904202"/>
          </a:xfrm>
          <a:prstGeom prst="rect">
            <a:avLst/>
          </a:prstGeom>
        </p:spPr>
      </p:pic>
      <p:sp>
        <p:nvSpPr>
          <p:cNvPr id="5" name="Left Arrow 4"/>
          <p:cNvSpPr/>
          <p:nvPr userDrawn="1"/>
        </p:nvSpPr>
        <p:spPr>
          <a:xfrm>
            <a:off x="9315450" y="33734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xtBox 6"/>
          <p:cNvSpPr txBox="1"/>
          <p:nvPr userDrawn="1"/>
        </p:nvSpPr>
        <p:spPr>
          <a:xfrm>
            <a:off x="9631339" y="7143"/>
            <a:ext cx="18247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/>
              <a:t>Värin vaihtaminen</a:t>
            </a:r>
          </a:p>
          <a:p>
            <a:r>
              <a:rPr lang="fi-FI" sz="1100" dirty="0"/>
              <a:t>Home/Layout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719818" y="1368425"/>
            <a:ext cx="2537732" cy="857250"/>
          </a:xfrm>
          <a:prstGeom prst="rect">
            <a:avLst/>
          </a:prstGeom>
        </p:spPr>
        <p:txBody>
          <a:bodyPr anchor="ctr"/>
          <a:lstStyle>
            <a:lvl1pPr>
              <a:defRPr sz="4400" b="1">
                <a:solidFill>
                  <a:schemeClr val="bg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Kiitos!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293044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ii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 userDrawn="1"/>
        </p:nvSpPr>
        <p:spPr bwMode="auto">
          <a:xfrm>
            <a:off x="1" y="0"/>
            <a:ext cx="7953374" cy="5143362"/>
          </a:xfrm>
          <a:custGeom>
            <a:avLst/>
            <a:gdLst>
              <a:gd name="T0" fmla="*/ 4989 w 5022"/>
              <a:gd name="T1" fmla="*/ 0 h 3531"/>
              <a:gd name="T2" fmla="*/ 0 w 5022"/>
              <a:gd name="T3" fmla="*/ 0 h 3531"/>
              <a:gd name="T4" fmla="*/ 0 w 5022"/>
              <a:gd name="T5" fmla="*/ 3531 h 3531"/>
              <a:gd name="T6" fmla="*/ 3916 w 5022"/>
              <a:gd name="T7" fmla="*/ 3531 h 3531"/>
              <a:gd name="T8" fmla="*/ 3916 w 5022"/>
              <a:gd name="T9" fmla="*/ 3531 h 3531"/>
              <a:gd name="T10" fmla="*/ 3980 w 5022"/>
              <a:gd name="T11" fmla="*/ 3449 h 3531"/>
              <a:gd name="T12" fmla="*/ 4044 w 5022"/>
              <a:gd name="T13" fmla="*/ 3365 h 3531"/>
              <a:gd name="T14" fmla="*/ 4106 w 5022"/>
              <a:gd name="T15" fmla="*/ 3282 h 3531"/>
              <a:gd name="T16" fmla="*/ 4165 w 5022"/>
              <a:gd name="T17" fmla="*/ 3197 h 3531"/>
              <a:gd name="T18" fmla="*/ 4222 w 5022"/>
              <a:gd name="T19" fmla="*/ 3111 h 3531"/>
              <a:gd name="T20" fmla="*/ 4279 w 5022"/>
              <a:gd name="T21" fmla="*/ 3025 h 3531"/>
              <a:gd name="T22" fmla="*/ 4333 w 5022"/>
              <a:gd name="T23" fmla="*/ 2937 h 3531"/>
              <a:gd name="T24" fmla="*/ 4385 w 5022"/>
              <a:gd name="T25" fmla="*/ 2849 h 3531"/>
              <a:gd name="T26" fmla="*/ 4435 w 5022"/>
              <a:gd name="T27" fmla="*/ 2759 h 3531"/>
              <a:gd name="T28" fmla="*/ 4483 w 5022"/>
              <a:gd name="T29" fmla="*/ 2670 h 3531"/>
              <a:gd name="T30" fmla="*/ 4530 w 5022"/>
              <a:gd name="T31" fmla="*/ 2578 h 3531"/>
              <a:gd name="T32" fmla="*/ 4574 w 5022"/>
              <a:gd name="T33" fmla="*/ 2487 h 3531"/>
              <a:gd name="T34" fmla="*/ 4616 w 5022"/>
              <a:gd name="T35" fmla="*/ 2396 h 3531"/>
              <a:gd name="T36" fmla="*/ 4658 w 5022"/>
              <a:gd name="T37" fmla="*/ 2304 h 3531"/>
              <a:gd name="T38" fmla="*/ 4695 w 5022"/>
              <a:gd name="T39" fmla="*/ 2210 h 3531"/>
              <a:gd name="T40" fmla="*/ 4732 w 5022"/>
              <a:gd name="T41" fmla="*/ 2116 h 3531"/>
              <a:gd name="T42" fmla="*/ 4767 w 5022"/>
              <a:gd name="T43" fmla="*/ 2022 h 3531"/>
              <a:gd name="T44" fmla="*/ 4798 w 5022"/>
              <a:gd name="T45" fmla="*/ 1926 h 3531"/>
              <a:gd name="T46" fmla="*/ 4829 w 5022"/>
              <a:gd name="T47" fmla="*/ 1830 h 3531"/>
              <a:gd name="T48" fmla="*/ 4858 w 5022"/>
              <a:gd name="T49" fmla="*/ 1733 h 3531"/>
              <a:gd name="T50" fmla="*/ 4883 w 5022"/>
              <a:gd name="T51" fmla="*/ 1636 h 3531"/>
              <a:gd name="T52" fmla="*/ 4907 w 5022"/>
              <a:gd name="T53" fmla="*/ 1538 h 3531"/>
              <a:gd name="T54" fmla="*/ 4928 w 5022"/>
              <a:gd name="T55" fmla="*/ 1441 h 3531"/>
              <a:gd name="T56" fmla="*/ 4947 w 5022"/>
              <a:gd name="T57" fmla="*/ 1341 h 3531"/>
              <a:gd name="T58" fmla="*/ 4965 w 5022"/>
              <a:gd name="T59" fmla="*/ 1242 h 3531"/>
              <a:gd name="T60" fmla="*/ 4980 w 5022"/>
              <a:gd name="T61" fmla="*/ 1142 h 3531"/>
              <a:gd name="T62" fmla="*/ 4992 w 5022"/>
              <a:gd name="T63" fmla="*/ 1042 h 3531"/>
              <a:gd name="T64" fmla="*/ 5003 w 5022"/>
              <a:gd name="T65" fmla="*/ 941 h 3531"/>
              <a:gd name="T66" fmla="*/ 5012 w 5022"/>
              <a:gd name="T67" fmla="*/ 839 h 3531"/>
              <a:gd name="T68" fmla="*/ 5018 w 5022"/>
              <a:gd name="T69" fmla="*/ 738 h 3531"/>
              <a:gd name="T70" fmla="*/ 5021 w 5022"/>
              <a:gd name="T71" fmla="*/ 635 h 3531"/>
              <a:gd name="T72" fmla="*/ 5022 w 5022"/>
              <a:gd name="T73" fmla="*/ 533 h 3531"/>
              <a:gd name="T74" fmla="*/ 5022 w 5022"/>
              <a:gd name="T75" fmla="*/ 533 h 3531"/>
              <a:gd name="T76" fmla="*/ 5022 w 5022"/>
              <a:gd name="T77" fmla="*/ 466 h 3531"/>
              <a:gd name="T78" fmla="*/ 5021 w 5022"/>
              <a:gd name="T79" fmla="*/ 399 h 3531"/>
              <a:gd name="T80" fmla="*/ 5018 w 5022"/>
              <a:gd name="T81" fmla="*/ 331 h 3531"/>
              <a:gd name="T82" fmla="*/ 5015 w 5022"/>
              <a:gd name="T83" fmla="*/ 264 h 3531"/>
              <a:gd name="T84" fmla="*/ 5010 w 5022"/>
              <a:gd name="T85" fmla="*/ 197 h 3531"/>
              <a:gd name="T86" fmla="*/ 5004 w 5022"/>
              <a:gd name="T87" fmla="*/ 131 h 3531"/>
              <a:gd name="T88" fmla="*/ 4997 w 5022"/>
              <a:gd name="T89" fmla="*/ 66 h 3531"/>
              <a:gd name="T90" fmla="*/ 4989 w 5022"/>
              <a:gd name="T91" fmla="*/ 0 h 3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5022" h="3531">
                <a:moveTo>
                  <a:pt x="4989" y="0"/>
                </a:moveTo>
                <a:lnTo>
                  <a:pt x="0" y="0"/>
                </a:lnTo>
                <a:lnTo>
                  <a:pt x="0" y="3531"/>
                </a:lnTo>
                <a:lnTo>
                  <a:pt x="3916" y="3531"/>
                </a:lnTo>
                <a:lnTo>
                  <a:pt x="3916" y="3531"/>
                </a:lnTo>
                <a:lnTo>
                  <a:pt x="3980" y="3449"/>
                </a:lnTo>
                <a:lnTo>
                  <a:pt x="4044" y="3365"/>
                </a:lnTo>
                <a:lnTo>
                  <a:pt x="4106" y="3282"/>
                </a:lnTo>
                <a:lnTo>
                  <a:pt x="4165" y="3197"/>
                </a:lnTo>
                <a:lnTo>
                  <a:pt x="4222" y="3111"/>
                </a:lnTo>
                <a:lnTo>
                  <a:pt x="4279" y="3025"/>
                </a:lnTo>
                <a:lnTo>
                  <a:pt x="4333" y="2937"/>
                </a:lnTo>
                <a:lnTo>
                  <a:pt x="4385" y="2849"/>
                </a:lnTo>
                <a:lnTo>
                  <a:pt x="4435" y="2759"/>
                </a:lnTo>
                <a:lnTo>
                  <a:pt x="4483" y="2670"/>
                </a:lnTo>
                <a:lnTo>
                  <a:pt x="4530" y="2578"/>
                </a:lnTo>
                <a:lnTo>
                  <a:pt x="4574" y="2487"/>
                </a:lnTo>
                <a:lnTo>
                  <a:pt x="4616" y="2396"/>
                </a:lnTo>
                <a:lnTo>
                  <a:pt x="4658" y="2304"/>
                </a:lnTo>
                <a:lnTo>
                  <a:pt x="4695" y="2210"/>
                </a:lnTo>
                <a:lnTo>
                  <a:pt x="4732" y="2116"/>
                </a:lnTo>
                <a:lnTo>
                  <a:pt x="4767" y="2022"/>
                </a:lnTo>
                <a:lnTo>
                  <a:pt x="4798" y="1926"/>
                </a:lnTo>
                <a:lnTo>
                  <a:pt x="4829" y="1830"/>
                </a:lnTo>
                <a:lnTo>
                  <a:pt x="4858" y="1733"/>
                </a:lnTo>
                <a:lnTo>
                  <a:pt x="4883" y="1636"/>
                </a:lnTo>
                <a:lnTo>
                  <a:pt x="4907" y="1538"/>
                </a:lnTo>
                <a:lnTo>
                  <a:pt x="4928" y="1441"/>
                </a:lnTo>
                <a:lnTo>
                  <a:pt x="4947" y="1341"/>
                </a:lnTo>
                <a:lnTo>
                  <a:pt x="4965" y="1242"/>
                </a:lnTo>
                <a:lnTo>
                  <a:pt x="4980" y="1142"/>
                </a:lnTo>
                <a:lnTo>
                  <a:pt x="4992" y="1042"/>
                </a:lnTo>
                <a:lnTo>
                  <a:pt x="5003" y="941"/>
                </a:lnTo>
                <a:lnTo>
                  <a:pt x="5012" y="839"/>
                </a:lnTo>
                <a:lnTo>
                  <a:pt x="5018" y="738"/>
                </a:lnTo>
                <a:lnTo>
                  <a:pt x="5021" y="635"/>
                </a:lnTo>
                <a:lnTo>
                  <a:pt x="5022" y="533"/>
                </a:lnTo>
                <a:lnTo>
                  <a:pt x="5022" y="533"/>
                </a:lnTo>
                <a:lnTo>
                  <a:pt x="5022" y="466"/>
                </a:lnTo>
                <a:lnTo>
                  <a:pt x="5021" y="399"/>
                </a:lnTo>
                <a:lnTo>
                  <a:pt x="5018" y="331"/>
                </a:lnTo>
                <a:lnTo>
                  <a:pt x="5015" y="264"/>
                </a:lnTo>
                <a:lnTo>
                  <a:pt x="5010" y="197"/>
                </a:lnTo>
                <a:lnTo>
                  <a:pt x="5004" y="131"/>
                </a:lnTo>
                <a:lnTo>
                  <a:pt x="4997" y="66"/>
                </a:lnTo>
                <a:lnTo>
                  <a:pt x="498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88900" dist="50800" algn="l" rotWithShape="0">
              <a:prstClr val="black">
                <a:alpha val="5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258" y="4119405"/>
            <a:ext cx="1105108" cy="904803"/>
          </a:xfrm>
          <a:prstGeom prst="rect">
            <a:avLst/>
          </a:prstGeom>
        </p:spPr>
      </p:pic>
      <p:sp>
        <p:nvSpPr>
          <p:cNvPr id="10" name="Left Arrow 9"/>
          <p:cNvSpPr/>
          <p:nvPr userDrawn="1"/>
        </p:nvSpPr>
        <p:spPr>
          <a:xfrm>
            <a:off x="9315450" y="33734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xtBox 10"/>
          <p:cNvSpPr txBox="1"/>
          <p:nvPr userDrawn="1"/>
        </p:nvSpPr>
        <p:spPr>
          <a:xfrm>
            <a:off x="9631339" y="7143"/>
            <a:ext cx="18247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/>
              <a:t>Värin vaihtaminen</a:t>
            </a:r>
          </a:p>
          <a:p>
            <a:r>
              <a:rPr lang="fi-FI" sz="1100" dirty="0"/>
              <a:t>Home/Layout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719818" y="1368425"/>
            <a:ext cx="2537732" cy="857250"/>
          </a:xfrm>
          <a:prstGeom prst="rect">
            <a:avLst/>
          </a:prstGeom>
        </p:spPr>
        <p:txBody>
          <a:bodyPr anchor="ctr"/>
          <a:lstStyle>
            <a:lvl1pPr>
              <a:defRPr sz="4400" b="1">
                <a:solidFill>
                  <a:schemeClr val="bg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Kiitos!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08631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Kii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 userDrawn="1"/>
        </p:nvSpPr>
        <p:spPr bwMode="auto">
          <a:xfrm>
            <a:off x="1" y="0"/>
            <a:ext cx="7953374" cy="5143362"/>
          </a:xfrm>
          <a:custGeom>
            <a:avLst/>
            <a:gdLst>
              <a:gd name="T0" fmla="*/ 4989 w 5022"/>
              <a:gd name="T1" fmla="*/ 0 h 3531"/>
              <a:gd name="T2" fmla="*/ 0 w 5022"/>
              <a:gd name="T3" fmla="*/ 0 h 3531"/>
              <a:gd name="T4" fmla="*/ 0 w 5022"/>
              <a:gd name="T5" fmla="*/ 3531 h 3531"/>
              <a:gd name="T6" fmla="*/ 3916 w 5022"/>
              <a:gd name="T7" fmla="*/ 3531 h 3531"/>
              <a:gd name="T8" fmla="*/ 3916 w 5022"/>
              <a:gd name="T9" fmla="*/ 3531 h 3531"/>
              <a:gd name="T10" fmla="*/ 3980 w 5022"/>
              <a:gd name="T11" fmla="*/ 3449 h 3531"/>
              <a:gd name="T12" fmla="*/ 4044 w 5022"/>
              <a:gd name="T13" fmla="*/ 3365 h 3531"/>
              <a:gd name="T14" fmla="*/ 4106 w 5022"/>
              <a:gd name="T15" fmla="*/ 3282 h 3531"/>
              <a:gd name="T16" fmla="*/ 4165 w 5022"/>
              <a:gd name="T17" fmla="*/ 3197 h 3531"/>
              <a:gd name="T18" fmla="*/ 4222 w 5022"/>
              <a:gd name="T19" fmla="*/ 3111 h 3531"/>
              <a:gd name="T20" fmla="*/ 4279 w 5022"/>
              <a:gd name="T21" fmla="*/ 3025 h 3531"/>
              <a:gd name="T22" fmla="*/ 4333 w 5022"/>
              <a:gd name="T23" fmla="*/ 2937 h 3531"/>
              <a:gd name="T24" fmla="*/ 4385 w 5022"/>
              <a:gd name="T25" fmla="*/ 2849 h 3531"/>
              <a:gd name="T26" fmla="*/ 4435 w 5022"/>
              <a:gd name="T27" fmla="*/ 2759 h 3531"/>
              <a:gd name="T28" fmla="*/ 4483 w 5022"/>
              <a:gd name="T29" fmla="*/ 2670 h 3531"/>
              <a:gd name="T30" fmla="*/ 4530 w 5022"/>
              <a:gd name="T31" fmla="*/ 2578 h 3531"/>
              <a:gd name="T32" fmla="*/ 4574 w 5022"/>
              <a:gd name="T33" fmla="*/ 2487 h 3531"/>
              <a:gd name="T34" fmla="*/ 4616 w 5022"/>
              <a:gd name="T35" fmla="*/ 2396 h 3531"/>
              <a:gd name="T36" fmla="*/ 4658 w 5022"/>
              <a:gd name="T37" fmla="*/ 2304 h 3531"/>
              <a:gd name="T38" fmla="*/ 4695 w 5022"/>
              <a:gd name="T39" fmla="*/ 2210 h 3531"/>
              <a:gd name="T40" fmla="*/ 4732 w 5022"/>
              <a:gd name="T41" fmla="*/ 2116 h 3531"/>
              <a:gd name="T42" fmla="*/ 4767 w 5022"/>
              <a:gd name="T43" fmla="*/ 2022 h 3531"/>
              <a:gd name="T44" fmla="*/ 4798 w 5022"/>
              <a:gd name="T45" fmla="*/ 1926 h 3531"/>
              <a:gd name="T46" fmla="*/ 4829 w 5022"/>
              <a:gd name="T47" fmla="*/ 1830 h 3531"/>
              <a:gd name="T48" fmla="*/ 4858 w 5022"/>
              <a:gd name="T49" fmla="*/ 1733 h 3531"/>
              <a:gd name="T50" fmla="*/ 4883 w 5022"/>
              <a:gd name="T51" fmla="*/ 1636 h 3531"/>
              <a:gd name="T52" fmla="*/ 4907 w 5022"/>
              <a:gd name="T53" fmla="*/ 1538 h 3531"/>
              <a:gd name="T54" fmla="*/ 4928 w 5022"/>
              <a:gd name="T55" fmla="*/ 1441 h 3531"/>
              <a:gd name="T56" fmla="*/ 4947 w 5022"/>
              <a:gd name="T57" fmla="*/ 1341 h 3531"/>
              <a:gd name="T58" fmla="*/ 4965 w 5022"/>
              <a:gd name="T59" fmla="*/ 1242 h 3531"/>
              <a:gd name="T60" fmla="*/ 4980 w 5022"/>
              <a:gd name="T61" fmla="*/ 1142 h 3531"/>
              <a:gd name="T62" fmla="*/ 4992 w 5022"/>
              <a:gd name="T63" fmla="*/ 1042 h 3531"/>
              <a:gd name="T64" fmla="*/ 5003 w 5022"/>
              <a:gd name="T65" fmla="*/ 941 h 3531"/>
              <a:gd name="T66" fmla="*/ 5012 w 5022"/>
              <a:gd name="T67" fmla="*/ 839 h 3531"/>
              <a:gd name="T68" fmla="*/ 5018 w 5022"/>
              <a:gd name="T69" fmla="*/ 738 h 3531"/>
              <a:gd name="T70" fmla="*/ 5021 w 5022"/>
              <a:gd name="T71" fmla="*/ 635 h 3531"/>
              <a:gd name="T72" fmla="*/ 5022 w 5022"/>
              <a:gd name="T73" fmla="*/ 533 h 3531"/>
              <a:gd name="T74" fmla="*/ 5022 w 5022"/>
              <a:gd name="T75" fmla="*/ 533 h 3531"/>
              <a:gd name="T76" fmla="*/ 5022 w 5022"/>
              <a:gd name="T77" fmla="*/ 466 h 3531"/>
              <a:gd name="T78" fmla="*/ 5021 w 5022"/>
              <a:gd name="T79" fmla="*/ 399 h 3531"/>
              <a:gd name="T80" fmla="*/ 5018 w 5022"/>
              <a:gd name="T81" fmla="*/ 331 h 3531"/>
              <a:gd name="T82" fmla="*/ 5015 w 5022"/>
              <a:gd name="T83" fmla="*/ 264 h 3531"/>
              <a:gd name="T84" fmla="*/ 5010 w 5022"/>
              <a:gd name="T85" fmla="*/ 197 h 3531"/>
              <a:gd name="T86" fmla="*/ 5004 w 5022"/>
              <a:gd name="T87" fmla="*/ 131 h 3531"/>
              <a:gd name="T88" fmla="*/ 4997 w 5022"/>
              <a:gd name="T89" fmla="*/ 66 h 3531"/>
              <a:gd name="T90" fmla="*/ 4989 w 5022"/>
              <a:gd name="T91" fmla="*/ 0 h 3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5022" h="3531">
                <a:moveTo>
                  <a:pt x="4989" y="0"/>
                </a:moveTo>
                <a:lnTo>
                  <a:pt x="0" y="0"/>
                </a:lnTo>
                <a:lnTo>
                  <a:pt x="0" y="3531"/>
                </a:lnTo>
                <a:lnTo>
                  <a:pt x="3916" y="3531"/>
                </a:lnTo>
                <a:lnTo>
                  <a:pt x="3916" y="3531"/>
                </a:lnTo>
                <a:lnTo>
                  <a:pt x="3980" y="3449"/>
                </a:lnTo>
                <a:lnTo>
                  <a:pt x="4044" y="3365"/>
                </a:lnTo>
                <a:lnTo>
                  <a:pt x="4106" y="3282"/>
                </a:lnTo>
                <a:lnTo>
                  <a:pt x="4165" y="3197"/>
                </a:lnTo>
                <a:lnTo>
                  <a:pt x="4222" y="3111"/>
                </a:lnTo>
                <a:lnTo>
                  <a:pt x="4279" y="3025"/>
                </a:lnTo>
                <a:lnTo>
                  <a:pt x="4333" y="2937"/>
                </a:lnTo>
                <a:lnTo>
                  <a:pt x="4385" y="2849"/>
                </a:lnTo>
                <a:lnTo>
                  <a:pt x="4435" y="2759"/>
                </a:lnTo>
                <a:lnTo>
                  <a:pt x="4483" y="2670"/>
                </a:lnTo>
                <a:lnTo>
                  <a:pt x="4530" y="2578"/>
                </a:lnTo>
                <a:lnTo>
                  <a:pt x="4574" y="2487"/>
                </a:lnTo>
                <a:lnTo>
                  <a:pt x="4616" y="2396"/>
                </a:lnTo>
                <a:lnTo>
                  <a:pt x="4658" y="2304"/>
                </a:lnTo>
                <a:lnTo>
                  <a:pt x="4695" y="2210"/>
                </a:lnTo>
                <a:lnTo>
                  <a:pt x="4732" y="2116"/>
                </a:lnTo>
                <a:lnTo>
                  <a:pt x="4767" y="2022"/>
                </a:lnTo>
                <a:lnTo>
                  <a:pt x="4798" y="1926"/>
                </a:lnTo>
                <a:lnTo>
                  <a:pt x="4829" y="1830"/>
                </a:lnTo>
                <a:lnTo>
                  <a:pt x="4858" y="1733"/>
                </a:lnTo>
                <a:lnTo>
                  <a:pt x="4883" y="1636"/>
                </a:lnTo>
                <a:lnTo>
                  <a:pt x="4907" y="1538"/>
                </a:lnTo>
                <a:lnTo>
                  <a:pt x="4928" y="1441"/>
                </a:lnTo>
                <a:lnTo>
                  <a:pt x="4947" y="1341"/>
                </a:lnTo>
                <a:lnTo>
                  <a:pt x="4965" y="1242"/>
                </a:lnTo>
                <a:lnTo>
                  <a:pt x="4980" y="1142"/>
                </a:lnTo>
                <a:lnTo>
                  <a:pt x="4992" y="1042"/>
                </a:lnTo>
                <a:lnTo>
                  <a:pt x="5003" y="941"/>
                </a:lnTo>
                <a:lnTo>
                  <a:pt x="5012" y="839"/>
                </a:lnTo>
                <a:lnTo>
                  <a:pt x="5018" y="738"/>
                </a:lnTo>
                <a:lnTo>
                  <a:pt x="5021" y="635"/>
                </a:lnTo>
                <a:lnTo>
                  <a:pt x="5022" y="533"/>
                </a:lnTo>
                <a:lnTo>
                  <a:pt x="5022" y="533"/>
                </a:lnTo>
                <a:lnTo>
                  <a:pt x="5022" y="466"/>
                </a:lnTo>
                <a:lnTo>
                  <a:pt x="5021" y="399"/>
                </a:lnTo>
                <a:lnTo>
                  <a:pt x="5018" y="331"/>
                </a:lnTo>
                <a:lnTo>
                  <a:pt x="5015" y="264"/>
                </a:lnTo>
                <a:lnTo>
                  <a:pt x="5010" y="197"/>
                </a:lnTo>
                <a:lnTo>
                  <a:pt x="5004" y="131"/>
                </a:lnTo>
                <a:lnTo>
                  <a:pt x="4997" y="66"/>
                </a:lnTo>
                <a:lnTo>
                  <a:pt x="498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88900" dist="50800" algn="l" rotWithShape="0">
              <a:prstClr val="black">
                <a:alpha val="5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9913" y="4119405"/>
            <a:ext cx="1108308" cy="907423"/>
          </a:xfrm>
          <a:prstGeom prst="rect">
            <a:avLst/>
          </a:prstGeom>
        </p:spPr>
      </p:pic>
      <p:sp>
        <p:nvSpPr>
          <p:cNvPr id="5" name="Left Arrow 4"/>
          <p:cNvSpPr/>
          <p:nvPr userDrawn="1"/>
        </p:nvSpPr>
        <p:spPr>
          <a:xfrm>
            <a:off x="9315450" y="33734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Box 8"/>
          <p:cNvSpPr txBox="1"/>
          <p:nvPr userDrawn="1"/>
        </p:nvSpPr>
        <p:spPr>
          <a:xfrm>
            <a:off x="9631339" y="7143"/>
            <a:ext cx="18247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/>
              <a:t>Värin vaihtaminen</a:t>
            </a:r>
          </a:p>
          <a:p>
            <a:r>
              <a:rPr lang="fi-FI" sz="1100" dirty="0"/>
              <a:t>Home/Layout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19818" y="1368425"/>
            <a:ext cx="2537732" cy="857250"/>
          </a:xfrm>
          <a:prstGeom prst="rect">
            <a:avLst/>
          </a:prstGeom>
        </p:spPr>
        <p:txBody>
          <a:bodyPr anchor="ctr"/>
          <a:lstStyle>
            <a:lvl1pPr>
              <a:defRPr sz="4400" b="1">
                <a:solidFill>
                  <a:schemeClr val="bg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Kiitos!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429226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Kii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 userDrawn="1"/>
        </p:nvSpPr>
        <p:spPr bwMode="auto">
          <a:xfrm>
            <a:off x="1" y="0"/>
            <a:ext cx="7953374" cy="5143362"/>
          </a:xfrm>
          <a:custGeom>
            <a:avLst/>
            <a:gdLst>
              <a:gd name="T0" fmla="*/ 4989 w 5022"/>
              <a:gd name="T1" fmla="*/ 0 h 3531"/>
              <a:gd name="T2" fmla="*/ 0 w 5022"/>
              <a:gd name="T3" fmla="*/ 0 h 3531"/>
              <a:gd name="T4" fmla="*/ 0 w 5022"/>
              <a:gd name="T5" fmla="*/ 3531 h 3531"/>
              <a:gd name="T6" fmla="*/ 3916 w 5022"/>
              <a:gd name="T7" fmla="*/ 3531 h 3531"/>
              <a:gd name="T8" fmla="*/ 3916 w 5022"/>
              <a:gd name="T9" fmla="*/ 3531 h 3531"/>
              <a:gd name="T10" fmla="*/ 3980 w 5022"/>
              <a:gd name="T11" fmla="*/ 3449 h 3531"/>
              <a:gd name="T12" fmla="*/ 4044 w 5022"/>
              <a:gd name="T13" fmla="*/ 3365 h 3531"/>
              <a:gd name="T14" fmla="*/ 4106 w 5022"/>
              <a:gd name="T15" fmla="*/ 3282 h 3531"/>
              <a:gd name="T16" fmla="*/ 4165 w 5022"/>
              <a:gd name="T17" fmla="*/ 3197 h 3531"/>
              <a:gd name="T18" fmla="*/ 4222 w 5022"/>
              <a:gd name="T19" fmla="*/ 3111 h 3531"/>
              <a:gd name="T20" fmla="*/ 4279 w 5022"/>
              <a:gd name="T21" fmla="*/ 3025 h 3531"/>
              <a:gd name="T22" fmla="*/ 4333 w 5022"/>
              <a:gd name="T23" fmla="*/ 2937 h 3531"/>
              <a:gd name="T24" fmla="*/ 4385 w 5022"/>
              <a:gd name="T25" fmla="*/ 2849 h 3531"/>
              <a:gd name="T26" fmla="*/ 4435 w 5022"/>
              <a:gd name="T27" fmla="*/ 2759 h 3531"/>
              <a:gd name="T28" fmla="*/ 4483 w 5022"/>
              <a:gd name="T29" fmla="*/ 2670 h 3531"/>
              <a:gd name="T30" fmla="*/ 4530 w 5022"/>
              <a:gd name="T31" fmla="*/ 2578 h 3531"/>
              <a:gd name="T32" fmla="*/ 4574 w 5022"/>
              <a:gd name="T33" fmla="*/ 2487 h 3531"/>
              <a:gd name="T34" fmla="*/ 4616 w 5022"/>
              <a:gd name="T35" fmla="*/ 2396 h 3531"/>
              <a:gd name="T36" fmla="*/ 4658 w 5022"/>
              <a:gd name="T37" fmla="*/ 2304 h 3531"/>
              <a:gd name="T38" fmla="*/ 4695 w 5022"/>
              <a:gd name="T39" fmla="*/ 2210 h 3531"/>
              <a:gd name="T40" fmla="*/ 4732 w 5022"/>
              <a:gd name="T41" fmla="*/ 2116 h 3531"/>
              <a:gd name="T42" fmla="*/ 4767 w 5022"/>
              <a:gd name="T43" fmla="*/ 2022 h 3531"/>
              <a:gd name="T44" fmla="*/ 4798 w 5022"/>
              <a:gd name="T45" fmla="*/ 1926 h 3531"/>
              <a:gd name="T46" fmla="*/ 4829 w 5022"/>
              <a:gd name="T47" fmla="*/ 1830 h 3531"/>
              <a:gd name="T48" fmla="*/ 4858 w 5022"/>
              <a:gd name="T49" fmla="*/ 1733 h 3531"/>
              <a:gd name="T50" fmla="*/ 4883 w 5022"/>
              <a:gd name="T51" fmla="*/ 1636 h 3531"/>
              <a:gd name="T52" fmla="*/ 4907 w 5022"/>
              <a:gd name="T53" fmla="*/ 1538 h 3531"/>
              <a:gd name="T54" fmla="*/ 4928 w 5022"/>
              <a:gd name="T55" fmla="*/ 1441 h 3531"/>
              <a:gd name="T56" fmla="*/ 4947 w 5022"/>
              <a:gd name="T57" fmla="*/ 1341 h 3531"/>
              <a:gd name="T58" fmla="*/ 4965 w 5022"/>
              <a:gd name="T59" fmla="*/ 1242 h 3531"/>
              <a:gd name="T60" fmla="*/ 4980 w 5022"/>
              <a:gd name="T61" fmla="*/ 1142 h 3531"/>
              <a:gd name="T62" fmla="*/ 4992 w 5022"/>
              <a:gd name="T63" fmla="*/ 1042 h 3531"/>
              <a:gd name="T64" fmla="*/ 5003 w 5022"/>
              <a:gd name="T65" fmla="*/ 941 h 3531"/>
              <a:gd name="T66" fmla="*/ 5012 w 5022"/>
              <a:gd name="T67" fmla="*/ 839 h 3531"/>
              <a:gd name="T68" fmla="*/ 5018 w 5022"/>
              <a:gd name="T69" fmla="*/ 738 h 3531"/>
              <a:gd name="T70" fmla="*/ 5021 w 5022"/>
              <a:gd name="T71" fmla="*/ 635 h 3531"/>
              <a:gd name="T72" fmla="*/ 5022 w 5022"/>
              <a:gd name="T73" fmla="*/ 533 h 3531"/>
              <a:gd name="T74" fmla="*/ 5022 w 5022"/>
              <a:gd name="T75" fmla="*/ 533 h 3531"/>
              <a:gd name="T76" fmla="*/ 5022 w 5022"/>
              <a:gd name="T77" fmla="*/ 466 h 3531"/>
              <a:gd name="T78" fmla="*/ 5021 w 5022"/>
              <a:gd name="T79" fmla="*/ 399 h 3531"/>
              <a:gd name="T80" fmla="*/ 5018 w 5022"/>
              <a:gd name="T81" fmla="*/ 331 h 3531"/>
              <a:gd name="T82" fmla="*/ 5015 w 5022"/>
              <a:gd name="T83" fmla="*/ 264 h 3531"/>
              <a:gd name="T84" fmla="*/ 5010 w 5022"/>
              <a:gd name="T85" fmla="*/ 197 h 3531"/>
              <a:gd name="T86" fmla="*/ 5004 w 5022"/>
              <a:gd name="T87" fmla="*/ 131 h 3531"/>
              <a:gd name="T88" fmla="*/ 4997 w 5022"/>
              <a:gd name="T89" fmla="*/ 66 h 3531"/>
              <a:gd name="T90" fmla="*/ 4989 w 5022"/>
              <a:gd name="T91" fmla="*/ 0 h 3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5022" h="3531">
                <a:moveTo>
                  <a:pt x="4989" y="0"/>
                </a:moveTo>
                <a:lnTo>
                  <a:pt x="0" y="0"/>
                </a:lnTo>
                <a:lnTo>
                  <a:pt x="0" y="3531"/>
                </a:lnTo>
                <a:lnTo>
                  <a:pt x="3916" y="3531"/>
                </a:lnTo>
                <a:lnTo>
                  <a:pt x="3916" y="3531"/>
                </a:lnTo>
                <a:lnTo>
                  <a:pt x="3980" y="3449"/>
                </a:lnTo>
                <a:lnTo>
                  <a:pt x="4044" y="3365"/>
                </a:lnTo>
                <a:lnTo>
                  <a:pt x="4106" y="3282"/>
                </a:lnTo>
                <a:lnTo>
                  <a:pt x="4165" y="3197"/>
                </a:lnTo>
                <a:lnTo>
                  <a:pt x="4222" y="3111"/>
                </a:lnTo>
                <a:lnTo>
                  <a:pt x="4279" y="3025"/>
                </a:lnTo>
                <a:lnTo>
                  <a:pt x="4333" y="2937"/>
                </a:lnTo>
                <a:lnTo>
                  <a:pt x="4385" y="2849"/>
                </a:lnTo>
                <a:lnTo>
                  <a:pt x="4435" y="2759"/>
                </a:lnTo>
                <a:lnTo>
                  <a:pt x="4483" y="2670"/>
                </a:lnTo>
                <a:lnTo>
                  <a:pt x="4530" y="2578"/>
                </a:lnTo>
                <a:lnTo>
                  <a:pt x="4574" y="2487"/>
                </a:lnTo>
                <a:lnTo>
                  <a:pt x="4616" y="2396"/>
                </a:lnTo>
                <a:lnTo>
                  <a:pt x="4658" y="2304"/>
                </a:lnTo>
                <a:lnTo>
                  <a:pt x="4695" y="2210"/>
                </a:lnTo>
                <a:lnTo>
                  <a:pt x="4732" y="2116"/>
                </a:lnTo>
                <a:lnTo>
                  <a:pt x="4767" y="2022"/>
                </a:lnTo>
                <a:lnTo>
                  <a:pt x="4798" y="1926"/>
                </a:lnTo>
                <a:lnTo>
                  <a:pt x="4829" y="1830"/>
                </a:lnTo>
                <a:lnTo>
                  <a:pt x="4858" y="1733"/>
                </a:lnTo>
                <a:lnTo>
                  <a:pt x="4883" y="1636"/>
                </a:lnTo>
                <a:lnTo>
                  <a:pt x="4907" y="1538"/>
                </a:lnTo>
                <a:lnTo>
                  <a:pt x="4928" y="1441"/>
                </a:lnTo>
                <a:lnTo>
                  <a:pt x="4947" y="1341"/>
                </a:lnTo>
                <a:lnTo>
                  <a:pt x="4965" y="1242"/>
                </a:lnTo>
                <a:lnTo>
                  <a:pt x="4980" y="1142"/>
                </a:lnTo>
                <a:lnTo>
                  <a:pt x="4992" y="1042"/>
                </a:lnTo>
                <a:lnTo>
                  <a:pt x="5003" y="941"/>
                </a:lnTo>
                <a:lnTo>
                  <a:pt x="5012" y="839"/>
                </a:lnTo>
                <a:lnTo>
                  <a:pt x="5018" y="738"/>
                </a:lnTo>
                <a:lnTo>
                  <a:pt x="5021" y="635"/>
                </a:lnTo>
                <a:lnTo>
                  <a:pt x="5022" y="533"/>
                </a:lnTo>
                <a:lnTo>
                  <a:pt x="5022" y="533"/>
                </a:lnTo>
                <a:lnTo>
                  <a:pt x="5022" y="466"/>
                </a:lnTo>
                <a:lnTo>
                  <a:pt x="5021" y="399"/>
                </a:lnTo>
                <a:lnTo>
                  <a:pt x="5018" y="331"/>
                </a:lnTo>
                <a:lnTo>
                  <a:pt x="5015" y="264"/>
                </a:lnTo>
                <a:lnTo>
                  <a:pt x="5010" y="197"/>
                </a:lnTo>
                <a:lnTo>
                  <a:pt x="5004" y="131"/>
                </a:lnTo>
                <a:lnTo>
                  <a:pt x="4997" y="66"/>
                </a:lnTo>
                <a:lnTo>
                  <a:pt x="498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88900" dist="50800" algn="l" rotWithShape="0">
              <a:prstClr val="black">
                <a:alpha val="5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4953" y="4116149"/>
            <a:ext cx="1107881" cy="907073"/>
          </a:xfrm>
          <a:prstGeom prst="rect">
            <a:avLst/>
          </a:prstGeom>
        </p:spPr>
      </p:pic>
      <p:sp>
        <p:nvSpPr>
          <p:cNvPr id="9" name="Left Arrow 8"/>
          <p:cNvSpPr/>
          <p:nvPr userDrawn="1"/>
        </p:nvSpPr>
        <p:spPr>
          <a:xfrm>
            <a:off x="9315450" y="33734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xtBox 9"/>
          <p:cNvSpPr txBox="1"/>
          <p:nvPr userDrawn="1"/>
        </p:nvSpPr>
        <p:spPr>
          <a:xfrm>
            <a:off x="9631339" y="7143"/>
            <a:ext cx="18247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/>
              <a:t>Värin vaihtaminen</a:t>
            </a:r>
          </a:p>
          <a:p>
            <a:r>
              <a:rPr lang="fi-FI" sz="1100" dirty="0"/>
              <a:t>Home/Layout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19818" y="1368425"/>
            <a:ext cx="2537732" cy="857250"/>
          </a:xfrm>
          <a:prstGeom prst="rect">
            <a:avLst/>
          </a:prstGeom>
        </p:spPr>
        <p:txBody>
          <a:bodyPr anchor="ctr"/>
          <a:lstStyle>
            <a:lvl1pPr>
              <a:defRPr sz="4400" b="1">
                <a:solidFill>
                  <a:schemeClr val="bg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Kiitos!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759884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 purp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1244600"/>
            <a:ext cx="5806625" cy="85725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344" y="2228850"/>
            <a:ext cx="5806624" cy="22574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Left Arrow 4"/>
          <p:cNvSpPr/>
          <p:nvPr userDrawn="1"/>
        </p:nvSpPr>
        <p:spPr>
          <a:xfrm>
            <a:off x="9315450" y="33734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9631339" y="7143"/>
            <a:ext cx="18247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Taustavärin </a:t>
            </a:r>
            <a:r>
              <a:rPr lang="fi-FI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vaihtaminen</a:t>
            </a:r>
          </a:p>
          <a:p>
            <a:r>
              <a:rPr lang="fi-FI" sz="11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Home/Layout</a:t>
            </a:r>
            <a:endParaRPr lang="fi-FI" sz="11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6221941" y="4842785"/>
            <a:ext cx="742071" cy="19911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0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1.10.2021</a:t>
            </a:fld>
            <a:endParaRPr lang="fi-FI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48343" y="4588933"/>
            <a:ext cx="5806625" cy="45296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995823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Kii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 userDrawn="1"/>
        </p:nvSpPr>
        <p:spPr bwMode="auto">
          <a:xfrm>
            <a:off x="1" y="0"/>
            <a:ext cx="7953374" cy="5143362"/>
          </a:xfrm>
          <a:custGeom>
            <a:avLst/>
            <a:gdLst>
              <a:gd name="T0" fmla="*/ 4989 w 5022"/>
              <a:gd name="T1" fmla="*/ 0 h 3531"/>
              <a:gd name="T2" fmla="*/ 0 w 5022"/>
              <a:gd name="T3" fmla="*/ 0 h 3531"/>
              <a:gd name="T4" fmla="*/ 0 w 5022"/>
              <a:gd name="T5" fmla="*/ 3531 h 3531"/>
              <a:gd name="T6" fmla="*/ 3916 w 5022"/>
              <a:gd name="T7" fmla="*/ 3531 h 3531"/>
              <a:gd name="T8" fmla="*/ 3916 w 5022"/>
              <a:gd name="T9" fmla="*/ 3531 h 3531"/>
              <a:gd name="T10" fmla="*/ 3980 w 5022"/>
              <a:gd name="T11" fmla="*/ 3449 h 3531"/>
              <a:gd name="T12" fmla="*/ 4044 w 5022"/>
              <a:gd name="T13" fmla="*/ 3365 h 3531"/>
              <a:gd name="T14" fmla="*/ 4106 w 5022"/>
              <a:gd name="T15" fmla="*/ 3282 h 3531"/>
              <a:gd name="T16" fmla="*/ 4165 w 5022"/>
              <a:gd name="T17" fmla="*/ 3197 h 3531"/>
              <a:gd name="T18" fmla="*/ 4222 w 5022"/>
              <a:gd name="T19" fmla="*/ 3111 h 3531"/>
              <a:gd name="T20" fmla="*/ 4279 w 5022"/>
              <a:gd name="T21" fmla="*/ 3025 h 3531"/>
              <a:gd name="T22" fmla="*/ 4333 w 5022"/>
              <a:gd name="T23" fmla="*/ 2937 h 3531"/>
              <a:gd name="T24" fmla="*/ 4385 w 5022"/>
              <a:gd name="T25" fmla="*/ 2849 h 3531"/>
              <a:gd name="T26" fmla="*/ 4435 w 5022"/>
              <a:gd name="T27" fmla="*/ 2759 h 3531"/>
              <a:gd name="T28" fmla="*/ 4483 w 5022"/>
              <a:gd name="T29" fmla="*/ 2670 h 3531"/>
              <a:gd name="T30" fmla="*/ 4530 w 5022"/>
              <a:gd name="T31" fmla="*/ 2578 h 3531"/>
              <a:gd name="T32" fmla="*/ 4574 w 5022"/>
              <a:gd name="T33" fmla="*/ 2487 h 3531"/>
              <a:gd name="T34" fmla="*/ 4616 w 5022"/>
              <a:gd name="T35" fmla="*/ 2396 h 3531"/>
              <a:gd name="T36" fmla="*/ 4658 w 5022"/>
              <a:gd name="T37" fmla="*/ 2304 h 3531"/>
              <a:gd name="T38" fmla="*/ 4695 w 5022"/>
              <a:gd name="T39" fmla="*/ 2210 h 3531"/>
              <a:gd name="T40" fmla="*/ 4732 w 5022"/>
              <a:gd name="T41" fmla="*/ 2116 h 3531"/>
              <a:gd name="T42" fmla="*/ 4767 w 5022"/>
              <a:gd name="T43" fmla="*/ 2022 h 3531"/>
              <a:gd name="T44" fmla="*/ 4798 w 5022"/>
              <a:gd name="T45" fmla="*/ 1926 h 3531"/>
              <a:gd name="T46" fmla="*/ 4829 w 5022"/>
              <a:gd name="T47" fmla="*/ 1830 h 3531"/>
              <a:gd name="T48" fmla="*/ 4858 w 5022"/>
              <a:gd name="T49" fmla="*/ 1733 h 3531"/>
              <a:gd name="T50" fmla="*/ 4883 w 5022"/>
              <a:gd name="T51" fmla="*/ 1636 h 3531"/>
              <a:gd name="T52" fmla="*/ 4907 w 5022"/>
              <a:gd name="T53" fmla="*/ 1538 h 3531"/>
              <a:gd name="T54" fmla="*/ 4928 w 5022"/>
              <a:gd name="T55" fmla="*/ 1441 h 3531"/>
              <a:gd name="T56" fmla="*/ 4947 w 5022"/>
              <a:gd name="T57" fmla="*/ 1341 h 3531"/>
              <a:gd name="T58" fmla="*/ 4965 w 5022"/>
              <a:gd name="T59" fmla="*/ 1242 h 3531"/>
              <a:gd name="T60" fmla="*/ 4980 w 5022"/>
              <a:gd name="T61" fmla="*/ 1142 h 3531"/>
              <a:gd name="T62" fmla="*/ 4992 w 5022"/>
              <a:gd name="T63" fmla="*/ 1042 h 3531"/>
              <a:gd name="T64" fmla="*/ 5003 w 5022"/>
              <a:gd name="T65" fmla="*/ 941 h 3531"/>
              <a:gd name="T66" fmla="*/ 5012 w 5022"/>
              <a:gd name="T67" fmla="*/ 839 h 3531"/>
              <a:gd name="T68" fmla="*/ 5018 w 5022"/>
              <a:gd name="T69" fmla="*/ 738 h 3531"/>
              <a:gd name="T70" fmla="*/ 5021 w 5022"/>
              <a:gd name="T71" fmla="*/ 635 h 3531"/>
              <a:gd name="T72" fmla="*/ 5022 w 5022"/>
              <a:gd name="T73" fmla="*/ 533 h 3531"/>
              <a:gd name="T74" fmla="*/ 5022 w 5022"/>
              <a:gd name="T75" fmla="*/ 533 h 3531"/>
              <a:gd name="T76" fmla="*/ 5022 w 5022"/>
              <a:gd name="T77" fmla="*/ 466 h 3531"/>
              <a:gd name="T78" fmla="*/ 5021 w 5022"/>
              <a:gd name="T79" fmla="*/ 399 h 3531"/>
              <a:gd name="T80" fmla="*/ 5018 w 5022"/>
              <a:gd name="T81" fmla="*/ 331 h 3531"/>
              <a:gd name="T82" fmla="*/ 5015 w 5022"/>
              <a:gd name="T83" fmla="*/ 264 h 3531"/>
              <a:gd name="T84" fmla="*/ 5010 w 5022"/>
              <a:gd name="T85" fmla="*/ 197 h 3531"/>
              <a:gd name="T86" fmla="*/ 5004 w 5022"/>
              <a:gd name="T87" fmla="*/ 131 h 3531"/>
              <a:gd name="T88" fmla="*/ 4997 w 5022"/>
              <a:gd name="T89" fmla="*/ 66 h 3531"/>
              <a:gd name="T90" fmla="*/ 4989 w 5022"/>
              <a:gd name="T91" fmla="*/ 0 h 3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5022" h="3531">
                <a:moveTo>
                  <a:pt x="4989" y="0"/>
                </a:moveTo>
                <a:lnTo>
                  <a:pt x="0" y="0"/>
                </a:lnTo>
                <a:lnTo>
                  <a:pt x="0" y="3531"/>
                </a:lnTo>
                <a:lnTo>
                  <a:pt x="3916" y="3531"/>
                </a:lnTo>
                <a:lnTo>
                  <a:pt x="3916" y="3531"/>
                </a:lnTo>
                <a:lnTo>
                  <a:pt x="3980" y="3449"/>
                </a:lnTo>
                <a:lnTo>
                  <a:pt x="4044" y="3365"/>
                </a:lnTo>
                <a:lnTo>
                  <a:pt x="4106" y="3282"/>
                </a:lnTo>
                <a:lnTo>
                  <a:pt x="4165" y="3197"/>
                </a:lnTo>
                <a:lnTo>
                  <a:pt x="4222" y="3111"/>
                </a:lnTo>
                <a:lnTo>
                  <a:pt x="4279" y="3025"/>
                </a:lnTo>
                <a:lnTo>
                  <a:pt x="4333" y="2937"/>
                </a:lnTo>
                <a:lnTo>
                  <a:pt x="4385" y="2849"/>
                </a:lnTo>
                <a:lnTo>
                  <a:pt x="4435" y="2759"/>
                </a:lnTo>
                <a:lnTo>
                  <a:pt x="4483" y="2670"/>
                </a:lnTo>
                <a:lnTo>
                  <a:pt x="4530" y="2578"/>
                </a:lnTo>
                <a:lnTo>
                  <a:pt x="4574" y="2487"/>
                </a:lnTo>
                <a:lnTo>
                  <a:pt x="4616" y="2396"/>
                </a:lnTo>
                <a:lnTo>
                  <a:pt x="4658" y="2304"/>
                </a:lnTo>
                <a:lnTo>
                  <a:pt x="4695" y="2210"/>
                </a:lnTo>
                <a:lnTo>
                  <a:pt x="4732" y="2116"/>
                </a:lnTo>
                <a:lnTo>
                  <a:pt x="4767" y="2022"/>
                </a:lnTo>
                <a:lnTo>
                  <a:pt x="4798" y="1926"/>
                </a:lnTo>
                <a:lnTo>
                  <a:pt x="4829" y="1830"/>
                </a:lnTo>
                <a:lnTo>
                  <a:pt x="4858" y="1733"/>
                </a:lnTo>
                <a:lnTo>
                  <a:pt x="4883" y="1636"/>
                </a:lnTo>
                <a:lnTo>
                  <a:pt x="4907" y="1538"/>
                </a:lnTo>
                <a:lnTo>
                  <a:pt x="4928" y="1441"/>
                </a:lnTo>
                <a:lnTo>
                  <a:pt x="4947" y="1341"/>
                </a:lnTo>
                <a:lnTo>
                  <a:pt x="4965" y="1242"/>
                </a:lnTo>
                <a:lnTo>
                  <a:pt x="4980" y="1142"/>
                </a:lnTo>
                <a:lnTo>
                  <a:pt x="4992" y="1042"/>
                </a:lnTo>
                <a:lnTo>
                  <a:pt x="5003" y="941"/>
                </a:lnTo>
                <a:lnTo>
                  <a:pt x="5012" y="839"/>
                </a:lnTo>
                <a:lnTo>
                  <a:pt x="5018" y="738"/>
                </a:lnTo>
                <a:lnTo>
                  <a:pt x="5021" y="635"/>
                </a:lnTo>
                <a:lnTo>
                  <a:pt x="5022" y="533"/>
                </a:lnTo>
                <a:lnTo>
                  <a:pt x="5022" y="533"/>
                </a:lnTo>
                <a:lnTo>
                  <a:pt x="5022" y="466"/>
                </a:lnTo>
                <a:lnTo>
                  <a:pt x="5021" y="399"/>
                </a:lnTo>
                <a:lnTo>
                  <a:pt x="5018" y="331"/>
                </a:lnTo>
                <a:lnTo>
                  <a:pt x="5015" y="264"/>
                </a:lnTo>
                <a:lnTo>
                  <a:pt x="5010" y="197"/>
                </a:lnTo>
                <a:lnTo>
                  <a:pt x="5004" y="131"/>
                </a:lnTo>
                <a:lnTo>
                  <a:pt x="4997" y="66"/>
                </a:lnTo>
                <a:lnTo>
                  <a:pt x="498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88900" dist="50800" algn="l" rotWithShape="0">
              <a:prstClr val="black">
                <a:alpha val="5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2421" y="4114075"/>
            <a:ext cx="1110414" cy="909147"/>
          </a:xfrm>
          <a:prstGeom prst="rect">
            <a:avLst/>
          </a:prstGeom>
        </p:spPr>
      </p:pic>
      <p:sp>
        <p:nvSpPr>
          <p:cNvPr id="10" name="Left Arrow 9"/>
          <p:cNvSpPr/>
          <p:nvPr userDrawn="1"/>
        </p:nvSpPr>
        <p:spPr>
          <a:xfrm>
            <a:off x="9315450" y="33734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xtBox 10"/>
          <p:cNvSpPr txBox="1"/>
          <p:nvPr userDrawn="1"/>
        </p:nvSpPr>
        <p:spPr>
          <a:xfrm>
            <a:off x="9631339" y="7143"/>
            <a:ext cx="18247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/>
              <a:t>Värin vaihtaminen</a:t>
            </a:r>
          </a:p>
          <a:p>
            <a:r>
              <a:rPr lang="fi-FI" sz="1100" dirty="0"/>
              <a:t>Home/Layout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19818" y="1368425"/>
            <a:ext cx="2537732" cy="857250"/>
          </a:xfrm>
          <a:prstGeom prst="rect">
            <a:avLst/>
          </a:prstGeom>
        </p:spPr>
        <p:txBody>
          <a:bodyPr anchor="ctr"/>
          <a:lstStyle>
            <a:lvl1pPr>
              <a:defRPr sz="4400" b="1">
                <a:solidFill>
                  <a:schemeClr val="bg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Kiitos!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8252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Kii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 userDrawn="1"/>
        </p:nvSpPr>
        <p:spPr bwMode="auto">
          <a:xfrm>
            <a:off x="1" y="0"/>
            <a:ext cx="7953374" cy="5143362"/>
          </a:xfrm>
          <a:custGeom>
            <a:avLst/>
            <a:gdLst>
              <a:gd name="T0" fmla="*/ 4989 w 5022"/>
              <a:gd name="T1" fmla="*/ 0 h 3531"/>
              <a:gd name="T2" fmla="*/ 0 w 5022"/>
              <a:gd name="T3" fmla="*/ 0 h 3531"/>
              <a:gd name="T4" fmla="*/ 0 w 5022"/>
              <a:gd name="T5" fmla="*/ 3531 h 3531"/>
              <a:gd name="T6" fmla="*/ 3916 w 5022"/>
              <a:gd name="T7" fmla="*/ 3531 h 3531"/>
              <a:gd name="T8" fmla="*/ 3916 w 5022"/>
              <a:gd name="T9" fmla="*/ 3531 h 3531"/>
              <a:gd name="T10" fmla="*/ 3980 w 5022"/>
              <a:gd name="T11" fmla="*/ 3449 h 3531"/>
              <a:gd name="T12" fmla="*/ 4044 w 5022"/>
              <a:gd name="T13" fmla="*/ 3365 h 3531"/>
              <a:gd name="T14" fmla="*/ 4106 w 5022"/>
              <a:gd name="T15" fmla="*/ 3282 h 3531"/>
              <a:gd name="T16" fmla="*/ 4165 w 5022"/>
              <a:gd name="T17" fmla="*/ 3197 h 3531"/>
              <a:gd name="T18" fmla="*/ 4222 w 5022"/>
              <a:gd name="T19" fmla="*/ 3111 h 3531"/>
              <a:gd name="T20" fmla="*/ 4279 w 5022"/>
              <a:gd name="T21" fmla="*/ 3025 h 3531"/>
              <a:gd name="T22" fmla="*/ 4333 w 5022"/>
              <a:gd name="T23" fmla="*/ 2937 h 3531"/>
              <a:gd name="T24" fmla="*/ 4385 w 5022"/>
              <a:gd name="T25" fmla="*/ 2849 h 3531"/>
              <a:gd name="T26" fmla="*/ 4435 w 5022"/>
              <a:gd name="T27" fmla="*/ 2759 h 3531"/>
              <a:gd name="T28" fmla="*/ 4483 w 5022"/>
              <a:gd name="T29" fmla="*/ 2670 h 3531"/>
              <a:gd name="T30" fmla="*/ 4530 w 5022"/>
              <a:gd name="T31" fmla="*/ 2578 h 3531"/>
              <a:gd name="T32" fmla="*/ 4574 w 5022"/>
              <a:gd name="T33" fmla="*/ 2487 h 3531"/>
              <a:gd name="T34" fmla="*/ 4616 w 5022"/>
              <a:gd name="T35" fmla="*/ 2396 h 3531"/>
              <a:gd name="T36" fmla="*/ 4658 w 5022"/>
              <a:gd name="T37" fmla="*/ 2304 h 3531"/>
              <a:gd name="T38" fmla="*/ 4695 w 5022"/>
              <a:gd name="T39" fmla="*/ 2210 h 3531"/>
              <a:gd name="T40" fmla="*/ 4732 w 5022"/>
              <a:gd name="T41" fmla="*/ 2116 h 3531"/>
              <a:gd name="T42" fmla="*/ 4767 w 5022"/>
              <a:gd name="T43" fmla="*/ 2022 h 3531"/>
              <a:gd name="T44" fmla="*/ 4798 w 5022"/>
              <a:gd name="T45" fmla="*/ 1926 h 3531"/>
              <a:gd name="T46" fmla="*/ 4829 w 5022"/>
              <a:gd name="T47" fmla="*/ 1830 h 3531"/>
              <a:gd name="T48" fmla="*/ 4858 w 5022"/>
              <a:gd name="T49" fmla="*/ 1733 h 3531"/>
              <a:gd name="T50" fmla="*/ 4883 w 5022"/>
              <a:gd name="T51" fmla="*/ 1636 h 3531"/>
              <a:gd name="T52" fmla="*/ 4907 w 5022"/>
              <a:gd name="T53" fmla="*/ 1538 h 3531"/>
              <a:gd name="T54" fmla="*/ 4928 w 5022"/>
              <a:gd name="T55" fmla="*/ 1441 h 3531"/>
              <a:gd name="T56" fmla="*/ 4947 w 5022"/>
              <a:gd name="T57" fmla="*/ 1341 h 3531"/>
              <a:gd name="T58" fmla="*/ 4965 w 5022"/>
              <a:gd name="T59" fmla="*/ 1242 h 3531"/>
              <a:gd name="T60" fmla="*/ 4980 w 5022"/>
              <a:gd name="T61" fmla="*/ 1142 h 3531"/>
              <a:gd name="T62" fmla="*/ 4992 w 5022"/>
              <a:gd name="T63" fmla="*/ 1042 h 3531"/>
              <a:gd name="T64" fmla="*/ 5003 w 5022"/>
              <a:gd name="T65" fmla="*/ 941 h 3531"/>
              <a:gd name="T66" fmla="*/ 5012 w 5022"/>
              <a:gd name="T67" fmla="*/ 839 h 3531"/>
              <a:gd name="T68" fmla="*/ 5018 w 5022"/>
              <a:gd name="T69" fmla="*/ 738 h 3531"/>
              <a:gd name="T70" fmla="*/ 5021 w 5022"/>
              <a:gd name="T71" fmla="*/ 635 h 3531"/>
              <a:gd name="T72" fmla="*/ 5022 w 5022"/>
              <a:gd name="T73" fmla="*/ 533 h 3531"/>
              <a:gd name="T74" fmla="*/ 5022 w 5022"/>
              <a:gd name="T75" fmla="*/ 533 h 3531"/>
              <a:gd name="T76" fmla="*/ 5022 w 5022"/>
              <a:gd name="T77" fmla="*/ 466 h 3531"/>
              <a:gd name="T78" fmla="*/ 5021 w 5022"/>
              <a:gd name="T79" fmla="*/ 399 h 3531"/>
              <a:gd name="T80" fmla="*/ 5018 w 5022"/>
              <a:gd name="T81" fmla="*/ 331 h 3531"/>
              <a:gd name="T82" fmla="*/ 5015 w 5022"/>
              <a:gd name="T83" fmla="*/ 264 h 3531"/>
              <a:gd name="T84" fmla="*/ 5010 w 5022"/>
              <a:gd name="T85" fmla="*/ 197 h 3531"/>
              <a:gd name="T86" fmla="*/ 5004 w 5022"/>
              <a:gd name="T87" fmla="*/ 131 h 3531"/>
              <a:gd name="T88" fmla="*/ 4997 w 5022"/>
              <a:gd name="T89" fmla="*/ 66 h 3531"/>
              <a:gd name="T90" fmla="*/ 4989 w 5022"/>
              <a:gd name="T91" fmla="*/ 0 h 3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5022" h="3531">
                <a:moveTo>
                  <a:pt x="4989" y="0"/>
                </a:moveTo>
                <a:lnTo>
                  <a:pt x="0" y="0"/>
                </a:lnTo>
                <a:lnTo>
                  <a:pt x="0" y="3531"/>
                </a:lnTo>
                <a:lnTo>
                  <a:pt x="3916" y="3531"/>
                </a:lnTo>
                <a:lnTo>
                  <a:pt x="3916" y="3531"/>
                </a:lnTo>
                <a:lnTo>
                  <a:pt x="3980" y="3449"/>
                </a:lnTo>
                <a:lnTo>
                  <a:pt x="4044" y="3365"/>
                </a:lnTo>
                <a:lnTo>
                  <a:pt x="4106" y="3282"/>
                </a:lnTo>
                <a:lnTo>
                  <a:pt x="4165" y="3197"/>
                </a:lnTo>
                <a:lnTo>
                  <a:pt x="4222" y="3111"/>
                </a:lnTo>
                <a:lnTo>
                  <a:pt x="4279" y="3025"/>
                </a:lnTo>
                <a:lnTo>
                  <a:pt x="4333" y="2937"/>
                </a:lnTo>
                <a:lnTo>
                  <a:pt x="4385" y="2849"/>
                </a:lnTo>
                <a:lnTo>
                  <a:pt x="4435" y="2759"/>
                </a:lnTo>
                <a:lnTo>
                  <a:pt x="4483" y="2670"/>
                </a:lnTo>
                <a:lnTo>
                  <a:pt x="4530" y="2578"/>
                </a:lnTo>
                <a:lnTo>
                  <a:pt x="4574" y="2487"/>
                </a:lnTo>
                <a:lnTo>
                  <a:pt x="4616" y="2396"/>
                </a:lnTo>
                <a:lnTo>
                  <a:pt x="4658" y="2304"/>
                </a:lnTo>
                <a:lnTo>
                  <a:pt x="4695" y="2210"/>
                </a:lnTo>
                <a:lnTo>
                  <a:pt x="4732" y="2116"/>
                </a:lnTo>
                <a:lnTo>
                  <a:pt x="4767" y="2022"/>
                </a:lnTo>
                <a:lnTo>
                  <a:pt x="4798" y="1926"/>
                </a:lnTo>
                <a:lnTo>
                  <a:pt x="4829" y="1830"/>
                </a:lnTo>
                <a:lnTo>
                  <a:pt x="4858" y="1733"/>
                </a:lnTo>
                <a:lnTo>
                  <a:pt x="4883" y="1636"/>
                </a:lnTo>
                <a:lnTo>
                  <a:pt x="4907" y="1538"/>
                </a:lnTo>
                <a:lnTo>
                  <a:pt x="4928" y="1441"/>
                </a:lnTo>
                <a:lnTo>
                  <a:pt x="4947" y="1341"/>
                </a:lnTo>
                <a:lnTo>
                  <a:pt x="4965" y="1242"/>
                </a:lnTo>
                <a:lnTo>
                  <a:pt x="4980" y="1142"/>
                </a:lnTo>
                <a:lnTo>
                  <a:pt x="4992" y="1042"/>
                </a:lnTo>
                <a:lnTo>
                  <a:pt x="5003" y="941"/>
                </a:lnTo>
                <a:lnTo>
                  <a:pt x="5012" y="839"/>
                </a:lnTo>
                <a:lnTo>
                  <a:pt x="5018" y="738"/>
                </a:lnTo>
                <a:lnTo>
                  <a:pt x="5021" y="635"/>
                </a:lnTo>
                <a:lnTo>
                  <a:pt x="5022" y="533"/>
                </a:lnTo>
                <a:lnTo>
                  <a:pt x="5022" y="533"/>
                </a:lnTo>
                <a:lnTo>
                  <a:pt x="5022" y="466"/>
                </a:lnTo>
                <a:lnTo>
                  <a:pt x="5021" y="399"/>
                </a:lnTo>
                <a:lnTo>
                  <a:pt x="5018" y="331"/>
                </a:lnTo>
                <a:lnTo>
                  <a:pt x="5015" y="264"/>
                </a:lnTo>
                <a:lnTo>
                  <a:pt x="5010" y="197"/>
                </a:lnTo>
                <a:lnTo>
                  <a:pt x="5004" y="131"/>
                </a:lnTo>
                <a:lnTo>
                  <a:pt x="4997" y="66"/>
                </a:lnTo>
                <a:lnTo>
                  <a:pt x="49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88900" dist="50800" algn="l" rotWithShape="0">
              <a:prstClr val="black">
                <a:alpha val="5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8462" y="4116500"/>
            <a:ext cx="1104372" cy="904202"/>
          </a:xfrm>
          <a:prstGeom prst="rect">
            <a:avLst/>
          </a:prstGeom>
        </p:spPr>
      </p:pic>
      <p:sp>
        <p:nvSpPr>
          <p:cNvPr id="10" name="Left Arrow 9"/>
          <p:cNvSpPr/>
          <p:nvPr userDrawn="1"/>
        </p:nvSpPr>
        <p:spPr>
          <a:xfrm>
            <a:off x="9315450" y="33734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xtBox 10"/>
          <p:cNvSpPr txBox="1"/>
          <p:nvPr userDrawn="1"/>
        </p:nvSpPr>
        <p:spPr>
          <a:xfrm>
            <a:off x="9631339" y="7143"/>
            <a:ext cx="18247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/>
              <a:t>Värin vaihtaminen</a:t>
            </a:r>
          </a:p>
          <a:p>
            <a:r>
              <a:rPr lang="fi-FI" sz="1100" dirty="0"/>
              <a:t>Home/Layout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719818" y="1368425"/>
            <a:ext cx="2537732" cy="857250"/>
          </a:xfrm>
          <a:prstGeom prst="rect">
            <a:avLst/>
          </a:prstGeom>
        </p:spPr>
        <p:txBody>
          <a:bodyPr anchor="ctr"/>
          <a:lstStyle>
            <a:lvl1pPr>
              <a:defRPr sz="4400" b="1">
                <a:solidFill>
                  <a:schemeClr val="bg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Kiitos!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755913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ke Logo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58069" y="1577848"/>
            <a:ext cx="2427863" cy="198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eft Arrow 2"/>
          <p:cNvSpPr/>
          <p:nvPr userDrawn="1"/>
        </p:nvSpPr>
        <p:spPr>
          <a:xfrm>
            <a:off x="9315450" y="1995884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xtBox 4"/>
          <p:cNvSpPr txBox="1"/>
          <p:nvPr userDrawn="1"/>
        </p:nvSpPr>
        <p:spPr>
          <a:xfrm>
            <a:off x="9631339" y="1969293"/>
            <a:ext cx="17415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/>
              <a:t>Logon värin vaihtaminen</a:t>
            </a:r>
          </a:p>
          <a:p>
            <a:r>
              <a:rPr lang="fi-FI" sz="1100" dirty="0"/>
              <a:t>Home/Layout</a:t>
            </a:r>
          </a:p>
        </p:txBody>
      </p:sp>
    </p:spTree>
    <p:extLst>
      <p:ext uri="{BB962C8B-B14F-4D97-AF65-F5344CB8AC3E}">
        <p14:creationId xmlns:p14="http://schemas.microsoft.com/office/powerpoint/2010/main" val="1525067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ke logo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60010" y="1579437"/>
            <a:ext cx="2423980" cy="1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eft Arrow 2"/>
          <p:cNvSpPr/>
          <p:nvPr userDrawn="1"/>
        </p:nvSpPr>
        <p:spPr>
          <a:xfrm>
            <a:off x="9315450" y="1995884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xtBox 4"/>
          <p:cNvSpPr txBox="1"/>
          <p:nvPr userDrawn="1"/>
        </p:nvSpPr>
        <p:spPr>
          <a:xfrm>
            <a:off x="9631339" y="1969293"/>
            <a:ext cx="17415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/>
              <a:t>Logon värin vaihtaminen</a:t>
            </a:r>
          </a:p>
          <a:p>
            <a:r>
              <a:rPr lang="fi-FI" sz="1100" dirty="0"/>
              <a:t>Home/Layout</a:t>
            </a:r>
          </a:p>
        </p:txBody>
      </p:sp>
    </p:spTree>
    <p:extLst>
      <p:ext uri="{BB962C8B-B14F-4D97-AF65-F5344CB8AC3E}">
        <p14:creationId xmlns:p14="http://schemas.microsoft.com/office/powerpoint/2010/main" val="7601050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ke logo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57563" y="1577434"/>
            <a:ext cx="2428875" cy="19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eft Arrow 2"/>
          <p:cNvSpPr/>
          <p:nvPr userDrawn="1"/>
        </p:nvSpPr>
        <p:spPr>
          <a:xfrm>
            <a:off x="9315450" y="1995884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xtBox 4"/>
          <p:cNvSpPr txBox="1"/>
          <p:nvPr userDrawn="1"/>
        </p:nvSpPr>
        <p:spPr>
          <a:xfrm>
            <a:off x="9631339" y="1969293"/>
            <a:ext cx="17415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/>
              <a:t>Logon värin vaihtaminen</a:t>
            </a:r>
          </a:p>
          <a:p>
            <a:r>
              <a:rPr lang="fi-FI" sz="1100" dirty="0"/>
              <a:t>Home/Layout</a:t>
            </a:r>
          </a:p>
        </p:txBody>
      </p:sp>
    </p:spTree>
    <p:extLst>
      <p:ext uri="{BB962C8B-B14F-4D97-AF65-F5344CB8AC3E}">
        <p14:creationId xmlns:p14="http://schemas.microsoft.com/office/powerpoint/2010/main" val="16849527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ke logo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51725" y="1577434"/>
            <a:ext cx="2428875" cy="19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eft Arrow 2"/>
          <p:cNvSpPr/>
          <p:nvPr userDrawn="1"/>
        </p:nvSpPr>
        <p:spPr>
          <a:xfrm>
            <a:off x="9315450" y="1995884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xtBox 4"/>
          <p:cNvSpPr txBox="1"/>
          <p:nvPr userDrawn="1"/>
        </p:nvSpPr>
        <p:spPr>
          <a:xfrm>
            <a:off x="9631339" y="1969293"/>
            <a:ext cx="17415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/>
              <a:t>Logon värin vaihtaminen</a:t>
            </a:r>
          </a:p>
          <a:p>
            <a:r>
              <a:rPr lang="fi-FI" sz="1100" dirty="0"/>
              <a:t>Home/Layout</a:t>
            </a:r>
          </a:p>
        </p:txBody>
      </p:sp>
    </p:spTree>
    <p:extLst>
      <p:ext uri="{BB962C8B-B14F-4D97-AF65-F5344CB8AC3E}">
        <p14:creationId xmlns:p14="http://schemas.microsoft.com/office/powerpoint/2010/main" val="42817263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ke logo offi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239" y="1576350"/>
            <a:ext cx="2431522" cy="1990800"/>
          </a:xfrm>
          <a:prstGeom prst="rect">
            <a:avLst/>
          </a:prstGeom>
        </p:spPr>
      </p:pic>
      <p:sp>
        <p:nvSpPr>
          <p:cNvPr id="3" name="Left Arrow 2"/>
          <p:cNvSpPr/>
          <p:nvPr userDrawn="1"/>
        </p:nvSpPr>
        <p:spPr>
          <a:xfrm>
            <a:off x="9315450" y="1995884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TextBox 3"/>
          <p:cNvSpPr txBox="1"/>
          <p:nvPr userDrawn="1"/>
        </p:nvSpPr>
        <p:spPr>
          <a:xfrm>
            <a:off x="9631339" y="1969293"/>
            <a:ext cx="17415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/>
              <a:t>Logon värin vaihtaminen</a:t>
            </a:r>
          </a:p>
          <a:p>
            <a:r>
              <a:rPr lang="fi-FI" sz="1100" dirty="0"/>
              <a:t>Home/Layout</a:t>
            </a:r>
          </a:p>
        </p:txBody>
      </p:sp>
    </p:spTree>
    <p:extLst>
      <p:ext uri="{BB962C8B-B14F-4D97-AF65-F5344CB8AC3E}">
        <p14:creationId xmlns:p14="http://schemas.microsoft.com/office/powerpoint/2010/main" val="4164584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 gre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1244600"/>
            <a:ext cx="5806625" cy="85725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344" y="2228850"/>
            <a:ext cx="5806624" cy="22574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Left Arrow 4"/>
          <p:cNvSpPr/>
          <p:nvPr userDrawn="1"/>
        </p:nvSpPr>
        <p:spPr>
          <a:xfrm>
            <a:off x="9315450" y="33734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9631339" y="7143"/>
            <a:ext cx="18247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Taustavärin </a:t>
            </a:r>
            <a:r>
              <a:rPr lang="fi-FI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vaihtaminen</a:t>
            </a:r>
          </a:p>
          <a:p>
            <a:r>
              <a:rPr lang="fi-FI" sz="11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Home/Layout</a:t>
            </a:r>
            <a:endParaRPr lang="fi-FI" sz="11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6221941" y="4842785"/>
            <a:ext cx="742071" cy="19911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0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1.10.2021</a:t>
            </a:fld>
            <a:endParaRPr lang="fi-FI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48343" y="4588933"/>
            <a:ext cx="5806625" cy="45296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24432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 white bg/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ft Arrow 4"/>
          <p:cNvSpPr/>
          <p:nvPr userDrawn="1"/>
        </p:nvSpPr>
        <p:spPr>
          <a:xfrm>
            <a:off x="9315450" y="33734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9631339" y="7143"/>
            <a:ext cx="18247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Värin vaihtaminen</a:t>
            </a:r>
          </a:p>
          <a:p>
            <a:r>
              <a:rPr lang="fi-FI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Home/Layout</a:t>
            </a:r>
          </a:p>
        </p:txBody>
      </p:sp>
      <p:sp>
        <p:nvSpPr>
          <p:cNvPr id="10" name="Freeform 9"/>
          <p:cNvSpPr>
            <a:spLocks noEditPoints="1"/>
          </p:cNvSpPr>
          <p:nvPr userDrawn="1"/>
        </p:nvSpPr>
        <p:spPr bwMode="auto">
          <a:xfrm>
            <a:off x="6154967" y="-2639610"/>
            <a:ext cx="8458411" cy="7798876"/>
          </a:xfrm>
          <a:custGeom>
            <a:avLst/>
            <a:gdLst>
              <a:gd name="T0" fmla="*/ 1474 w 3514"/>
              <a:gd name="T1" fmla="*/ 12 h 3240"/>
              <a:gd name="T2" fmla="*/ 978 w 3514"/>
              <a:gd name="T3" fmla="*/ 122 h 3240"/>
              <a:gd name="T4" fmla="*/ 560 w 3514"/>
              <a:gd name="T5" fmla="*/ 327 h 3240"/>
              <a:gd name="T6" fmla="*/ 262 w 3514"/>
              <a:gd name="T7" fmla="*/ 586 h 3240"/>
              <a:gd name="T8" fmla="*/ 143 w 3514"/>
              <a:gd name="T9" fmla="*/ 750 h 3240"/>
              <a:gd name="T10" fmla="*/ 57 w 3514"/>
              <a:gd name="T11" fmla="*/ 930 h 3240"/>
              <a:gd name="T12" fmla="*/ 9 w 3514"/>
              <a:gd name="T13" fmla="*/ 1121 h 3240"/>
              <a:gd name="T14" fmla="*/ 2 w 3514"/>
              <a:gd name="T15" fmla="*/ 1341 h 3240"/>
              <a:gd name="T16" fmla="*/ 76 w 3514"/>
              <a:gd name="T17" fmla="*/ 1698 h 3240"/>
              <a:gd name="T18" fmla="*/ 231 w 3514"/>
              <a:gd name="T19" fmla="*/ 1977 h 3240"/>
              <a:gd name="T20" fmla="*/ 369 w 3514"/>
              <a:gd name="T21" fmla="*/ 2130 h 3240"/>
              <a:gd name="T22" fmla="*/ 541 w 3514"/>
              <a:gd name="T23" fmla="*/ 2273 h 3240"/>
              <a:gd name="T24" fmla="*/ 876 w 3514"/>
              <a:gd name="T25" fmla="*/ 2473 h 3240"/>
              <a:gd name="T26" fmla="*/ 1105 w 3514"/>
              <a:gd name="T27" fmla="*/ 2555 h 3240"/>
              <a:gd name="T28" fmla="*/ 1108 w 3514"/>
              <a:gd name="T29" fmla="*/ 2559 h 3240"/>
              <a:gd name="T30" fmla="*/ 905 w 3514"/>
              <a:gd name="T31" fmla="*/ 3201 h 3240"/>
              <a:gd name="T32" fmla="*/ 1311 w 3514"/>
              <a:gd name="T33" fmla="*/ 2921 h 3240"/>
              <a:gd name="T34" fmla="*/ 1728 w 3514"/>
              <a:gd name="T35" fmla="*/ 2691 h 3240"/>
              <a:gd name="T36" fmla="*/ 1857 w 3514"/>
              <a:gd name="T37" fmla="*/ 2651 h 3240"/>
              <a:gd name="T38" fmla="*/ 2147 w 3514"/>
              <a:gd name="T39" fmla="*/ 2626 h 3240"/>
              <a:gd name="T40" fmla="*/ 2409 w 3514"/>
              <a:gd name="T41" fmla="*/ 2570 h 3240"/>
              <a:gd name="T42" fmla="*/ 2851 w 3514"/>
              <a:gd name="T43" fmla="*/ 2383 h 3240"/>
              <a:gd name="T44" fmla="*/ 3179 w 3514"/>
              <a:gd name="T45" fmla="*/ 2118 h 3240"/>
              <a:gd name="T46" fmla="*/ 3396 w 3514"/>
              <a:gd name="T47" fmla="*/ 1804 h 3240"/>
              <a:gd name="T48" fmla="*/ 3503 w 3514"/>
              <a:gd name="T49" fmla="*/ 1474 h 3240"/>
              <a:gd name="T50" fmla="*/ 3512 w 3514"/>
              <a:gd name="T51" fmla="*/ 1267 h 3240"/>
              <a:gd name="T52" fmla="*/ 3483 w 3514"/>
              <a:gd name="T53" fmla="*/ 1073 h 3240"/>
              <a:gd name="T54" fmla="*/ 3416 w 3514"/>
              <a:gd name="T55" fmla="*/ 887 h 3240"/>
              <a:gd name="T56" fmla="*/ 3297 w 3514"/>
              <a:gd name="T57" fmla="*/ 685 h 3240"/>
              <a:gd name="T58" fmla="*/ 2995 w 3514"/>
              <a:gd name="T59" fmla="*/ 386 h 3240"/>
              <a:gd name="T60" fmla="*/ 2590 w 3514"/>
              <a:gd name="T61" fmla="*/ 161 h 3240"/>
              <a:gd name="T62" fmla="*/ 2102 w 3514"/>
              <a:gd name="T63" fmla="*/ 28 h 3240"/>
              <a:gd name="T64" fmla="*/ 2308 w 3514"/>
              <a:gd name="T65" fmla="*/ 2149 h 3240"/>
              <a:gd name="T66" fmla="*/ 2021 w 3514"/>
              <a:gd name="T67" fmla="*/ 2310 h 3240"/>
              <a:gd name="T68" fmla="*/ 1686 w 3514"/>
              <a:gd name="T69" fmla="*/ 2381 h 3240"/>
              <a:gd name="T70" fmla="*/ 1500 w 3514"/>
              <a:gd name="T71" fmla="*/ 2307 h 3240"/>
              <a:gd name="T72" fmla="*/ 1914 w 3514"/>
              <a:gd name="T73" fmla="*/ 1629 h 3240"/>
              <a:gd name="T74" fmla="*/ 1724 w 3514"/>
              <a:gd name="T75" fmla="*/ 1721 h 3240"/>
              <a:gd name="T76" fmla="*/ 1389 w 3514"/>
              <a:gd name="T77" fmla="*/ 2035 h 3240"/>
              <a:gd name="T78" fmla="*/ 1107 w 3514"/>
              <a:gd name="T79" fmla="*/ 2302 h 3240"/>
              <a:gd name="T80" fmla="*/ 922 w 3514"/>
              <a:gd name="T81" fmla="*/ 2195 h 3240"/>
              <a:gd name="T82" fmla="*/ 763 w 3514"/>
              <a:gd name="T83" fmla="*/ 2023 h 3240"/>
              <a:gd name="T84" fmla="*/ 645 w 3514"/>
              <a:gd name="T85" fmla="*/ 1760 h 3240"/>
              <a:gd name="T86" fmla="*/ 622 w 3514"/>
              <a:gd name="T87" fmla="*/ 1473 h 3240"/>
              <a:gd name="T88" fmla="*/ 688 w 3514"/>
              <a:gd name="T89" fmla="*/ 1187 h 3240"/>
              <a:gd name="T90" fmla="*/ 840 w 3514"/>
              <a:gd name="T91" fmla="*/ 929 h 3240"/>
              <a:gd name="T92" fmla="*/ 1018 w 3514"/>
              <a:gd name="T93" fmla="*/ 758 h 3240"/>
              <a:gd name="T94" fmla="*/ 1223 w 3514"/>
              <a:gd name="T95" fmla="*/ 639 h 3240"/>
              <a:gd name="T96" fmla="*/ 1437 w 3514"/>
              <a:gd name="T97" fmla="*/ 567 h 3240"/>
              <a:gd name="T98" fmla="*/ 1840 w 3514"/>
              <a:gd name="T99" fmla="*/ 518 h 3240"/>
              <a:gd name="T100" fmla="*/ 2263 w 3514"/>
              <a:gd name="T101" fmla="*/ 507 h 3240"/>
              <a:gd name="T102" fmla="*/ 2604 w 3514"/>
              <a:gd name="T103" fmla="*/ 460 h 3240"/>
              <a:gd name="T104" fmla="*/ 2804 w 3514"/>
              <a:gd name="T105" fmla="*/ 460 h 3240"/>
              <a:gd name="T106" fmla="*/ 2834 w 3514"/>
              <a:gd name="T107" fmla="*/ 800 h 3240"/>
              <a:gd name="T108" fmla="*/ 2810 w 3514"/>
              <a:gd name="T109" fmla="*/ 1189 h 3240"/>
              <a:gd name="T110" fmla="*/ 2708 w 3514"/>
              <a:gd name="T111" fmla="*/ 1584 h 3240"/>
              <a:gd name="T112" fmla="*/ 2606 w 3514"/>
              <a:gd name="T113" fmla="*/ 1797 h 3240"/>
              <a:gd name="T114" fmla="*/ 2463 w 3514"/>
              <a:gd name="T115" fmla="*/ 1997 h 3240"/>
              <a:gd name="T116" fmla="*/ 2308 w 3514"/>
              <a:gd name="T117" fmla="*/ 2149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514" h="3240">
                <a:moveTo>
                  <a:pt x="1834" y="2"/>
                </a:moveTo>
                <a:lnTo>
                  <a:pt x="1834" y="2"/>
                </a:lnTo>
                <a:lnTo>
                  <a:pt x="1742" y="0"/>
                </a:lnTo>
                <a:lnTo>
                  <a:pt x="1651" y="0"/>
                </a:lnTo>
                <a:lnTo>
                  <a:pt x="1562" y="5"/>
                </a:lnTo>
                <a:lnTo>
                  <a:pt x="1474" y="12"/>
                </a:lnTo>
                <a:lnTo>
                  <a:pt x="1387" y="23"/>
                </a:lnTo>
                <a:lnTo>
                  <a:pt x="1302" y="37"/>
                </a:lnTo>
                <a:lnTo>
                  <a:pt x="1218" y="54"/>
                </a:lnTo>
                <a:lnTo>
                  <a:pt x="1136" y="74"/>
                </a:lnTo>
                <a:lnTo>
                  <a:pt x="1057" y="98"/>
                </a:lnTo>
                <a:lnTo>
                  <a:pt x="978" y="122"/>
                </a:lnTo>
                <a:lnTo>
                  <a:pt x="902" y="150"/>
                </a:lnTo>
                <a:lnTo>
                  <a:pt x="829" y="181"/>
                </a:lnTo>
                <a:lnTo>
                  <a:pt x="758" y="214"/>
                </a:lnTo>
                <a:lnTo>
                  <a:pt x="690" y="250"/>
                </a:lnTo>
                <a:lnTo>
                  <a:pt x="623" y="288"/>
                </a:lnTo>
                <a:lnTo>
                  <a:pt x="560" y="327"/>
                </a:lnTo>
                <a:lnTo>
                  <a:pt x="499" y="371"/>
                </a:lnTo>
                <a:lnTo>
                  <a:pt x="440" y="415"/>
                </a:lnTo>
                <a:lnTo>
                  <a:pt x="386" y="462"/>
                </a:lnTo>
                <a:lnTo>
                  <a:pt x="333" y="510"/>
                </a:lnTo>
                <a:lnTo>
                  <a:pt x="285" y="561"/>
                </a:lnTo>
                <a:lnTo>
                  <a:pt x="262" y="586"/>
                </a:lnTo>
                <a:lnTo>
                  <a:pt x="240" y="612"/>
                </a:lnTo>
                <a:lnTo>
                  <a:pt x="219" y="640"/>
                </a:lnTo>
                <a:lnTo>
                  <a:pt x="198" y="667"/>
                </a:lnTo>
                <a:lnTo>
                  <a:pt x="180" y="695"/>
                </a:lnTo>
                <a:lnTo>
                  <a:pt x="161" y="722"/>
                </a:lnTo>
                <a:lnTo>
                  <a:pt x="143" y="750"/>
                </a:lnTo>
                <a:lnTo>
                  <a:pt x="127" y="780"/>
                </a:lnTo>
                <a:lnTo>
                  <a:pt x="110" y="809"/>
                </a:lnTo>
                <a:lnTo>
                  <a:pt x="96" y="839"/>
                </a:lnTo>
                <a:lnTo>
                  <a:pt x="82" y="868"/>
                </a:lnTo>
                <a:lnTo>
                  <a:pt x="70" y="899"/>
                </a:lnTo>
                <a:lnTo>
                  <a:pt x="57" y="930"/>
                </a:lnTo>
                <a:lnTo>
                  <a:pt x="47" y="961"/>
                </a:lnTo>
                <a:lnTo>
                  <a:pt x="37" y="992"/>
                </a:lnTo>
                <a:lnTo>
                  <a:pt x="29" y="1023"/>
                </a:lnTo>
                <a:lnTo>
                  <a:pt x="22" y="1056"/>
                </a:lnTo>
                <a:lnTo>
                  <a:pt x="16" y="1088"/>
                </a:lnTo>
                <a:lnTo>
                  <a:pt x="9" y="1121"/>
                </a:lnTo>
                <a:lnTo>
                  <a:pt x="6" y="1153"/>
                </a:lnTo>
                <a:lnTo>
                  <a:pt x="3" y="1186"/>
                </a:lnTo>
                <a:lnTo>
                  <a:pt x="0" y="1220"/>
                </a:lnTo>
                <a:lnTo>
                  <a:pt x="0" y="1220"/>
                </a:lnTo>
                <a:lnTo>
                  <a:pt x="0" y="1280"/>
                </a:lnTo>
                <a:lnTo>
                  <a:pt x="2" y="1341"/>
                </a:lnTo>
                <a:lnTo>
                  <a:pt x="6" y="1401"/>
                </a:lnTo>
                <a:lnTo>
                  <a:pt x="14" y="1462"/>
                </a:lnTo>
                <a:lnTo>
                  <a:pt x="25" y="1521"/>
                </a:lnTo>
                <a:lnTo>
                  <a:pt x="39" y="1581"/>
                </a:lnTo>
                <a:lnTo>
                  <a:pt x="56" y="1640"/>
                </a:lnTo>
                <a:lnTo>
                  <a:pt x="76" y="1698"/>
                </a:lnTo>
                <a:lnTo>
                  <a:pt x="101" y="1756"/>
                </a:lnTo>
                <a:lnTo>
                  <a:pt x="127" y="1812"/>
                </a:lnTo>
                <a:lnTo>
                  <a:pt x="158" y="1868"/>
                </a:lnTo>
                <a:lnTo>
                  <a:pt x="192" y="1922"/>
                </a:lnTo>
                <a:lnTo>
                  <a:pt x="212" y="1950"/>
                </a:lnTo>
                <a:lnTo>
                  <a:pt x="231" y="1977"/>
                </a:lnTo>
                <a:lnTo>
                  <a:pt x="251" y="2003"/>
                </a:lnTo>
                <a:lnTo>
                  <a:pt x="273" y="2029"/>
                </a:lnTo>
                <a:lnTo>
                  <a:pt x="296" y="2054"/>
                </a:lnTo>
                <a:lnTo>
                  <a:pt x="319" y="2080"/>
                </a:lnTo>
                <a:lnTo>
                  <a:pt x="344" y="2105"/>
                </a:lnTo>
                <a:lnTo>
                  <a:pt x="369" y="2130"/>
                </a:lnTo>
                <a:lnTo>
                  <a:pt x="369" y="2130"/>
                </a:lnTo>
                <a:lnTo>
                  <a:pt x="403" y="2161"/>
                </a:lnTo>
                <a:lnTo>
                  <a:pt x="439" y="2190"/>
                </a:lnTo>
                <a:lnTo>
                  <a:pt x="473" y="2220"/>
                </a:lnTo>
                <a:lnTo>
                  <a:pt x="507" y="2246"/>
                </a:lnTo>
                <a:lnTo>
                  <a:pt x="541" y="2273"/>
                </a:lnTo>
                <a:lnTo>
                  <a:pt x="574" y="2297"/>
                </a:lnTo>
                <a:lnTo>
                  <a:pt x="639" y="2342"/>
                </a:lnTo>
                <a:lnTo>
                  <a:pt x="702" y="2381"/>
                </a:lnTo>
                <a:lnTo>
                  <a:pt x="764" y="2415"/>
                </a:lnTo>
                <a:lnTo>
                  <a:pt x="822" y="2446"/>
                </a:lnTo>
                <a:lnTo>
                  <a:pt x="876" y="2473"/>
                </a:lnTo>
                <a:lnTo>
                  <a:pt x="925" y="2494"/>
                </a:lnTo>
                <a:lnTo>
                  <a:pt x="969" y="2511"/>
                </a:lnTo>
                <a:lnTo>
                  <a:pt x="1009" y="2527"/>
                </a:lnTo>
                <a:lnTo>
                  <a:pt x="1042" y="2538"/>
                </a:lnTo>
                <a:lnTo>
                  <a:pt x="1088" y="2552"/>
                </a:lnTo>
                <a:lnTo>
                  <a:pt x="1105" y="2555"/>
                </a:lnTo>
                <a:lnTo>
                  <a:pt x="1105" y="2555"/>
                </a:lnTo>
                <a:lnTo>
                  <a:pt x="1108" y="2556"/>
                </a:lnTo>
                <a:lnTo>
                  <a:pt x="1108" y="2558"/>
                </a:lnTo>
                <a:lnTo>
                  <a:pt x="1108" y="2558"/>
                </a:lnTo>
                <a:lnTo>
                  <a:pt x="1108" y="2559"/>
                </a:lnTo>
                <a:lnTo>
                  <a:pt x="1108" y="2559"/>
                </a:lnTo>
                <a:lnTo>
                  <a:pt x="1107" y="2561"/>
                </a:lnTo>
                <a:lnTo>
                  <a:pt x="1107" y="2561"/>
                </a:lnTo>
                <a:lnTo>
                  <a:pt x="586" y="3240"/>
                </a:lnTo>
                <a:lnTo>
                  <a:pt x="857" y="3240"/>
                </a:lnTo>
                <a:lnTo>
                  <a:pt x="857" y="3240"/>
                </a:lnTo>
                <a:lnTo>
                  <a:pt x="905" y="3201"/>
                </a:lnTo>
                <a:lnTo>
                  <a:pt x="961" y="3159"/>
                </a:lnTo>
                <a:lnTo>
                  <a:pt x="1023" y="3114"/>
                </a:lnTo>
                <a:lnTo>
                  <a:pt x="1091" y="3066"/>
                </a:lnTo>
                <a:lnTo>
                  <a:pt x="1163" y="3018"/>
                </a:lnTo>
                <a:lnTo>
                  <a:pt x="1237" y="2969"/>
                </a:lnTo>
                <a:lnTo>
                  <a:pt x="1311" y="2921"/>
                </a:lnTo>
                <a:lnTo>
                  <a:pt x="1387" y="2874"/>
                </a:lnTo>
                <a:lnTo>
                  <a:pt x="1463" y="2829"/>
                </a:lnTo>
                <a:lnTo>
                  <a:pt x="1536" y="2789"/>
                </a:lnTo>
                <a:lnTo>
                  <a:pt x="1606" y="2750"/>
                </a:lnTo>
                <a:lnTo>
                  <a:pt x="1669" y="2718"/>
                </a:lnTo>
                <a:lnTo>
                  <a:pt x="1728" y="2691"/>
                </a:lnTo>
                <a:lnTo>
                  <a:pt x="1781" y="2670"/>
                </a:lnTo>
                <a:lnTo>
                  <a:pt x="1803" y="2662"/>
                </a:lnTo>
                <a:lnTo>
                  <a:pt x="1824" y="2657"/>
                </a:lnTo>
                <a:lnTo>
                  <a:pt x="1841" y="2652"/>
                </a:lnTo>
                <a:lnTo>
                  <a:pt x="1857" y="2651"/>
                </a:lnTo>
                <a:lnTo>
                  <a:pt x="1857" y="2651"/>
                </a:lnTo>
                <a:lnTo>
                  <a:pt x="1908" y="2649"/>
                </a:lnTo>
                <a:lnTo>
                  <a:pt x="1958" y="2646"/>
                </a:lnTo>
                <a:lnTo>
                  <a:pt x="2006" y="2643"/>
                </a:lnTo>
                <a:lnTo>
                  <a:pt x="2054" y="2639"/>
                </a:lnTo>
                <a:lnTo>
                  <a:pt x="2100" y="2632"/>
                </a:lnTo>
                <a:lnTo>
                  <a:pt x="2147" y="2626"/>
                </a:lnTo>
                <a:lnTo>
                  <a:pt x="2193" y="2618"/>
                </a:lnTo>
                <a:lnTo>
                  <a:pt x="2238" y="2611"/>
                </a:lnTo>
                <a:lnTo>
                  <a:pt x="2282" y="2601"/>
                </a:lnTo>
                <a:lnTo>
                  <a:pt x="2325" y="2592"/>
                </a:lnTo>
                <a:lnTo>
                  <a:pt x="2369" y="2581"/>
                </a:lnTo>
                <a:lnTo>
                  <a:pt x="2409" y="2570"/>
                </a:lnTo>
                <a:lnTo>
                  <a:pt x="2491" y="2545"/>
                </a:lnTo>
                <a:lnTo>
                  <a:pt x="2568" y="2518"/>
                </a:lnTo>
                <a:lnTo>
                  <a:pt x="2644" y="2488"/>
                </a:lnTo>
                <a:lnTo>
                  <a:pt x="2716" y="2454"/>
                </a:lnTo>
                <a:lnTo>
                  <a:pt x="2784" y="2420"/>
                </a:lnTo>
                <a:lnTo>
                  <a:pt x="2851" y="2383"/>
                </a:lnTo>
                <a:lnTo>
                  <a:pt x="2913" y="2342"/>
                </a:lnTo>
                <a:lnTo>
                  <a:pt x="2971" y="2301"/>
                </a:lnTo>
                <a:lnTo>
                  <a:pt x="3029" y="2257"/>
                </a:lnTo>
                <a:lnTo>
                  <a:pt x="3082" y="2212"/>
                </a:lnTo>
                <a:lnTo>
                  <a:pt x="3133" y="2166"/>
                </a:lnTo>
                <a:lnTo>
                  <a:pt x="3179" y="2118"/>
                </a:lnTo>
                <a:lnTo>
                  <a:pt x="3223" y="2068"/>
                </a:lnTo>
                <a:lnTo>
                  <a:pt x="3264" y="2017"/>
                </a:lnTo>
                <a:lnTo>
                  <a:pt x="3302" y="1964"/>
                </a:lnTo>
                <a:lnTo>
                  <a:pt x="3337" y="1911"/>
                </a:lnTo>
                <a:lnTo>
                  <a:pt x="3368" y="1859"/>
                </a:lnTo>
                <a:lnTo>
                  <a:pt x="3396" y="1804"/>
                </a:lnTo>
                <a:lnTo>
                  <a:pt x="3423" y="1750"/>
                </a:lnTo>
                <a:lnTo>
                  <a:pt x="3444" y="1694"/>
                </a:lnTo>
                <a:lnTo>
                  <a:pt x="3464" y="1640"/>
                </a:lnTo>
                <a:lnTo>
                  <a:pt x="3480" y="1584"/>
                </a:lnTo>
                <a:lnTo>
                  <a:pt x="3492" y="1530"/>
                </a:lnTo>
                <a:lnTo>
                  <a:pt x="3503" y="1474"/>
                </a:lnTo>
                <a:lnTo>
                  <a:pt x="3509" y="1420"/>
                </a:lnTo>
                <a:lnTo>
                  <a:pt x="3514" y="1366"/>
                </a:lnTo>
                <a:lnTo>
                  <a:pt x="3514" y="1366"/>
                </a:lnTo>
                <a:lnTo>
                  <a:pt x="3514" y="1333"/>
                </a:lnTo>
                <a:lnTo>
                  <a:pt x="3514" y="1299"/>
                </a:lnTo>
                <a:lnTo>
                  <a:pt x="3512" y="1267"/>
                </a:lnTo>
                <a:lnTo>
                  <a:pt x="3511" y="1234"/>
                </a:lnTo>
                <a:lnTo>
                  <a:pt x="3508" y="1201"/>
                </a:lnTo>
                <a:lnTo>
                  <a:pt x="3503" y="1169"/>
                </a:lnTo>
                <a:lnTo>
                  <a:pt x="3497" y="1136"/>
                </a:lnTo>
                <a:lnTo>
                  <a:pt x="3491" y="1104"/>
                </a:lnTo>
                <a:lnTo>
                  <a:pt x="3483" y="1073"/>
                </a:lnTo>
                <a:lnTo>
                  <a:pt x="3474" y="1040"/>
                </a:lnTo>
                <a:lnTo>
                  <a:pt x="3464" y="1009"/>
                </a:lnTo>
                <a:lnTo>
                  <a:pt x="3454" y="978"/>
                </a:lnTo>
                <a:lnTo>
                  <a:pt x="3443" y="947"/>
                </a:lnTo>
                <a:lnTo>
                  <a:pt x="3430" y="918"/>
                </a:lnTo>
                <a:lnTo>
                  <a:pt x="3416" y="887"/>
                </a:lnTo>
                <a:lnTo>
                  <a:pt x="3402" y="857"/>
                </a:lnTo>
                <a:lnTo>
                  <a:pt x="3387" y="828"/>
                </a:lnTo>
                <a:lnTo>
                  <a:pt x="3370" y="798"/>
                </a:lnTo>
                <a:lnTo>
                  <a:pt x="3353" y="770"/>
                </a:lnTo>
                <a:lnTo>
                  <a:pt x="3336" y="741"/>
                </a:lnTo>
                <a:lnTo>
                  <a:pt x="3297" y="685"/>
                </a:lnTo>
                <a:lnTo>
                  <a:pt x="3254" y="631"/>
                </a:lnTo>
                <a:lnTo>
                  <a:pt x="3209" y="578"/>
                </a:lnTo>
                <a:lnTo>
                  <a:pt x="3161" y="529"/>
                </a:lnTo>
                <a:lnTo>
                  <a:pt x="3108" y="479"/>
                </a:lnTo>
                <a:lnTo>
                  <a:pt x="3054" y="431"/>
                </a:lnTo>
                <a:lnTo>
                  <a:pt x="2995" y="386"/>
                </a:lnTo>
                <a:lnTo>
                  <a:pt x="2934" y="343"/>
                </a:lnTo>
                <a:lnTo>
                  <a:pt x="2871" y="302"/>
                </a:lnTo>
                <a:lnTo>
                  <a:pt x="2804" y="264"/>
                </a:lnTo>
                <a:lnTo>
                  <a:pt x="2736" y="226"/>
                </a:lnTo>
                <a:lnTo>
                  <a:pt x="2665" y="192"/>
                </a:lnTo>
                <a:lnTo>
                  <a:pt x="2590" y="161"/>
                </a:lnTo>
                <a:lnTo>
                  <a:pt x="2514" y="132"/>
                </a:lnTo>
                <a:lnTo>
                  <a:pt x="2437" y="105"/>
                </a:lnTo>
                <a:lnTo>
                  <a:pt x="2356" y="81"/>
                </a:lnTo>
                <a:lnTo>
                  <a:pt x="2274" y="60"/>
                </a:lnTo>
                <a:lnTo>
                  <a:pt x="2189" y="42"/>
                </a:lnTo>
                <a:lnTo>
                  <a:pt x="2102" y="28"/>
                </a:lnTo>
                <a:lnTo>
                  <a:pt x="2015" y="16"/>
                </a:lnTo>
                <a:lnTo>
                  <a:pt x="1925" y="8"/>
                </a:lnTo>
                <a:lnTo>
                  <a:pt x="1834" y="2"/>
                </a:lnTo>
                <a:lnTo>
                  <a:pt x="1834" y="2"/>
                </a:lnTo>
                <a:close/>
                <a:moveTo>
                  <a:pt x="2308" y="2149"/>
                </a:moveTo>
                <a:lnTo>
                  <a:pt x="2308" y="2149"/>
                </a:lnTo>
                <a:lnTo>
                  <a:pt x="2265" y="2181"/>
                </a:lnTo>
                <a:lnTo>
                  <a:pt x="2220" y="2212"/>
                </a:lnTo>
                <a:lnTo>
                  <a:pt x="2173" y="2240"/>
                </a:lnTo>
                <a:lnTo>
                  <a:pt x="2124" y="2265"/>
                </a:lnTo>
                <a:lnTo>
                  <a:pt x="2074" y="2288"/>
                </a:lnTo>
                <a:lnTo>
                  <a:pt x="2021" y="2310"/>
                </a:lnTo>
                <a:lnTo>
                  <a:pt x="1967" y="2327"/>
                </a:lnTo>
                <a:lnTo>
                  <a:pt x="1913" y="2342"/>
                </a:lnTo>
                <a:lnTo>
                  <a:pt x="1857" y="2356"/>
                </a:lnTo>
                <a:lnTo>
                  <a:pt x="1801" y="2367"/>
                </a:lnTo>
                <a:lnTo>
                  <a:pt x="1744" y="2375"/>
                </a:lnTo>
                <a:lnTo>
                  <a:pt x="1686" y="2381"/>
                </a:lnTo>
                <a:lnTo>
                  <a:pt x="1629" y="2386"/>
                </a:lnTo>
                <a:lnTo>
                  <a:pt x="1572" y="2387"/>
                </a:lnTo>
                <a:lnTo>
                  <a:pt x="1514" y="2386"/>
                </a:lnTo>
                <a:lnTo>
                  <a:pt x="1457" y="2383"/>
                </a:lnTo>
                <a:lnTo>
                  <a:pt x="1457" y="2383"/>
                </a:lnTo>
                <a:lnTo>
                  <a:pt x="1500" y="2307"/>
                </a:lnTo>
                <a:lnTo>
                  <a:pt x="1542" y="2231"/>
                </a:lnTo>
                <a:lnTo>
                  <a:pt x="1629" y="2084"/>
                </a:lnTo>
                <a:lnTo>
                  <a:pt x="1714" y="1944"/>
                </a:lnTo>
                <a:lnTo>
                  <a:pt x="1793" y="1818"/>
                </a:lnTo>
                <a:lnTo>
                  <a:pt x="1862" y="1713"/>
                </a:lnTo>
                <a:lnTo>
                  <a:pt x="1914" y="1629"/>
                </a:lnTo>
                <a:lnTo>
                  <a:pt x="1962" y="1558"/>
                </a:lnTo>
                <a:lnTo>
                  <a:pt x="1925" y="1558"/>
                </a:lnTo>
                <a:lnTo>
                  <a:pt x="1925" y="1558"/>
                </a:lnTo>
                <a:lnTo>
                  <a:pt x="1879" y="1594"/>
                </a:lnTo>
                <a:lnTo>
                  <a:pt x="1810" y="1648"/>
                </a:lnTo>
                <a:lnTo>
                  <a:pt x="1724" y="1721"/>
                </a:lnTo>
                <a:lnTo>
                  <a:pt x="1674" y="1764"/>
                </a:lnTo>
                <a:lnTo>
                  <a:pt x="1621" y="1811"/>
                </a:lnTo>
                <a:lnTo>
                  <a:pt x="1567" y="1862"/>
                </a:lnTo>
                <a:lnTo>
                  <a:pt x="1510" y="1916"/>
                </a:lnTo>
                <a:lnTo>
                  <a:pt x="1449" y="1973"/>
                </a:lnTo>
                <a:lnTo>
                  <a:pt x="1389" y="2035"/>
                </a:lnTo>
                <a:lnTo>
                  <a:pt x="1327" y="2101"/>
                </a:lnTo>
                <a:lnTo>
                  <a:pt x="1265" y="2169"/>
                </a:lnTo>
                <a:lnTo>
                  <a:pt x="1203" y="2240"/>
                </a:lnTo>
                <a:lnTo>
                  <a:pt x="1141" y="2315"/>
                </a:lnTo>
                <a:lnTo>
                  <a:pt x="1141" y="2315"/>
                </a:lnTo>
                <a:lnTo>
                  <a:pt x="1107" y="2302"/>
                </a:lnTo>
                <a:lnTo>
                  <a:pt x="1073" y="2287"/>
                </a:lnTo>
                <a:lnTo>
                  <a:pt x="1040" y="2271"/>
                </a:lnTo>
                <a:lnTo>
                  <a:pt x="1009" y="2254"/>
                </a:lnTo>
                <a:lnTo>
                  <a:pt x="978" y="2235"/>
                </a:lnTo>
                <a:lnTo>
                  <a:pt x="950" y="2217"/>
                </a:lnTo>
                <a:lnTo>
                  <a:pt x="922" y="2195"/>
                </a:lnTo>
                <a:lnTo>
                  <a:pt x="896" y="2173"/>
                </a:lnTo>
                <a:lnTo>
                  <a:pt x="896" y="2173"/>
                </a:lnTo>
                <a:lnTo>
                  <a:pt x="859" y="2139"/>
                </a:lnTo>
                <a:lnTo>
                  <a:pt x="823" y="2102"/>
                </a:lnTo>
                <a:lnTo>
                  <a:pt x="792" y="2063"/>
                </a:lnTo>
                <a:lnTo>
                  <a:pt x="763" y="2023"/>
                </a:lnTo>
                <a:lnTo>
                  <a:pt x="736" y="1981"/>
                </a:lnTo>
                <a:lnTo>
                  <a:pt x="713" y="1939"/>
                </a:lnTo>
                <a:lnTo>
                  <a:pt x="691" y="1896"/>
                </a:lnTo>
                <a:lnTo>
                  <a:pt x="673" y="1851"/>
                </a:lnTo>
                <a:lnTo>
                  <a:pt x="657" y="1806"/>
                </a:lnTo>
                <a:lnTo>
                  <a:pt x="645" y="1760"/>
                </a:lnTo>
                <a:lnTo>
                  <a:pt x="634" y="1711"/>
                </a:lnTo>
                <a:lnTo>
                  <a:pt x="626" y="1665"/>
                </a:lnTo>
                <a:lnTo>
                  <a:pt x="622" y="1617"/>
                </a:lnTo>
                <a:lnTo>
                  <a:pt x="618" y="1569"/>
                </a:lnTo>
                <a:lnTo>
                  <a:pt x="620" y="1521"/>
                </a:lnTo>
                <a:lnTo>
                  <a:pt x="622" y="1473"/>
                </a:lnTo>
                <a:lnTo>
                  <a:pt x="626" y="1425"/>
                </a:lnTo>
                <a:lnTo>
                  <a:pt x="634" y="1377"/>
                </a:lnTo>
                <a:lnTo>
                  <a:pt x="645" y="1329"/>
                </a:lnTo>
                <a:lnTo>
                  <a:pt x="657" y="1280"/>
                </a:lnTo>
                <a:lnTo>
                  <a:pt x="671" y="1234"/>
                </a:lnTo>
                <a:lnTo>
                  <a:pt x="688" y="1187"/>
                </a:lnTo>
                <a:lnTo>
                  <a:pt x="708" y="1143"/>
                </a:lnTo>
                <a:lnTo>
                  <a:pt x="730" y="1098"/>
                </a:lnTo>
                <a:lnTo>
                  <a:pt x="755" y="1054"/>
                </a:lnTo>
                <a:lnTo>
                  <a:pt x="781" y="1011"/>
                </a:lnTo>
                <a:lnTo>
                  <a:pt x="809" y="969"/>
                </a:lnTo>
                <a:lnTo>
                  <a:pt x="840" y="929"/>
                </a:lnTo>
                <a:lnTo>
                  <a:pt x="874" y="890"/>
                </a:lnTo>
                <a:lnTo>
                  <a:pt x="908" y="853"/>
                </a:lnTo>
                <a:lnTo>
                  <a:pt x="947" y="817"/>
                </a:lnTo>
                <a:lnTo>
                  <a:pt x="986" y="783"/>
                </a:lnTo>
                <a:lnTo>
                  <a:pt x="986" y="783"/>
                </a:lnTo>
                <a:lnTo>
                  <a:pt x="1018" y="758"/>
                </a:lnTo>
                <a:lnTo>
                  <a:pt x="1051" y="735"/>
                </a:lnTo>
                <a:lnTo>
                  <a:pt x="1085" y="712"/>
                </a:lnTo>
                <a:lnTo>
                  <a:pt x="1119" y="691"/>
                </a:lnTo>
                <a:lnTo>
                  <a:pt x="1153" y="673"/>
                </a:lnTo>
                <a:lnTo>
                  <a:pt x="1187" y="654"/>
                </a:lnTo>
                <a:lnTo>
                  <a:pt x="1223" y="639"/>
                </a:lnTo>
                <a:lnTo>
                  <a:pt x="1259" y="623"/>
                </a:lnTo>
                <a:lnTo>
                  <a:pt x="1293" y="609"/>
                </a:lnTo>
                <a:lnTo>
                  <a:pt x="1328" y="597"/>
                </a:lnTo>
                <a:lnTo>
                  <a:pt x="1366" y="586"/>
                </a:lnTo>
                <a:lnTo>
                  <a:pt x="1401" y="577"/>
                </a:lnTo>
                <a:lnTo>
                  <a:pt x="1437" y="567"/>
                </a:lnTo>
                <a:lnTo>
                  <a:pt x="1474" y="558"/>
                </a:lnTo>
                <a:lnTo>
                  <a:pt x="1547" y="546"/>
                </a:lnTo>
                <a:lnTo>
                  <a:pt x="1620" y="535"/>
                </a:lnTo>
                <a:lnTo>
                  <a:pt x="1694" y="527"/>
                </a:lnTo>
                <a:lnTo>
                  <a:pt x="1767" y="521"/>
                </a:lnTo>
                <a:lnTo>
                  <a:pt x="1840" y="518"/>
                </a:lnTo>
                <a:lnTo>
                  <a:pt x="1911" y="516"/>
                </a:lnTo>
                <a:lnTo>
                  <a:pt x="1984" y="515"/>
                </a:lnTo>
                <a:lnTo>
                  <a:pt x="2124" y="513"/>
                </a:lnTo>
                <a:lnTo>
                  <a:pt x="2124" y="513"/>
                </a:lnTo>
                <a:lnTo>
                  <a:pt x="2195" y="512"/>
                </a:lnTo>
                <a:lnTo>
                  <a:pt x="2263" y="507"/>
                </a:lnTo>
                <a:lnTo>
                  <a:pt x="2328" y="501"/>
                </a:lnTo>
                <a:lnTo>
                  <a:pt x="2392" y="495"/>
                </a:lnTo>
                <a:lnTo>
                  <a:pt x="2451" y="487"/>
                </a:lnTo>
                <a:lnTo>
                  <a:pt x="2505" y="477"/>
                </a:lnTo>
                <a:lnTo>
                  <a:pt x="2556" y="470"/>
                </a:lnTo>
                <a:lnTo>
                  <a:pt x="2604" y="460"/>
                </a:lnTo>
                <a:lnTo>
                  <a:pt x="2683" y="442"/>
                </a:lnTo>
                <a:lnTo>
                  <a:pt x="2744" y="426"/>
                </a:lnTo>
                <a:lnTo>
                  <a:pt x="2781" y="415"/>
                </a:lnTo>
                <a:lnTo>
                  <a:pt x="2795" y="411"/>
                </a:lnTo>
                <a:lnTo>
                  <a:pt x="2795" y="411"/>
                </a:lnTo>
                <a:lnTo>
                  <a:pt x="2804" y="460"/>
                </a:lnTo>
                <a:lnTo>
                  <a:pt x="2812" y="519"/>
                </a:lnTo>
                <a:lnTo>
                  <a:pt x="2821" y="597"/>
                </a:lnTo>
                <a:lnTo>
                  <a:pt x="2826" y="642"/>
                </a:lnTo>
                <a:lnTo>
                  <a:pt x="2829" y="691"/>
                </a:lnTo>
                <a:lnTo>
                  <a:pt x="2832" y="744"/>
                </a:lnTo>
                <a:lnTo>
                  <a:pt x="2834" y="800"/>
                </a:lnTo>
                <a:lnTo>
                  <a:pt x="2834" y="859"/>
                </a:lnTo>
                <a:lnTo>
                  <a:pt x="2834" y="921"/>
                </a:lnTo>
                <a:lnTo>
                  <a:pt x="2830" y="986"/>
                </a:lnTo>
                <a:lnTo>
                  <a:pt x="2826" y="1053"/>
                </a:lnTo>
                <a:lnTo>
                  <a:pt x="2820" y="1119"/>
                </a:lnTo>
                <a:lnTo>
                  <a:pt x="2810" y="1189"/>
                </a:lnTo>
                <a:lnTo>
                  <a:pt x="2798" y="1260"/>
                </a:lnTo>
                <a:lnTo>
                  <a:pt x="2784" y="1332"/>
                </a:lnTo>
                <a:lnTo>
                  <a:pt x="2767" y="1405"/>
                </a:lnTo>
                <a:lnTo>
                  <a:pt x="2745" y="1476"/>
                </a:lnTo>
                <a:lnTo>
                  <a:pt x="2722" y="1549"/>
                </a:lnTo>
                <a:lnTo>
                  <a:pt x="2708" y="1584"/>
                </a:lnTo>
                <a:lnTo>
                  <a:pt x="2694" y="1622"/>
                </a:lnTo>
                <a:lnTo>
                  <a:pt x="2679" y="1657"/>
                </a:lnTo>
                <a:lnTo>
                  <a:pt x="2661" y="1693"/>
                </a:lnTo>
                <a:lnTo>
                  <a:pt x="2644" y="1727"/>
                </a:lnTo>
                <a:lnTo>
                  <a:pt x="2626" y="1763"/>
                </a:lnTo>
                <a:lnTo>
                  <a:pt x="2606" y="1797"/>
                </a:lnTo>
                <a:lnTo>
                  <a:pt x="2584" y="1832"/>
                </a:lnTo>
                <a:lnTo>
                  <a:pt x="2562" y="1866"/>
                </a:lnTo>
                <a:lnTo>
                  <a:pt x="2539" y="1899"/>
                </a:lnTo>
                <a:lnTo>
                  <a:pt x="2516" y="1933"/>
                </a:lnTo>
                <a:lnTo>
                  <a:pt x="2489" y="1966"/>
                </a:lnTo>
                <a:lnTo>
                  <a:pt x="2463" y="1997"/>
                </a:lnTo>
                <a:lnTo>
                  <a:pt x="2434" y="2029"/>
                </a:lnTo>
                <a:lnTo>
                  <a:pt x="2404" y="2060"/>
                </a:lnTo>
                <a:lnTo>
                  <a:pt x="2373" y="2090"/>
                </a:lnTo>
                <a:lnTo>
                  <a:pt x="2342" y="2119"/>
                </a:lnTo>
                <a:lnTo>
                  <a:pt x="2308" y="2149"/>
                </a:lnTo>
                <a:lnTo>
                  <a:pt x="2308" y="214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348343" y="206375"/>
            <a:ext cx="6697916" cy="85725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343" y="1238251"/>
            <a:ext cx="6697916" cy="322321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6221941" y="4842785"/>
            <a:ext cx="742071" cy="19911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1.10.2021</a:t>
            </a:fld>
            <a:endParaRPr lang="fi-FI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62655" y="4588933"/>
            <a:ext cx="3392313" cy="45296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895669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 white bg/cya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ft Arrow 4"/>
          <p:cNvSpPr/>
          <p:nvPr userDrawn="1"/>
        </p:nvSpPr>
        <p:spPr>
          <a:xfrm>
            <a:off x="9315450" y="33734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9631339" y="7143"/>
            <a:ext cx="18247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Värin vaihtaminen</a:t>
            </a:r>
          </a:p>
          <a:p>
            <a:r>
              <a:rPr lang="fi-FI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Home/Layout</a:t>
            </a:r>
          </a:p>
        </p:txBody>
      </p:sp>
      <p:sp>
        <p:nvSpPr>
          <p:cNvPr id="10" name="Freeform 9"/>
          <p:cNvSpPr>
            <a:spLocks noEditPoints="1"/>
          </p:cNvSpPr>
          <p:nvPr userDrawn="1"/>
        </p:nvSpPr>
        <p:spPr bwMode="auto">
          <a:xfrm>
            <a:off x="6154967" y="-2639610"/>
            <a:ext cx="8458411" cy="7798876"/>
          </a:xfrm>
          <a:custGeom>
            <a:avLst/>
            <a:gdLst>
              <a:gd name="T0" fmla="*/ 1474 w 3514"/>
              <a:gd name="T1" fmla="*/ 12 h 3240"/>
              <a:gd name="T2" fmla="*/ 978 w 3514"/>
              <a:gd name="T3" fmla="*/ 122 h 3240"/>
              <a:gd name="T4" fmla="*/ 560 w 3514"/>
              <a:gd name="T5" fmla="*/ 327 h 3240"/>
              <a:gd name="T6" fmla="*/ 262 w 3514"/>
              <a:gd name="T7" fmla="*/ 586 h 3240"/>
              <a:gd name="T8" fmla="*/ 143 w 3514"/>
              <a:gd name="T9" fmla="*/ 750 h 3240"/>
              <a:gd name="T10" fmla="*/ 57 w 3514"/>
              <a:gd name="T11" fmla="*/ 930 h 3240"/>
              <a:gd name="T12" fmla="*/ 9 w 3514"/>
              <a:gd name="T13" fmla="*/ 1121 h 3240"/>
              <a:gd name="T14" fmla="*/ 2 w 3514"/>
              <a:gd name="T15" fmla="*/ 1341 h 3240"/>
              <a:gd name="T16" fmla="*/ 76 w 3514"/>
              <a:gd name="T17" fmla="*/ 1698 h 3240"/>
              <a:gd name="T18" fmla="*/ 231 w 3514"/>
              <a:gd name="T19" fmla="*/ 1977 h 3240"/>
              <a:gd name="T20" fmla="*/ 369 w 3514"/>
              <a:gd name="T21" fmla="*/ 2130 h 3240"/>
              <a:gd name="T22" fmla="*/ 541 w 3514"/>
              <a:gd name="T23" fmla="*/ 2273 h 3240"/>
              <a:gd name="T24" fmla="*/ 876 w 3514"/>
              <a:gd name="T25" fmla="*/ 2473 h 3240"/>
              <a:gd name="T26" fmla="*/ 1105 w 3514"/>
              <a:gd name="T27" fmla="*/ 2555 h 3240"/>
              <a:gd name="T28" fmla="*/ 1108 w 3514"/>
              <a:gd name="T29" fmla="*/ 2559 h 3240"/>
              <a:gd name="T30" fmla="*/ 905 w 3514"/>
              <a:gd name="T31" fmla="*/ 3201 h 3240"/>
              <a:gd name="T32" fmla="*/ 1311 w 3514"/>
              <a:gd name="T33" fmla="*/ 2921 h 3240"/>
              <a:gd name="T34" fmla="*/ 1728 w 3514"/>
              <a:gd name="T35" fmla="*/ 2691 h 3240"/>
              <a:gd name="T36" fmla="*/ 1857 w 3514"/>
              <a:gd name="T37" fmla="*/ 2651 h 3240"/>
              <a:gd name="T38" fmla="*/ 2147 w 3514"/>
              <a:gd name="T39" fmla="*/ 2626 h 3240"/>
              <a:gd name="T40" fmla="*/ 2409 w 3514"/>
              <a:gd name="T41" fmla="*/ 2570 h 3240"/>
              <a:gd name="T42" fmla="*/ 2851 w 3514"/>
              <a:gd name="T43" fmla="*/ 2383 h 3240"/>
              <a:gd name="T44" fmla="*/ 3179 w 3514"/>
              <a:gd name="T45" fmla="*/ 2118 h 3240"/>
              <a:gd name="T46" fmla="*/ 3396 w 3514"/>
              <a:gd name="T47" fmla="*/ 1804 h 3240"/>
              <a:gd name="T48" fmla="*/ 3503 w 3514"/>
              <a:gd name="T49" fmla="*/ 1474 h 3240"/>
              <a:gd name="T50" fmla="*/ 3512 w 3514"/>
              <a:gd name="T51" fmla="*/ 1267 h 3240"/>
              <a:gd name="T52" fmla="*/ 3483 w 3514"/>
              <a:gd name="T53" fmla="*/ 1073 h 3240"/>
              <a:gd name="T54" fmla="*/ 3416 w 3514"/>
              <a:gd name="T55" fmla="*/ 887 h 3240"/>
              <a:gd name="T56" fmla="*/ 3297 w 3514"/>
              <a:gd name="T57" fmla="*/ 685 h 3240"/>
              <a:gd name="T58" fmla="*/ 2995 w 3514"/>
              <a:gd name="T59" fmla="*/ 386 h 3240"/>
              <a:gd name="T60" fmla="*/ 2590 w 3514"/>
              <a:gd name="T61" fmla="*/ 161 h 3240"/>
              <a:gd name="T62" fmla="*/ 2102 w 3514"/>
              <a:gd name="T63" fmla="*/ 28 h 3240"/>
              <a:gd name="T64" fmla="*/ 2308 w 3514"/>
              <a:gd name="T65" fmla="*/ 2149 h 3240"/>
              <a:gd name="T66" fmla="*/ 2021 w 3514"/>
              <a:gd name="T67" fmla="*/ 2310 h 3240"/>
              <a:gd name="T68" fmla="*/ 1686 w 3514"/>
              <a:gd name="T69" fmla="*/ 2381 h 3240"/>
              <a:gd name="T70" fmla="*/ 1500 w 3514"/>
              <a:gd name="T71" fmla="*/ 2307 h 3240"/>
              <a:gd name="T72" fmla="*/ 1914 w 3514"/>
              <a:gd name="T73" fmla="*/ 1629 h 3240"/>
              <a:gd name="T74" fmla="*/ 1724 w 3514"/>
              <a:gd name="T75" fmla="*/ 1721 h 3240"/>
              <a:gd name="T76" fmla="*/ 1389 w 3514"/>
              <a:gd name="T77" fmla="*/ 2035 h 3240"/>
              <a:gd name="T78" fmla="*/ 1107 w 3514"/>
              <a:gd name="T79" fmla="*/ 2302 h 3240"/>
              <a:gd name="T80" fmla="*/ 922 w 3514"/>
              <a:gd name="T81" fmla="*/ 2195 h 3240"/>
              <a:gd name="T82" fmla="*/ 763 w 3514"/>
              <a:gd name="T83" fmla="*/ 2023 h 3240"/>
              <a:gd name="T84" fmla="*/ 645 w 3514"/>
              <a:gd name="T85" fmla="*/ 1760 h 3240"/>
              <a:gd name="T86" fmla="*/ 622 w 3514"/>
              <a:gd name="T87" fmla="*/ 1473 h 3240"/>
              <a:gd name="T88" fmla="*/ 688 w 3514"/>
              <a:gd name="T89" fmla="*/ 1187 h 3240"/>
              <a:gd name="T90" fmla="*/ 840 w 3514"/>
              <a:gd name="T91" fmla="*/ 929 h 3240"/>
              <a:gd name="T92" fmla="*/ 1018 w 3514"/>
              <a:gd name="T93" fmla="*/ 758 h 3240"/>
              <a:gd name="T94" fmla="*/ 1223 w 3514"/>
              <a:gd name="T95" fmla="*/ 639 h 3240"/>
              <a:gd name="T96" fmla="*/ 1437 w 3514"/>
              <a:gd name="T97" fmla="*/ 567 h 3240"/>
              <a:gd name="T98" fmla="*/ 1840 w 3514"/>
              <a:gd name="T99" fmla="*/ 518 h 3240"/>
              <a:gd name="T100" fmla="*/ 2263 w 3514"/>
              <a:gd name="T101" fmla="*/ 507 h 3240"/>
              <a:gd name="T102" fmla="*/ 2604 w 3514"/>
              <a:gd name="T103" fmla="*/ 460 h 3240"/>
              <a:gd name="T104" fmla="*/ 2804 w 3514"/>
              <a:gd name="T105" fmla="*/ 460 h 3240"/>
              <a:gd name="T106" fmla="*/ 2834 w 3514"/>
              <a:gd name="T107" fmla="*/ 800 h 3240"/>
              <a:gd name="T108" fmla="*/ 2810 w 3514"/>
              <a:gd name="T109" fmla="*/ 1189 h 3240"/>
              <a:gd name="T110" fmla="*/ 2708 w 3514"/>
              <a:gd name="T111" fmla="*/ 1584 h 3240"/>
              <a:gd name="T112" fmla="*/ 2606 w 3514"/>
              <a:gd name="T113" fmla="*/ 1797 h 3240"/>
              <a:gd name="T114" fmla="*/ 2463 w 3514"/>
              <a:gd name="T115" fmla="*/ 1997 h 3240"/>
              <a:gd name="T116" fmla="*/ 2308 w 3514"/>
              <a:gd name="T117" fmla="*/ 2149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514" h="3240">
                <a:moveTo>
                  <a:pt x="1834" y="2"/>
                </a:moveTo>
                <a:lnTo>
                  <a:pt x="1834" y="2"/>
                </a:lnTo>
                <a:lnTo>
                  <a:pt x="1742" y="0"/>
                </a:lnTo>
                <a:lnTo>
                  <a:pt x="1651" y="0"/>
                </a:lnTo>
                <a:lnTo>
                  <a:pt x="1562" y="5"/>
                </a:lnTo>
                <a:lnTo>
                  <a:pt x="1474" y="12"/>
                </a:lnTo>
                <a:lnTo>
                  <a:pt x="1387" y="23"/>
                </a:lnTo>
                <a:lnTo>
                  <a:pt x="1302" y="37"/>
                </a:lnTo>
                <a:lnTo>
                  <a:pt x="1218" y="54"/>
                </a:lnTo>
                <a:lnTo>
                  <a:pt x="1136" y="74"/>
                </a:lnTo>
                <a:lnTo>
                  <a:pt x="1057" y="98"/>
                </a:lnTo>
                <a:lnTo>
                  <a:pt x="978" y="122"/>
                </a:lnTo>
                <a:lnTo>
                  <a:pt x="902" y="150"/>
                </a:lnTo>
                <a:lnTo>
                  <a:pt x="829" y="181"/>
                </a:lnTo>
                <a:lnTo>
                  <a:pt x="758" y="214"/>
                </a:lnTo>
                <a:lnTo>
                  <a:pt x="690" y="250"/>
                </a:lnTo>
                <a:lnTo>
                  <a:pt x="623" y="288"/>
                </a:lnTo>
                <a:lnTo>
                  <a:pt x="560" y="327"/>
                </a:lnTo>
                <a:lnTo>
                  <a:pt x="499" y="371"/>
                </a:lnTo>
                <a:lnTo>
                  <a:pt x="440" y="415"/>
                </a:lnTo>
                <a:lnTo>
                  <a:pt x="386" y="462"/>
                </a:lnTo>
                <a:lnTo>
                  <a:pt x="333" y="510"/>
                </a:lnTo>
                <a:lnTo>
                  <a:pt x="285" y="561"/>
                </a:lnTo>
                <a:lnTo>
                  <a:pt x="262" y="586"/>
                </a:lnTo>
                <a:lnTo>
                  <a:pt x="240" y="612"/>
                </a:lnTo>
                <a:lnTo>
                  <a:pt x="219" y="640"/>
                </a:lnTo>
                <a:lnTo>
                  <a:pt x="198" y="667"/>
                </a:lnTo>
                <a:lnTo>
                  <a:pt x="180" y="695"/>
                </a:lnTo>
                <a:lnTo>
                  <a:pt x="161" y="722"/>
                </a:lnTo>
                <a:lnTo>
                  <a:pt x="143" y="750"/>
                </a:lnTo>
                <a:lnTo>
                  <a:pt x="127" y="780"/>
                </a:lnTo>
                <a:lnTo>
                  <a:pt x="110" y="809"/>
                </a:lnTo>
                <a:lnTo>
                  <a:pt x="96" y="839"/>
                </a:lnTo>
                <a:lnTo>
                  <a:pt x="82" y="868"/>
                </a:lnTo>
                <a:lnTo>
                  <a:pt x="70" y="899"/>
                </a:lnTo>
                <a:lnTo>
                  <a:pt x="57" y="930"/>
                </a:lnTo>
                <a:lnTo>
                  <a:pt x="47" y="961"/>
                </a:lnTo>
                <a:lnTo>
                  <a:pt x="37" y="992"/>
                </a:lnTo>
                <a:lnTo>
                  <a:pt x="29" y="1023"/>
                </a:lnTo>
                <a:lnTo>
                  <a:pt x="22" y="1056"/>
                </a:lnTo>
                <a:lnTo>
                  <a:pt x="16" y="1088"/>
                </a:lnTo>
                <a:lnTo>
                  <a:pt x="9" y="1121"/>
                </a:lnTo>
                <a:lnTo>
                  <a:pt x="6" y="1153"/>
                </a:lnTo>
                <a:lnTo>
                  <a:pt x="3" y="1186"/>
                </a:lnTo>
                <a:lnTo>
                  <a:pt x="0" y="1220"/>
                </a:lnTo>
                <a:lnTo>
                  <a:pt x="0" y="1220"/>
                </a:lnTo>
                <a:lnTo>
                  <a:pt x="0" y="1280"/>
                </a:lnTo>
                <a:lnTo>
                  <a:pt x="2" y="1341"/>
                </a:lnTo>
                <a:lnTo>
                  <a:pt x="6" y="1401"/>
                </a:lnTo>
                <a:lnTo>
                  <a:pt x="14" y="1462"/>
                </a:lnTo>
                <a:lnTo>
                  <a:pt x="25" y="1521"/>
                </a:lnTo>
                <a:lnTo>
                  <a:pt x="39" y="1581"/>
                </a:lnTo>
                <a:lnTo>
                  <a:pt x="56" y="1640"/>
                </a:lnTo>
                <a:lnTo>
                  <a:pt x="76" y="1698"/>
                </a:lnTo>
                <a:lnTo>
                  <a:pt x="101" y="1756"/>
                </a:lnTo>
                <a:lnTo>
                  <a:pt x="127" y="1812"/>
                </a:lnTo>
                <a:lnTo>
                  <a:pt x="158" y="1868"/>
                </a:lnTo>
                <a:lnTo>
                  <a:pt x="192" y="1922"/>
                </a:lnTo>
                <a:lnTo>
                  <a:pt x="212" y="1950"/>
                </a:lnTo>
                <a:lnTo>
                  <a:pt x="231" y="1977"/>
                </a:lnTo>
                <a:lnTo>
                  <a:pt x="251" y="2003"/>
                </a:lnTo>
                <a:lnTo>
                  <a:pt x="273" y="2029"/>
                </a:lnTo>
                <a:lnTo>
                  <a:pt x="296" y="2054"/>
                </a:lnTo>
                <a:lnTo>
                  <a:pt x="319" y="2080"/>
                </a:lnTo>
                <a:lnTo>
                  <a:pt x="344" y="2105"/>
                </a:lnTo>
                <a:lnTo>
                  <a:pt x="369" y="2130"/>
                </a:lnTo>
                <a:lnTo>
                  <a:pt x="369" y="2130"/>
                </a:lnTo>
                <a:lnTo>
                  <a:pt x="403" y="2161"/>
                </a:lnTo>
                <a:lnTo>
                  <a:pt x="439" y="2190"/>
                </a:lnTo>
                <a:lnTo>
                  <a:pt x="473" y="2220"/>
                </a:lnTo>
                <a:lnTo>
                  <a:pt x="507" y="2246"/>
                </a:lnTo>
                <a:lnTo>
                  <a:pt x="541" y="2273"/>
                </a:lnTo>
                <a:lnTo>
                  <a:pt x="574" y="2297"/>
                </a:lnTo>
                <a:lnTo>
                  <a:pt x="639" y="2342"/>
                </a:lnTo>
                <a:lnTo>
                  <a:pt x="702" y="2381"/>
                </a:lnTo>
                <a:lnTo>
                  <a:pt x="764" y="2415"/>
                </a:lnTo>
                <a:lnTo>
                  <a:pt x="822" y="2446"/>
                </a:lnTo>
                <a:lnTo>
                  <a:pt x="876" y="2473"/>
                </a:lnTo>
                <a:lnTo>
                  <a:pt x="925" y="2494"/>
                </a:lnTo>
                <a:lnTo>
                  <a:pt x="969" y="2511"/>
                </a:lnTo>
                <a:lnTo>
                  <a:pt x="1009" y="2527"/>
                </a:lnTo>
                <a:lnTo>
                  <a:pt x="1042" y="2538"/>
                </a:lnTo>
                <a:lnTo>
                  <a:pt x="1088" y="2552"/>
                </a:lnTo>
                <a:lnTo>
                  <a:pt x="1105" y="2555"/>
                </a:lnTo>
                <a:lnTo>
                  <a:pt x="1105" y="2555"/>
                </a:lnTo>
                <a:lnTo>
                  <a:pt x="1108" y="2556"/>
                </a:lnTo>
                <a:lnTo>
                  <a:pt x="1108" y="2558"/>
                </a:lnTo>
                <a:lnTo>
                  <a:pt x="1108" y="2558"/>
                </a:lnTo>
                <a:lnTo>
                  <a:pt x="1108" y="2559"/>
                </a:lnTo>
                <a:lnTo>
                  <a:pt x="1108" y="2559"/>
                </a:lnTo>
                <a:lnTo>
                  <a:pt x="1107" y="2561"/>
                </a:lnTo>
                <a:lnTo>
                  <a:pt x="1107" y="2561"/>
                </a:lnTo>
                <a:lnTo>
                  <a:pt x="586" y="3240"/>
                </a:lnTo>
                <a:lnTo>
                  <a:pt x="857" y="3240"/>
                </a:lnTo>
                <a:lnTo>
                  <a:pt x="857" y="3240"/>
                </a:lnTo>
                <a:lnTo>
                  <a:pt x="905" y="3201"/>
                </a:lnTo>
                <a:lnTo>
                  <a:pt x="961" y="3159"/>
                </a:lnTo>
                <a:lnTo>
                  <a:pt x="1023" y="3114"/>
                </a:lnTo>
                <a:lnTo>
                  <a:pt x="1091" y="3066"/>
                </a:lnTo>
                <a:lnTo>
                  <a:pt x="1163" y="3018"/>
                </a:lnTo>
                <a:lnTo>
                  <a:pt x="1237" y="2969"/>
                </a:lnTo>
                <a:lnTo>
                  <a:pt x="1311" y="2921"/>
                </a:lnTo>
                <a:lnTo>
                  <a:pt x="1387" y="2874"/>
                </a:lnTo>
                <a:lnTo>
                  <a:pt x="1463" y="2829"/>
                </a:lnTo>
                <a:lnTo>
                  <a:pt x="1536" y="2789"/>
                </a:lnTo>
                <a:lnTo>
                  <a:pt x="1606" y="2750"/>
                </a:lnTo>
                <a:lnTo>
                  <a:pt x="1669" y="2718"/>
                </a:lnTo>
                <a:lnTo>
                  <a:pt x="1728" y="2691"/>
                </a:lnTo>
                <a:lnTo>
                  <a:pt x="1781" y="2670"/>
                </a:lnTo>
                <a:lnTo>
                  <a:pt x="1803" y="2662"/>
                </a:lnTo>
                <a:lnTo>
                  <a:pt x="1824" y="2657"/>
                </a:lnTo>
                <a:lnTo>
                  <a:pt x="1841" y="2652"/>
                </a:lnTo>
                <a:lnTo>
                  <a:pt x="1857" y="2651"/>
                </a:lnTo>
                <a:lnTo>
                  <a:pt x="1857" y="2651"/>
                </a:lnTo>
                <a:lnTo>
                  <a:pt x="1908" y="2649"/>
                </a:lnTo>
                <a:lnTo>
                  <a:pt x="1958" y="2646"/>
                </a:lnTo>
                <a:lnTo>
                  <a:pt x="2006" y="2643"/>
                </a:lnTo>
                <a:lnTo>
                  <a:pt x="2054" y="2639"/>
                </a:lnTo>
                <a:lnTo>
                  <a:pt x="2100" y="2632"/>
                </a:lnTo>
                <a:lnTo>
                  <a:pt x="2147" y="2626"/>
                </a:lnTo>
                <a:lnTo>
                  <a:pt x="2193" y="2618"/>
                </a:lnTo>
                <a:lnTo>
                  <a:pt x="2238" y="2611"/>
                </a:lnTo>
                <a:lnTo>
                  <a:pt x="2282" y="2601"/>
                </a:lnTo>
                <a:lnTo>
                  <a:pt x="2325" y="2592"/>
                </a:lnTo>
                <a:lnTo>
                  <a:pt x="2369" y="2581"/>
                </a:lnTo>
                <a:lnTo>
                  <a:pt x="2409" y="2570"/>
                </a:lnTo>
                <a:lnTo>
                  <a:pt x="2491" y="2545"/>
                </a:lnTo>
                <a:lnTo>
                  <a:pt x="2568" y="2518"/>
                </a:lnTo>
                <a:lnTo>
                  <a:pt x="2644" y="2488"/>
                </a:lnTo>
                <a:lnTo>
                  <a:pt x="2716" y="2454"/>
                </a:lnTo>
                <a:lnTo>
                  <a:pt x="2784" y="2420"/>
                </a:lnTo>
                <a:lnTo>
                  <a:pt x="2851" y="2383"/>
                </a:lnTo>
                <a:lnTo>
                  <a:pt x="2913" y="2342"/>
                </a:lnTo>
                <a:lnTo>
                  <a:pt x="2971" y="2301"/>
                </a:lnTo>
                <a:lnTo>
                  <a:pt x="3029" y="2257"/>
                </a:lnTo>
                <a:lnTo>
                  <a:pt x="3082" y="2212"/>
                </a:lnTo>
                <a:lnTo>
                  <a:pt x="3133" y="2166"/>
                </a:lnTo>
                <a:lnTo>
                  <a:pt x="3179" y="2118"/>
                </a:lnTo>
                <a:lnTo>
                  <a:pt x="3223" y="2068"/>
                </a:lnTo>
                <a:lnTo>
                  <a:pt x="3264" y="2017"/>
                </a:lnTo>
                <a:lnTo>
                  <a:pt x="3302" y="1964"/>
                </a:lnTo>
                <a:lnTo>
                  <a:pt x="3337" y="1911"/>
                </a:lnTo>
                <a:lnTo>
                  <a:pt x="3368" y="1859"/>
                </a:lnTo>
                <a:lnTo>
                  <a:pt x="3396" y="1804"/>
                </a:lnTo>
                <a:lnTo>
                  <a:pt x="3423" y="1750"/>
                </a:lnTo>
                <a:lnTo>
                  <a:pt x="3444" y="1694"/>
                </a:lnTo>
                <a:lnTo>
                  <a:pt x="3464" y="1640"/>
                </a:lnTo>
                <a:lnTo>
                  <a:pt x="3480" y="1584"/>
                </a:lnTo>
                <a:lnTo>
                  <a:pt x="3492" y="1530"/>
                </a:lnTo>
                <a:lnTo>
                  <a:pt x="3503" y="1474"/>
                </a:lnTo>
                <a:lnTo>
                  <a:pt x="3509" y="1420"/>
                </a:lnTo>
                <a:lnTo>
                  <a:pt x="3514" y="1366"/>
                </a:lnTo>
                <a:lnTo>
                  <a:pt x="3514" y="1366"/>
                </a:lnTo>
                <a:lnTo>
                  <a:pt x="3514" y="1333"/>
                </a:lnTo>
                <a:lnTo>
                  <a:pt x="3514" y="1299"/>
                </a:lnTo>
                <a:lnTo>
                  <a:pt x="3512" y="1267"/>
                </a:lnTo>
                <a:lnTo>
                  <a:pt x="3511" y="1234"/>
                </a:lnTo>
                <a:lnTo>
                  <a:pt x="3508" y="1201"/>
                </a:lnTo>
                <a:lnTo>
                  <a:pt x="3503" y="1169"/>
                </a:lnTo>
                <a:lnTo>
                  <a:pt x="3497" y="1136"/>
                </a:lnTo>
                <a:lnTo>
                  <a:pt x="3491" y="1104"/>
                </a:lnTo>
                <a:lnTo>
                  <a:pt x="3483" y="1073"/>
                </a:lnTo>
                <a:lnTo>
                  <a:pt x="3474" y="1040"/>
                </a:lnTo>
                <a:lnTo>
                  <a:pt x="3464" y="1009"/>
                </a:lnTo>
                <a:lnTo>
                  <a:pt x="3454" y="978"/>
                </a:lnTo>
                <a:lnTo>
                  <a:pt x="3443" y="947"/>
                </a:lnTo>
                <a:lnTo>
                  <a:pt x="3430" y="918"/>
                </a:lnTo>
                <a:lnTo>
                  <a:pt x="3416" y="887"/>
                </a:lnTo>
                <a:lnTo>
                  <a:pt x="3402" y="857"/>
                </a:lnTo>
                <a:lnTo>
                  <a:pt x="3387" y="828"/>
                </a:lnTo>
                <a:lnTo>
                  <a:pt x="3370" y="798"/>
                </a:lnTo>
                <a:lnTo>
                  <a:pt x="3353" y="770"/>
                </a:lnTo>
                <a:lnTo>
                  <a:pt x="3336" y="741"/>
                </a:lnTo>
                <a:lnTo>
                  <a:pt x="3297" y="685"/>
                </a:lnTo>
                <a:lnTo>
                  <a:pt x="3254" y="631"/>
                </a:lnTo>
                <a:lnTo>
                  <a:pt x="3209" y="578"/>
                </a:lnTo>
                <a:lnTo>
                  <a:pt x="3161" y="529"/>
                </a:lnTo>
                <a:lnTo>
                  <a:pt x="3108" y="479"/>
                </a:lnTo>
                <a:lnTo>
                  <a:pt x="3054" y="431"/>
                </a:lnTo>
                <a:lnTo>
                  <a:pt x="2995" y="386"/>
                </a:lnTo>
                <a:lnTo>
                  <a:pt x="2934" y="343"/>
                </a:lnTo>
                <a:lnTo>
                  <a:pt x="2871" y="302"/>
                </a:lnTo>
                <a:lnTo>
                  <a:pt x="2804" y="264"/>
                </a:lnTo>
                <a:lnTo>
                  <a:pt x="2736" y="226"/>
                </a:lnTo>
                <a:lnTo>
                  <a:pt x="2665" y="192"/>
                </a:lnTo>
                <a:lnTo>
                  <a:pt x="2590" y="161"/>
                </a:lnTo>
                <a:lnTo>
                  <a:pt x="2514" y="132"/>
                </a:lnTo>
                <a:lnTo>
                  <a:pt x="2437" y="105"/>
                </a:lnTo>
                <a:lnTo>
                  <a:pt x="2356" y="81"/>
                </a:lnTo>
                <a:lnTo>
                  <a:pt x="2274" y="60"/>
                </a:lnTo>
                <a:lnTo>
                  <a:pt x="2189" y="42"/>
                </a:lnTo>
                <a:lnTo>
                  <a:pt x="2102" y="28"/>
                </a:lnTo>
                <a:lnTo>
                  <a:pt x="2015" y="16"/>
                </a:lnTo>
                <a:lnTo>
                  <a:pt x="1925" y="8"/>
                </a:lnTo>
                <a:lnTo>
                  <a:pt x="1834" y="2"/>
                </a:lnTo>
                <a:lnTo>
                  <a:pt x="1834" y="2"/>
                </a:lnTo>
                <a:close/>
                <a:moveTo>
                  <a:pt x="2308" y="2149"/>
                </a:moveTo>
                <a:lnTo>
                  <a:pt x="2308" y="2149"/>
                </a:lnTo>
                <a:lnTo>
                  <a:pt x="2265" y="2181"/>
                </a:lnTo>
                <a:lnTo>
                  <a:pt x="2220" y="2212"/>
                </a:lnTo>
                <a:lnTo>
                  <a:pt x="2173" y="2240"/>
                </a:lnTo>
                <a:lnTo>
                  <a:pt x="2124" y="2265"/>
                </a:lnTo>
                <a:lnTo>
                  <a:pt x="2074" y="2288"/>
                </a:lnTo>
                <a:lnTo>
                  <a:pt x="2021" y="2310"/>
                </a:lnTo>
                <a:lnTo>
                  <a:pt x="1967" y="2327"/>
                </a:lnTo>
                <a:lnTo>
                  <a:pt x="1913" y="2342"/>
                </a:lnTo>
                <a:lnTo>
                  <a:pt x="1857" y="2356"/>
                </a:lnTo>
                <a:lnTo>
                  <a:pt x="1801" y="2367"/>
                </a:lnTo>
                <a:lnTo>
                  <a:pt x="1744" y="2375"/>
                </a:lnTo>
                <a:lnTo>
                  <a:pt x="1686" y="2381"/>
                </a:lnTo>
                <a:lnTo>
                  <a:pt x="1629" y="2386"/>
                </a:lnTo>
                <a:lnTo>
                  <a:pt x="1572" y="2387"/>
                </a:lnTo>
                <a:lnTo>
                  <a:pt x="1514" y="2386"/>
                </a:lnTo>
                <a:lnTo>
                  <a:pt x="1457" y="2383"/>
                </a:lnTo>
                <a:lnTo>
                  <a:pt x="1457" y="2383"/>
                </a:lnTo>
                <a:lnTo>
                  <a:pt x="1500" y="2307"/>
                </a:lnTo>
                <a:lnTo>
                  <a:pt x="1542" y="2231"/>
                </a:lnTo>
                <a:lnTo>
                  <a:pt x="1629" y="2084"/>
                </a:lnTo>
                <a:lnTo>
                  <a:pt x="1714" y="1944"/>
                </a:lnTo>
                <a:lnTo>
                  <a:pt x="1793" y="1818"/>
                </a:lnTo>
                <a:lnTo>
                  <a:pt x="1862" y="1713"/>
                </a:lnTo>
                <a:lnTo>
                  <a:pt x="1914" y="1629"/>
                </a:lnTo>
                <a:lnTo>
                  <a:pt x="1962" y="1558"/>
                </a:lnTo>
                <a:lnTo>
                  <a:pt x="1925" y="1558"/>
                </a:lnTo>
                <a:lnTo>
                  <a:pt x="1925" y="1558"/>
                </a:lnTo>
                <a:lnTo>
                  <a:pt x="1879" y="1594"/>
                </a:lnTo>
                <a:lnTo>
                  <a:pt x="1810" y="1648"/>
                </a:lnTo>
                <a:lnTo>
                  <a:pt x="1724" y="1721"/>
                </a:lnTo>
                <a:lnTo>
                  <a:pt x="1674" y="1764"/>
                </a:lnTo>
                <a:lnTo>
                  <a:pt x="1621" y="1811"/>
                </a:lnTo>
                <a:lnTo>
                  <a:pt x="1567" y="1862"/>
                </a:lnTo>
                <a:lnTo>
                  <a:pt x="1510" y="1916"/>
                </a:lnTo>
                <a:lnTo>
                  <a:pt x="1449" y="1973"/>
                </a:lnTo>
                <a:lnTo>
                  <a:pt x="1389" y="2035"/>
                </a:lnTo>
                <a:lnTo>
                  <a:pt x="1327" y="2101"/>
                </a:lnTo>
                <a:lnTo>
                  <a:pt x="1265" y="2169"/>
                </a:lnTo>
                <a:lnTo>
                  <a:pt x="1203" y="2240"/>
                </a:lnTo>
                <a:lnTo>
                  <a:pt x="1141" y="2315"/>
                </a:lnTo>
                <a:lnTo>
                  <a:pt x="1141" y="2315"/>
                </a:lnTo>
                <a:lnTo>
                  <a:pt x="1107" y="2302"/>
                </a:lnTo>
                <a:lnTo>
                  <a:pt x="1073" y="2287"/>
                </a:lnTo>
                <a:lnTo>
                  <a:pt x="1040" y="2271"/>
                </a:lnTo>
                <a:lnTo>
                  <a:pt x="1009" y="2254"/>
                </a:lnTo>
                <a:lnTo>
                  <a:pt x="978" y="2235"/>
                </a:lnTo>
                <a:lnTo>
                  <a:pt x="950" y="2217"/>
                </a:lnTo>
                <a:lnTo>
                  <a:pt x="922" y="2195"/>
                </a:lnTo>
                <a:lnTo>
                  <a:pt x="896" y="2173"/>
                </a:lnTo>
                <a:lnTo>
                  <a:pt x="896" y="2173"/>
                </a:lnTo>
                <a:lnTo>
                  <a:pt x="859" y="2139"/>
                </a:lnTo>
                <a:lnTo>
                  <a:pt x="823" y="2102"/>
                </a:lnTo>
                <a:lnTo>
                  <a:pt x="792" y="2063"/>
                </a:lnTo>
                <a:lnTo>
                  <a:pt x="763" y="2023"/>
                </a:lnTo>
                <a:lnTo>
                  <a:pt x="736" y="1981"/>
                </a:lnTo>
                <a:lnTo>
                  <a:pt x="713" y="1939"/>
                </a:lnTo>
                <a:lnTo>
                  <a:pt x="691" y="1896"/>
                </a:lnTo>
                <a:lnTo>
                  <a:pt x="673" y="1851"/>
                </a:lnTo>
                <a:lnTo>
                  <a:pt x="657" y="1806"/>
                </a:lnTo>
                <a:lnTo>
                  <a:pt x="645" y="1760"/>
                </a:lnTo>
                <a:lnTo>
                  <a:pt x="634" y="1711"/>
                </a:lnTo>
                <a:lnTo>
                  <a:pt x="626" y="1665"/>
                </a:lnTo>
                <a:lnTo>
                  <a:pt x="622" y="1617"/>
                </a:lnTo>
                <a:lnTo>
                  <a:pt x="618" y="1569"/>
                </a:lnTo>
                <a:lnTo>
                  <a:pt x="620" y="1521"/>
                </a:lnTo>
                <a:lnTo>
                  <a:pt x="622" y="1473"/>
                </a:lnTo>
                <a:lnTo>
                  <a:pt x="626" y="1425"/>
                </a:lnTo>
                <a:lnTo>
                  <a:pt x="634" y="1377"/>
                </a:lnTo>
                <a:lnTo>
                  <a:pt x="645" y="1329"/>
                </a:lnTo>
                <a:lnTo>
                  <a:pt x="657" y="1280"/>
                </a:lnTo>
                <a:lnTo>
                  <a:pt x="671" y="1234"/>
                </a:lnTo>
                <a:lnTo>
                  <a:pt x="688" y="1187"/>
                </a:lnTo>
                <a:lnTo>
                  <a:pt x="708" y="1143"/>
                </a:lnTo>
                <a:lnTo>
                  <a:pt x="730" y="1098"/>
                </a:lnTo>
                <a:lnTo>
                  <a:pt x="755" y="1054"/>
                </a:lnTo>
                <a:lnTo>
                  <a:pt x="781" y="1011"/>
                </a:lnTo>
                <a:lnTo>
                  <a:pt x="809" y="969"/>
                </a:lnTo>
                <a:lnTo>
                  <a:pt x="840" y="929"/>
                </a:lnTo>
                <a:lnTo>
                  <a:pt x="874" y="890"/>
                </a:lnTo>
                <a:lnTo>
                  <a:pt x="908" y="853"/>
                </a:lnTo>
                <a:lnTo>
                  <a:pt x="947" y="817"/>
                </a:lnTo>
                <a:lnTo>
                  <a:pt x="986" y="783"/>
                </a:lnTo>
                <a:lnTo>
                  <a:pt x="986" y="783"/>
                </a:lnTo>
                <a:lnTo>
                  <a:pt x="1018" y="758"/>
                </a:lnTo>
                <a:lnTo>
                  <a:pt x="1051" y="735"/>
                </a:lnTo>
                <a:lnTo>
                  <a:pt x="1085" y="712"/>
                </a:lnTo>
                <a:lnTo>
                  <a:pt x="1119" y="691"/>
                </a:lnTo>
                <a:lnTo>
                  <a:pt x="1153" y="673"/>
                </a:lnTo>
                <a:lnTo>
                  <a:pt x="1187" y="654"/>
                </a:lnTo>
                <a:lnTo>
                  <a:pt x="1223" y="639"/>
                </a:lnTo>
                <a:lnTo>
                  <a:pt x="1259" y="623"/>
                </a:lnTo>
                <a:lnTo>
                  <a:pt x="1293" y="609"/>
                </a:lnTo>
                <a:lnTo>
                  <a:pt x="1328" y="597"/>
                </a:lnTo>
                <a:lnTo>
                  <a:pt x="1366" y="586"/>
                </a:lnTo>
                <a:lnTo>
                  <a:pt x="1401" y="577"/>
                </a:lnTo>
                <a:lnTo>
                  <a:pt x="1437" y="567"/>
                </a:lnTo>
                <a:lnTo>
                  <a:pt x="1474" y="558"/>
                </a:lnTo>
                <a:lnTo>
                  <a:pt x="1547" y="546"/>
                </a:lnTo>
                <a:lnTo>
                  <a:pt x="1620" y="535"/>
                </a:lnTo>
                <a:lnTo>
                  <a:pt x="1694" y="527"/>
                </a:lnTo>
                <a:lnTo>
                  <a:pt x="1767" y="521"/>
                </a:lnTo>
                <a:lnTo>
                  <a:pt x="1840" y="518"/>
                </a:lnTo>
                <a:lnTo>
                  <a:pt x="1911" y="516"/>
                </a:lnTo>
                <a:lnTo>
                  <a:pt x="1984" y="515"/>
                </a:lnTo>
                <a:lnTo>
                  <a:pt x="2124" y="513"/>
                </a:lnTo>
                <a:lnTo>
                  <a:pt x="2124" y="513"/>
                </a:lnTo>
                <a:lnTo>
                  <a:pt x="2195" y="512"/>
                </a:lnTo>
                <a:lnTo>
                  <a:pt x="2263" y="507"/>
                </a:lnTo>
                <a:lnTo>
                  <a:pt x="2328" y="501"/>
                </a:lnTo>
                <a:lnTo>
                  <a:pt x="2392" y="495"/>
                </a:lnTo>
                <a:lnTo>
                  <a:pt x="2451" y="487"/>
                </a:lnTo>
                <a:lnTo>
                  <a:pt x="2505" y="477"/>
                </a:lnTo>
                <a:lnTo>
                  <a:pt x="2556" y="470"/>
                </a:lnTo>
                <a:lnTo>
                  <a:pt x="2604" y="460"/>
                </a:lnTo>
                <a:lnTo>
                  <a:pt x="2683" y="442"/>
                </a:lnTo>
                <a:lnTo>
                  <a:pt x="2744" y="426"/>
                </a:lnTo>
                <a:lnTo>
                  <a:pt x="2781" y="415"/>
                </a:lnTo>
                <a:lnTo>
                  <a:pt x="2795" y="411"/>
                </a:lnTo>
                <a:lnTo>
                  <a:pt x="2795" y="411"/>
                </a:lnTo>
                <a:lnTo>
                  <a:pt x="2804" y="460"/>
                </a:lnTo>
                <a:lnTo>
                  <a:pt x="2812" y="519"/>
                </a:lnTo>
                <a:lnTo>
                  <a:pt x="2821" y="597"/>
                </a:lnTo>
                <a:lnTo>
                  <a:pt x="2826" y="642"/>
                </a:lnTo>
                <a:lnTo>
                  <a:pt x="2829" y="691"/>
                </a:lnTo>
                <a:lnTo>
                  <a:pt x="2832" y="744"/>
                </a:lnTo>
                <a:lnTo>
                  <a:pt x="2834" y="800"/>
                </a:lnTo>
                <a:lnTo>
                  <a:pt x="2834" y="859"/>
                </a:lnTo>
                <a:lnTo>
                  <a:pt x="2834" y="921"/>
                </a:lnTo>
                <a:lnTo>
                  <a:pt x="2830" y="986"/>
                </a:lnTo>
                <a:lnTo>
                  <a:pt x="2826" y="1053"/>
                </a:lnTo>
                <a:lnTo>
                  <a:pt x="2820" y="1119"/>
                </a:lnTo>
                <a:lnTo>
                  <a:pt x="2810" y="1189"/>
                </a:lnTo>
                <a:lnTo>
                  <a:pt x="2798" y="1260"/>
                </a:lnTo>
                <a:lnTo>
                  <a:pt x="2784" y="1332"/>
                </a:lnTo>
                <a:lnTo>
                  <a:pt x="2767" y="1405"/>
                </a:lnTo>
                <a:lnTo>
                  <a:pt x="2745" y="1476"/>
                </a:lnTo>
                <a:lnTo>
                  <a:pt x="2722" y="1549"/>
                </a:lnTo>
                <a:lnTo>
                  <a:pt x="2708" y="1584"/>
                </a:lnTo>
                <a:lnTo>
                  <a:pt x="2694" y="1622"/>
                </a:lnTo>
                <a:lnTo>
                  <a:pt x="2679" y="1657"/>
                </a:lnTo>
                <a:lnTo>
                  <a:pt x="2661" y="1693"/>
                </a:lnTo>
                <a:lnTo>
                  <a:pt x="2644" y="1727"/>
                </a:lnTo>
                <a:lnTo>
                  <a:pt x="2626" y="1763"/>
                </a:lnTo>
                <a:lnTo>
                  <a:pt x="2606" y="1797"/>
                </a:lnTo>
                <a:lnTo>
                  <a:pt x="2584" y="1832"/>
                </a:lnTo>
                <a:lnTo>
                  <a:pt x="2562" y="1866"/>
                </a:lnTo>
                <a:lnTo>
                  <a:pt x="2539" y="1899"/>
                </a:lnTo>
                <a:lnTo>
                  <a:pt x="2516" y="1933"/>
                </a:lnTo>
                <a:lnTo>
                  <a:pt x="2489" y="1966"/>
                </a:lnTo>
                <a:lnTo>
                  <a:pt x="2463" y="1997"/>
                </a:lnTo>
                <a:lnTo>
                  <a:pt x="2434" y="2029"/>
                </a:lnTo>
                <a:lnTo>
                  <a:pt x="2404" y="2060"/>
                </a:lnTo>
                <a:lnTo>
                  <a:pt x="2373" y="2090"/>
                </a:lnTo>
                <a:lnTo>
                  <a:pt x="2342" y="2119"/>
                </a:lnTo>
                <a:lnTo>
                  <a:pt x="2308" y="2149"/>
                </a:lnTo>
                <a:lnTo>
                  <a:pt x="2308" y="214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8343" y="206375"/>
            <a:ext cx="6697916" cy="85725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343" y="1238251"/>
            <a:ext cx="6697916" cy="322321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2"/>
          </p:nvPr>
        </p:nvSpPr>
        <p:spPr>
          <a:xfrm>
            <a:off x="6221941" y="4842785"/>
            <a:ext cx="742071" cy="19911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1.10.2021</a:t>
            </a:fld>
            <a:endParaRPr lang="fi-FI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62655" y="4588933"/>
            <a:ext cx="3392313" cy="45296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498318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620" y="231548"/>
            <a:ext cx="1112693" cy="909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 9"/>
          <p:cNvSpPr>
            <a:spLocks noEditPoints="1"/>
          </p:cNvSpPr>
          <p:nvPr/>
        </p:nvSpPr>
        <p:spPr bwMode="auto">
          <a:xfrm>
            <a:off x="6154967" y="-2639610"/>
            <a:ext cx="8458411" cy="7798876"/>
          </a:xfrm>
          <a:custGeom>
            <a:avLst/>
            <a:gdLst>
              <a:gd name="T0" fmla="*/ 1474 w 3514"/>
              <a:gd name="T1" fmla="*/ 12 h 3240"/>
              <a:gd name="T2" fmla="*/ 978 w 3514"/>
              <a:gd name="T3" fmla="*/ 122 h 3240"/>
              <a:gd name="T4" fmla="*/ 560 w 3514"/>
              <a:gd name="T5" fmla="*/ 327 h 3240"/>
              <a:gd name="T6" fmla="*/ 262 w 3514"/>
              <a:gd name="T7" fmla="*/ 586 h 3240"/>
              <a:gd name="T8" fmla="*/ 143 w 3514"/>
              <a:gd name="T9" fmla="*/ 750 h 3240"/>
              <a:gd name="T10" fmla="*/ 57 w 3514"/>
              <a:gd name="T11" fmla="*/ 930 h 3240"/>
              <a:gd name="T12" fmla="*/ 9 w 3514"/>
              <a:gd name="T13" fmla="*/ 1121 h 3240"/>
              <a:gd name="T14" fmla="*/ 2 w 3514"/>
              <a:gd name="T15" fmla="*/ 1341 h 3240"/>
              <a:gd name="T16" fmla="*/ 76 w 3514"/>
              <a:gd name="T17" fmla="*/ 1698 h 3240"/>
              <a:gd name="T18" fmla="*/ 231 w 3514"/>
              <a:gd name="T19" fmla="*/ 1977 h 3240"/>
              <a:gd name="T20" fmla="*/ 369 w 3514"/>
              <a:gd name="T21" fmla="*/ 2130 h 3240"/>
              <a:gd name="T22" fmla="*/ 541 w 3514"/>
              <a:gd name="T23" fmla="*/ 2273 h 3240"/>
              <a:gd name="T24" fmla="*/ 876 w 3514"/>
              <a:gd name="T25" fmla="*/ 2473 h 3240"/>
              <a:gd name="T26" fmla="*/ 1105 w 3514"/>
              <a:gd name="T27" fmla="*/ 2555 h 3240"/>
              <a:gd name="T28" fmla="*/ 1108 w 3514"/>
              <a:gd name="T29" fmla="*/ 2559 h 3240"/>
              <a:gd name="T30" fmla="*/ 905 w 3514"/>
              <a:gd name="T31" fmla="*/ 3201 h 3240"/>
              <a:gd name="T32" fmla="*/ 1311 w 3514"/>
              <a:gd name="T33" fmla="*/ 2921 h 3240"/>
              <a:gd name="T34" fmla="*/ 1728 w 3514"/>
              <a:gd name="T35" fmla="*/ 2691 h 3240"/>
              <a:gd name="T36" fmla="*/ 1857 w 3514"/>
              <a:gd name="T37" fmla="*/ 2651 h 3240"/>
              <a:gd name="T38" fmla="*/ 2147 w 3514"/>
              <a:gd name="T39" fmla="*/ 2626 h 3240"/>
              <a:gd name="T40" fmla="*/ 2409 w 3514"/>
              <a:gd name="T41" fmla="*/ 2570 h 3240"/>
              <a:gd name="T42" fmla="*/ 2851 w 3514"/>
              <a:gd name="T43" fmla="*/ 2383 h 3240"/>
              <a:gd name="T44" fmla="*/ 3179 w 3514"/>
              <a:gd name="T45" fmla="*/ 2118 h 3240"/>
              <a:gd name="T46" fmla="*/ 3396 w 3514"/>
              <a:gd name="T47" fmla="*/ 1804 h 3240"/>
              <a:gd name="T48" fmla="*/ 3503 w 3514"/>
              <a:gd name="T49" fmla="*/ 1474 h 3240"/>
              <a:gd name="T50" fmla="*/ 3512 w 3514"/>
              <a:gd name="T51" fmla="*/ 1267 h 3240"/>
              <a:gd name="T52" fmla="*/ 3483 w 3514"/>
              <a:gd name="T53" fmla="*/ 1073 h 3240"/>
              <a:gd name="T54" fmla="*/ 3416 w 3514"/>
              <a:gd name="T55" fmla="*/ 887 h 3240"/>
              <a:gd name="T56" fmla="*/ 3297 w 3514"/>
              <a:gd name="T57" fmla="*/ 685 h 3240"/>
              <a:gd name="T58" fmla="*/ 2995 w 3514"/>
              <a:gd name="T59" fmla="*/ 386 h 3240"/>
              <a:gd name="T60" fmla="*/ 2590 w 3514"/>
              <a:gd name="T61" fmla="*/ 161 h 3240"/>
              <a:gd name="T62" fmla="*/ 2102 w 3514"/>
              <a:gd name="T63" fmla="*/ 28 h 3240"/>
              <a:gd name="T64" fmla="*/ 2308 w 3514"/>
              <a:gd name="T65" fmla="*/ 2149 h 3240"/>
              <a:gd name="T66" fmla="*/ 2021 w 3514"/>
              <a:gd name="T67" fmla="*/ 2310 h 3240"/>
              <a:gd name="T68" fmla="*/ 1686 w 3514"/>
              <a:gd name="T69" fmla="*/ 2381 h 3240"/>
              <a:gd name="T70" fmla="*/ 1500 w 3514"/>
              <a:gd name="T71" fmla="*/ 2307 h 3240"/>
              <a:gd name="T72" fmla="*/ 1914 w 3514"/>
              <a:gd name="T73" fmla="*/ 1629 h 3240"/>
              <a:gd name="T74" fmla="*/ 1724 w 3514"/>
              <a:gd name="T75" fmla="*/ 1721 h 3240"/>
              <a:gd name="T76" fmla="*/ 1389 w 3514"/>
              <a:gd name="T77" fmla="*/ 2035 h 3240"/>
              <a:gd name="T78" fmla="*/ 1107 w 3514"/>
              <a:gd name="T79" fmla="*/ 2302 h 3240"/>
              <a:gd name="T80" fmla="*/ 922 w 3514"/>
              <a:gd name="T81" fmla="*/ 2195 h 3240"/>
              <a:gd name="T82" fmla="*/ 763 w 3514"/>
              <a:gd name="T83" fmla="*/ 2023 h 3240"/>
              <a:gd name="T84" fmla="*/ 645 w 3514"/>
              <a:gd name="T85" fmla="*/ 1760 h 3240"/>
              <a:gd name="T86" fmla="*/ 622 w 3514"/>
              <a:gd name="T87" fmla="*/ 1473 h 3240"/>
              <a:gd name="T88" fmla="*/ 688 w 3514"/>
              <a:gd name="T89" fmla="*/ 1187 h 3240"/>
              <a:gd name="T90" fmla="*/ 840 w 3514"/>
              <a:gd name="T91" fmla="*/ 929 h 3240"/>
              <a:gd name="T92" fmla="*/ 1018 w 3514"/>
              <a:gd name="T93" fmla="*/ 758 h 3240"/>
              <a:gd name="T94" fmla="*/ 1223 w 3514"/>
              <a:gd name="T95" fmla="*/ 639 h 3240"/>
              <a:gd name="T96" fmla="*/ 1437 w 3514"/>
              <a:gd name="T97" fmla="*/ 567 h 3240"/>
              <a:gd name="T98" fmla="*/ 1840 w 3514"/>
              <a:gd name="T99" fmla="*/ 518 h 3240"/>
              <a:gd name="T100" fmla="*/ 2263 w 3514"/>
              <a:gd name="T101" fmla="*/ 507 h 3240"/>
              <a:gd name="T102" fmla="*/ 2604 w 3514"/>
              <a:gd name="T103" fmla="*/ 460 h 3240"/>
              <a:gd name="T104" fmla="*/ 2804 w 3514"/>
              <a:gd name="T105" fmla="*/ 460 h 3240"/>
              <a:gd name="T106" fmla="*/ 2834 w 3514"/>
              <a:gd name="T107" fmla="*/ 800 h 3240"/>
              <a:gd name="T108" fmla="*/ 2810 w 3514"/>
              <a:gd name="T109" fmla="*/ 1189 h 3240"/>
              <a:gd name="T110" fmla="*/ 2708 w 3514"/>
              <a:gd name="T111" fmla="*/ 1584 h 3240"/>
              <a:gd name="T112" fmla="*/ 2606 w 3514"/>
              <a:gd name="T113" fmla="*/ 1797 h 3240"/>
              <a:gd name="T114" fmla="*/ 2463 w 3514"/>
              <a:gd name="T115" fmla="*/ 1997 h 3240"/>
              <a:gd name="T116" fmla="*/ 2308 w 3514"/>
              <a:gd name="T117" fmla="*/ 2149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514" h="3240">
                <a:moveTo>
                  <a:pt x="1834" y="2"/>
                </a:moveTo>
                <a:lnTo>
                  <a:pt x="1834" y="2"/>
                </a:lnTo>
                <a:lnTo>
                  <a:pt x="1742" y="0"/>
                </a:lnTo>
                <a:lnTo>
                  <a:pt x="1651" y="0"/>
                </a:lnTo>
                <a:lnTo>
                  <a:pt x="1562" y="5"/>
                </a:lnTo>
                <a:lnTo>
                  <a:pt x="1474" y="12"/>
                </a:lnTo>
                <a:lnTo>
                  <a:pt x="1387" y="23"/>
                </a:lnTo>
                <a:lnTo>
                  <a:pt x="1302" y="37"/>
                </a:lnTo>
                <a:lnTo>
                  <a:pt x="1218" y="54"/>
                </a:lnTo>
                <a:lnTo>
                  <a:pt x="1136" y="74"/>
                </a:lnTo>
                <a:lnTo>
                  <a:pt x="1057" y="98"/>
                </a:lnTo>
                <a:lnTo>
                  <a:pt x="978" y="122"/>
                </a:lnTo>
                <a:lnTo>
                  <a:pt x="902" y="150"/>
                </a:lnTo>
                <a:lnTo>
                  <a:pt x="829" y="181"/>
                </a:lnTo>
                <a:lnTo>
                  <a:pt x="758" y="214"/>
                </a:lnTo>
                <a:lnTo>
                  <a:pt x="690" y="250"/>
                </a:lnTo>
                <a:lnTo>
                  <a:pt x="623" y="288"/>
                </a:lnTo>
                <a:lnTo>
                  <a:pt x="560" y="327"/>
                </a:lnTo>
                <a:lnTo>
                  <a:pt x="499" y="371"/>
                </a:lnTo>
                <a:lnTo>
                  <a:pt x="440" y="415"/>
                </a:lnTo>
                <a:lnTo>
                  <a:pt x="386" y="462"/>
                </a:lnTo>
                <a:lnTo>
                  <a:pt x="333" y="510"/>
                </a:lnTo>
                <a:lnTo>
                  <a:pt x="285" y="561"/>
                </a:lnTo>
                <a:lnTo>
                  <a:pt x="262" y="586"/>
                </a:lnTo>
                <a:lnTo>
                  <a:pt x="240" y="612"/>
                </a:lnTo>
                <a:lnTo>
                  <a:pt x="219" y="640"/>
                </a:lnTo>
                <a:lnTo>
                  <a:pt x="198" y="667"/>
                </a:lnTo>
                <a:lnTo>
                  <a:pt x="180" y="695"/>
                </a:lnTo>
                <a:lnTo>
                  <a:pt x="161" y="722"/>
                </a:lnTo>
                <a:lnTo>
                  <a:pt x="143" y="750"/>
                </a:lnTo>
                <a:lnTo>
                  <a:pt x="127" y="780"/>
                </a:lnTo>
                <a:lnTo>
                  <a:pt x="110" y="809"/>
                </a:lnTo>
                <a:lnTo>
                  <a:pt x="96" y="839"/>
                </a:lnTo>
                <a:lnTo>
                  <a:pt x="82" y="868"/>
                </a:lnTo>
                <a:lnTo>
                  <a:pt x="70" y="899"/>
                </a:lnTo>
                <a:lnTo>
                  <a:pt x="57" y="930"/>
                </a:lnTo>
                <a:lnTo>
                  <a:pt x="47" y="961"/>
                </a:lnTo>
                <a:lnTo>
                  <a:pt x="37" y="992"/>
                </a:lnTo>
                <a:lnTo>
                  <a:pt x="29" y="1023"/>
                </a:lnTo>
                <a:lnTo>
                  <a:pt x="22" y="1056"/>
                </a:lnTo>
                <a:lnTo>
                  <a:pt x="16" y="1088"/>
                </a:lnTo>
                <a:lnTo>
                  <a:pt x="9" y="1121"/>
                </a:lnTo>
                <a:lnTo>
                  <a:pt x="6" y="1153"/>
                </a:lnTo>
                <a:lnTo>
                  <a:pt x="3" y="1186"/>
                </a:lnTo>
                <a:lnTo>
                  <a:pt x="0" y="1220"/>
                </a:lnTo>
                <a:lnTo>
                  <a:pt x="0" y="1220"/>
                </a:lnTo>
                <a:lnTo>
                  <a:pt x="0" y="1280"/>
                </a:lnTo>
                <a:lnTo>
                  <a:pt x="2" y="1341"/>
                </a:lnTo>
                <a:lnTo>
                  <a:pt x="6" y="1401"/>
                </a:lnTo>
                <a:lnTo>
                  <a:pt x="14" y="1462"/>
                </a:lnTo>
                <a:lnTo>
                  <a:pt x="25" y="1521"/>
                </a:lnTo>
                <a:lnTo>
                  <a:pt x="39" y="1581"/>
                </a:lnTo>
                <a:lnTo>
                  <a:pt x="56" y="1640"/>
                </a:lnTo>
                <a:lnTo>
                  <a:pt x="76" y="1698"/>
                </a:lnTo>
                <a:lnTo>
                  <a:pt x="101" y="1756"/>
                </a:lnTo>
                <a:lnTo>
                  <a:pt x="127" y="1812"/>
                </a:lnTo>
                <a:lnTo>
                  <a:pt x="158" y="1868"/>
                </a:lnTo>
                <a:lnTo>
                  <a:pt x="192" y="1922"/>
                </a:lnTo>
                <a:lnTo>
                  <a:pt x="212" y="1950"/>
                </a:lnTo>
                <a:lnTo>
                  <a:pt x="231" y="1977"/>
                </a:lnTo>
                <a:lnTo>
                  <a:pt x="251" y="2003"/>
                </a:lnTo>
                <a:lnTo>
                  <a:pt x="273" y="2029"/>
                </a:lnTo>
                <a:lnTo>
                  <a:pt x="296" y="2054"/>
                </a:lnTo>
                <a:lnTo>
                  <a:pt x="319" y="2080"/>
                </a:lnTo>
                <a:lnTo>
                  <a:pt x="344" y="2105"/>
                </a:lnTo>
                <a:lnTo>
                  <a:pt x="369" y="2130"/>
                </a:lnTo>
                <a:lnTo>
                  <a:pt x="369" y="2130"/>
                </a:lnTo>
                <a:lnTo>
                  <a:pt x="403" y="2161"/>
                </a:lnTo>
                <a:lnTo>
                  <a:pt x="439" y="2190"/>
                </a:lnTo>
                <a:lnTo>
                  <a:pt x="473" y="2220"/>
                </a:lnTo>
                <a:lnTo>
                  <a:pt x="507" y="2246"/>
                </a:lnTo>
                <a:lnTo>
                  <a:pt x="541" y="2273"/>
                </a:lnTo>
                <a:lnTo>
                  <a:pt x="574" y="2297"/>
                </a:lnTo>
                <a:lnTo>
                  <a:pt x="639" y="2342"/>
                </a:lnTo>
                <a:lnTo>
                  <a:pt x="702" y="2381"/>
                </a:lnTo>
                <a:lnTo>
                  <a:pt x="764" y="2415"/>
                </a:lnTo>
                <a:lnTo>
                  <a:pt x="822" y="2446"/>
                </a:lnTo>
                <a:lnTo>
                  <a:pt x="876" y="2473"/>
                </a:lnTo>
                <a:lnTo>
                  <a:pt x="925" y="2494"/>
                </a:lnTo>
                <a:lnTo>
                  <a:pt x="969" y="2511"/>
                </a:lnTo>
                <a:lnTo>
                  <a:pt x="1009" y="2527"/>
                </a:lnTo>
                <a:lnTo>
                  <a:pt x="1042" y="2538"/>
                </a:lnTo>
                <a:lnTo>
                  <a:pt x="1088" y="2552"/>
                </a:lnTo>
                <a:lnTo>
                  <a:pt x="1105" y="2555"/>
                </a:lnTo>
                <a:lnTo>
                  <a:pt x="1105" y="2555"/>
                </a:lnTo>
                <a:lnTo>
                  <a:pt x="1108" y="2556"/>
                </a:lnTo>
                <a:lnTo>
                  <a:pt x="1108" y="2558"/>
                </a:lnTo>
                <a:lnTo>
                  <a:pt x="1108" y="2558"/>
                </a:lnTo>
                <a:lnTo>
                  <a:pt x="1108" y="2559"/>
                </a:lnTo>
                <a:lnTo>
                  <a:pt x="1108" y="2559"/>
                </a:lnTo>
                <a:lnTo>
                  <a:pt x="1107" y="2561"/>
                </a:lnTo>
                <a:lnTo>
                  <a:pt x="1107" y="2561"/>
                </a:lnTo>
                <a:lnTo>
                  <a:pt x="586" y="3240"/>
                </a:lnTo>
                <a:lnTo>
                  <a:pt x="857" y="3240"/>
                </a:lnTo>
                <a:lnTo>
                  <a:pt x="857" y="3240"/>
                </a:lnTo>
                <a:lnTo>
                  <a:pt x="905" y="3201"/>
                </a:lnTo>
                <a:lnTo>
                  <a:pt x="961" y="3159"/>
                </a:lnTo>
                <a:lnTo>
                  <a:pt x="1023" y="3114"/>
                </a:lnTo>
                <a:lnTo>
                  <a:pt x="1091" y="3066"/>
                </a:lnTo>
                <a:lnTo>
                  <a:pt x="1163" y="3018"/>
                </a:lnTo>
                <a:lnTo>
                  <a:pt x="1237" y="2969"/>
                </a:lnTo>
                <a:lnTo>
                  <a:pt x="1311" y="2921"/>
                </a:lnTo>
                <a:lnTo>
                  <a:pt x="1387" y="2874"/>
                </a:lnTo>
                <a:lnTo>
                  <a:pt x="1463" y="2829"/>
                </a:lnTo>
                <a:lnTo>
                  <a:pt x="1536" y="2789"/>
                </a:lnTo>
                <a:lnTo>
                  <a:pt x="1606" y="2750"/>
                </a:lnTo>
                <a:lnTo>
                  <a:pt x="1669" y="2718"/>
                </a:lnTo>
                <a:lnTo>
                  <a:pt x="1728" y="2691"/>
                </a:lnTo>
                <a:lnTo>
                  <a:pt x="1781" y="2670"/>
                </a:lnTo>
                <a:lnTo>
                  <a:pt x="1803" y="2662"/>
                </a:lnTo>
                <a:lnTo>
                  <a:pt x="1824" y="2657"/>
                </a:lnTo>
                <a:lnTo>
                  <a:pt x="1841" y="2652"/>
                </a:lnTo>
                <a:lnTo>
                  <a:pt x="1857" y="2651"/>
                </a:lnTo>
                <a:lnTo>
                  <a:pt x="1857" y="2651"/>
                </a:lnTo>
                <a:lnTo>
                  <a:pt x="1908" y="2649"/>
                </a:lnTo>
                <a:lnTo>
                  <a:pt x="1958" y="2646"/>
                </a:lnTo>
                <a:lnTo>
                  <a:pt x="2006" y="2643"/>
                </a:lnTo>
                <a:lnTo>
                  <a:pt x="2054" y="2639"/>
                </a:lnTo>
                <a:lnTo>
                  <a:pt x="2100" y="2632"/>
                </a:lnTo>
                <a:lnTo>
                  <a:pt x="2147" y="2626"/>
                </a:lnTo>
                <a:lnTo>
                  <a:pt x="2193" y="2618"/>
                </a:lnTo>
                <a:lnTo>
                  <a:pt x="2238" y="2611"/>
                </a:lnTo>
                <a:lnTo>
                  <a:pt x="2282" y="2601"/>
                </a:lnTo>
                <a:lnTo>
                  <a:pt x="2325" y="2592"/>
                </a:lnTo>
                <a:lnTo>
                  <a:pt x="2369" y="2581"/>
                </a:lnTo>
                <a:lnTo>
                  <a:pt x="2409" y="2570"/>
                </a:lnTo>
                <a:lnTo>
                  <a:pt x="2491" y="2545"/>
                </a:lnTo>
                <a:lnTo>
                  <a:pt x="2568" y="2518"/>
                </a:lnTo>
                <a:lnTo>
                  <a:pt x="2644" y="2488"/>
                </a:lnTo>
                <a:lnTo>
                  <a:pt x="2716" y="2454"/>
                </a:lnTo>
                <a:lnTo>
                  <a:pt x="2784" y="2420"/>
                </a:lnTo>
                <a:lnTo>
                  <a:pt x="2851" y="2383"/>
                </a:lnTo>
                <a:lnTo>
                  <a:pt x="2913" y="2342"/>
                </a:lnTo>
                <a:lnTo>
                  <a:pt x="2971" y="2301"/>
                </a:lnTo>
                <a:lnTo>
                  <a:pt x="3029" y="2257"/>
                </a:lnTo>
                <a:lnTo>
                  <a:pt x="3082" y="2212"/>
                </a:lnTo>
                <a:lnTo>
                  <a:pt x="3133" y="2166"/>
                </a:lnTo>
                <a:lnTo>
                  <a:pt x="3179" y="2118"/>
                </a:lnTo>
                <a:lnTo>
                  <a:pt x="3223" y="2068"/>
                </a:lnTo>
                <a:lnTo>
                  <a:pt x="3264" y="2017"/>
                </a:lnTo>
                <a:lnTo>
                  <a:pt x="3302" y="1964"/>
                </a:lnTo>
                <a:lnTo>
                  <a:pt x="3337" y="1911"/>
                </a:lnTo>
                <a:lnTo>
                  <a:pt x="3368" y="1859"/>
                </a:lnTo>
                <a:lnTo>
                  <a:pt x="3396" y="1804"/>
                </a:lnTo>
                <a:lnTo>
                  <a:pt x="3423" y="1750"/>
                </a:lnTo>
                <a:lnTo>
                  <a:pt x="3444" y="1694"/>
                </a:lnTo>
                <a:lnTo>
                  <a:pt x="3464" y="1640"/>
                </a:lnTo>
                <a:lnTo>
                  <a:pt x="3480" y="1584"/>
                </a:lnTo>
                <a:lnTo>
                  <a:pt x="3492" y="1530"/>
                </a:lnTo>
                <a:lnTo>
                  <a:pt x="3503" y="1474"/>
                </a:lnTo>
                <a:lnTo>
                  <a:pt x="3509" y="1420"/>
                </a:lnTo>
                <a:lnTo>
                  <a:pt x="3514" y="1366"/>
                </a:lnTo>
                <a:lnTo>
                  <a:pt x="3514" y="1366"/>
                </a:lnTo>
                <a:lnTo>
                  <a:pt x="3514" y="1333"/>
                </a:lnTo>
                <a:lnTo>
                  <a:pt x="3514" y="1299"/>
                </a:lnTo>
                <a:lnTo>
                  <a:pt x="3512" y="1267"/>
                </a:lnTo>
                <a:lnTo>
                  <a:pt x="3511" y="1234"/>
                </a:lnTo>
                <a:lnTo>
                  <a:pt x="3508" y="1201"/>
                </a:lnTo>
                <a:lnTo>
                  <a:pt x="3503" y="1169"/>
                </a:lnTo>
                <a:lnTo>
                  <a:pt x="3497" y="1136"/>
                </a:lnTo>
                <a:lnTo>
                  <a:pt x="3491" y="1104"/>
                </a:lnTo>
                <a:lnTo>
                  <a:pt x="3483" y="1073"/>
                </a:lnTo>
                <a:lnTo>
                  <a:pt x="3474" y="1040"/>
                </a:lnTo>
                <a:lnTo>
                  <a:pt x="3464" y="1009"/>
                </a:lnTo>
                <a:lnTo>
                  <a:pt x="3454" y="978"/>
                </a:lnTo>
                <a:lnTo>
                  <a:pt x="3443" y="947"/>
                </a:lnTo>
                <a:lnTo>
                  <a:pt x="3430" y="918"/>
                </a:lnTo>
                <a:lnTo>
                  <a:pt x="3416" y="887"/>
                </a:lnTo>
                <a:lnTo>
                  <a:pt x="3402" y="857"/>
                </a:lnTo>
                <a:lnTo>
                  <a:pt x="3387" y="828"/>
                </a:lnTo>
                <a:lnTo>
                  <a:pt x="3370" y="798"/>
                </a:lnTo>
                <a:lnTo>
                  <a:pt x="3353" y="770"/>
                </a:lnTo>
                <a:lnTo>
                  <a:pt x="3336" y="741"/>
                </a:lnTo>
                <a:lnTo>
                  <a:pt x="3297" y="685"/>
                </a:lnTo>
                <a:lnTo>
                  <a:pt x="3254" y="631"/>
                </a:lnTo>
                <a:lnTo>
                  <a:pt x="3209" y="578"/>
                </a:lnTo>
                <a:lnTo>
                  <a:pt x="3161" y="529"/>
                </a:lnTo>
                <a:lnTo>
                  <a:pt x="3108" y="479"/>
                </a:lnTo>
                <a:lnTo>
                  <a:pt x="3054" y="431"/>
                </a:lnTo>
                <a:lnTo>
                  <a:pt x="2995" y="386"/>
                </a:lnTo>
                <a:lnTo>
                  <a:pt x="2934" y="343"/>
                </a:lnTo>
                <a:lnTo>
                  <a:pt x="2871" y="302"/>
                </a:lnTo>
                <a:lnTo>
                  <a:pt x="2804" y="264"/>
                </a:lnTo>
                <a:lnTo>
                  <a:pt x="2736" y="226"/>
                </a:lnTo>
                <a:lnTo>
                  <a:pt x="2665" y="192"/>
                </a:lnTo>
                <a:lnTo>
                  <a:pt x="2590" y="161"/>
                </a:lnTo>
                <a:lnTo>
                  <a:pt x="2514" y="132"/>
                </a:lnTo>
                <a:lnTo>
                  <a:pt x="2437" y="105"/>
                </a:lnTo>
                <a:lnTo>
                  <a:pt x="2356" y="81"/>
                </a:lnTo>
                <a:lnTo>
                  <a:pt x="2274" y="60"/>
                </a:lnTo>
                <a:lnTo>
                  <a:pt x="2189" y="42"/>
                </a:lnTo>
                <a:lnTo>
                  <a:pt x="2102" y="28"/>
                </a:lnTo>
                <a:lnTo>
                  <a:pt x="2015" y="16"/>
                </a:lnTo>
                <a:lnTo>
                  <a:pt x="1925" y="8"/>
                </a:lnTo>
                <a:lnTo>
                  <a:pt x="1834" y="2"/>
                </a:lnTo>
                <a:lnTo>
                  <a:pt x="1834" y="2"/>
                </a:lnTo>
                <a:close/>
                <a:moveTo>
                  <a:pt x="2308" y="2149"/>
                </a:moveTo>
                <a:lnTo>
                  <a:pt x="2308" y="2149"/>
                </a:lnTo>
                <a:lnTo>
                  <a:pt x="2265" y="2181"/>
                </a:lnTo>
                <a:lnTo>
                  <a:pt x="2220" y="2212"/>
                </a:lnTo>
                <a:lnTo>
                  <a:pt x="2173" y="2240"/>
                </a:lnTo>
                <a:lnTo>
                  <a:pt x="2124" y="2265"/>
                </a:lnTo>
                <a:lnTo>
                  <a:pt x="2074" y="2288"/>
                </a:lnTo>
                <a:lnTo>
                  <a:pt x="2021" y="2310"/>
                </a:lnTo>
                <a:lnTo>
                  <a:pt x="1967" y="2327"/>
                </a:lnTo>
                <a:lnTo>
                  <a:pt x="1913" y="2342"/>
                </a:lnTo>
                <a:lnTo>
                  <a:pt x="1857" y="2356"/>
                </a:lnTo>
                <a:lnTo>
                  <a:pt x="1801" y="2367"/>
                </a:lnTo>
                <a:lnTo>
                  <a:pt x="1744" y="2375"/>
                </a:lnTo>
                <a:lnTo>
                  <a:pt x="1686" y="2381"/>
                </a:lnTo>
                <a:lnTo>
                  <a:pt x="1629" y="2386"/>
                </a:lnTo>
                <a:lnTo>
                  <a:pt x="1572" y="2387"/>
                </a:lnTo>
                <a:lnTo>
                  <a:pt x="1514" y="2386"/>
                </a:lnTo>
                <a:lnTo>
                  <a:pt x="1457" y="2383"/>
                </a:lnTo>
                <a:lnTo>
                  <a:pt x="1457" y="2383"/>
                </a:lnTo>
                <a:lnTo>
                  <a:pt x="1500" y="2307"/>
                </a:lnTo>
                <a:lnTo>
                  <a:pt x="1542" y="2231"/>
                </a:lnTo>
                <a:lnTo>
                  <a:pt x="1629" y="2084"/>
                </a:lnTo>
                <a:lnTo>
                  <a:pt x="1714" y="1944"/>
                </a:lnTo>
                <a:lnTo>
                  <a:pt x="1793" y="1818"/>
                </a:lnTo>
                <a:lnTo>
                  <a:pt x="1862" y="1713"/>
                </a:lnTo>
                <a:lnTo>
                  <a:pt x="1914" y="1629"/>
                </a:lnTo>
                <a:lnTo>
                  <a:pt x="1962" y="1558"/>
                </a:lnTo>
                <a:lnTo>
                  <a:pt x="1925" y="1558"/>
                </a:lnTo>
                <a:lnTo>
                  <a:pt x="1925" y="1558"/>
                </a:lnTo>
                <a:lnTo>
                  <a:pt x="1879" y="1594"/>
                </a:lnTo>
                <a:lnTo>
                  <a:pt x="1810" y="1648"/>
                </a:lnTo>
                <a:lnTo>
                  <a:pt x="1724" y="1721"/>
                </a:lnTo>
                <a:lnTo>
                  <a:pt x="1674" y="1764"/>
                </a:lnTo>
                <a:lnTo>
                  <a:pt x="1621" y="1811"/>
                </a:lnTo>
                <a:lnTo>
                  <a:pt x="1567" y="1862"/>
                </a:lnTo>
                <a:lnTo>
                  <a:pt x="1510" y="1916"/>
                </a:lnTo>
                <a:lnTo>
                  <a:pt x="1449" y="1973"/>
                </a:lnTo>
                <a:lnTo>
                  <a:pt x="1389" y="2035"/>
                </a:lnTo>
                <a:lnTo>
                  <a:pt x="1327" y="2101"/>
                </a:lnTo>
                <a:lnTo>
                  <a:pt x="1265" y="2169"/>
                </a:lnTo>
                <a:lnTo>
                  <a:pt x="1203" y="2240"/>
                </a:lnTo>
                <a:lnTo>
                  <a:pt x="1141" y="2315"/>
                </a:lnTo>
                <a:lnTo>
                  <a:pt x="1141" y="2315"/>
                </a:lnTo>
                <a:lnTo>
                  <a:pt x="1107" y="2302"/>
                </a:lnTo>
                <a:lnTo>
                  <a:pt x="1073" y="2287"/>
                </a:lnTo>
                <a:lnTo>
                  <a:pt x="1040" y="2271"/>
                </a:lnTo>
                <a:lnTo>
                  <a:pt x="1009" y="2254"/>
                </a:lnTo>
                <a:lnTo>
                  <a:pt x="978" y="2235"/>
                </a:lnTo>
                <a:lnTo>
                  <a:pt x="950" y="2217"/>
                </a:lnTo>
                <a:lnTo>
                  <a:pt x="922" y="2195"/>
                </a:lnTo>
                <a:lnTo>
                  <a:pt x="896" y="2173"/>
                </a:lnTo>
                <a:lnTo>
                  <a:pt x="896" y="2173"/>
                </a:lnTo>
                <a:lnTo>
                  <a:pt x="859" y="2139"/>
                </a:lnTo>
                <a:lnTo>
                  <a:pt x="823" y="2102"/>
                </a:lnTo>
                <a:lnTo>
                  <a:pt x="792" y="2063"/>
                </a:lnTo>
                <a:lnTo>
                  <a:pt x="763" y="2023"/>
                </a:lnTo>
                <a:lnTo>
                  <a:pt x="736" y="1981"/>
                </a:lnTo>
                <a:lnTo>
                  <a:pt x="713" y="1939"/>
                </a:lnTo>
                <a:lnTo>
                  <a:pt x="691" y="1896"/>
                </a:lnTo>
                <a:lnTo>
                  <a:pt x="673" y="1851"/>
                </a:lnTo>
                <a:lnTo>
                  <a:pt x="657" y="1806"/>
                </a:lnTo>
                <a:lnTo>
                  <a:pt x="645" y="1760"/>
                </a:lnTo>
                <a:lnTo>
                  <a:pt x="634" y="1711"/>
                </a:lnTo>
                <a:lnTo>
                  <a:pt x="626" y="1665"/>
                </a:lnTo>
                <a:lnTo>
                  <a:pt x="622" y="1617"/>
                </a:lnTo>
                <a:lnTo>
                  <a:pt x="618" y="1569"/>
                </a:lnTo>
                <a:lnTo>
                  <a:pt x="620" y="1521"/>
                </a:lnTo>
                <a:lnTo>
                  <a:pt x="622" y="1473"/>
                </a:lnTo>
                <a:lnTo>
                  <a:pt x="626" y="1425"/>
                </a:lnTo>
                <a:lnTo>
                  <a:pt x="634" y="1377"/>
                </a:lnTo>
                <a:lnTo>
                  <a:pt x="645" y="1329"/>
                </a:lnTo>
                <a:lnTo>
                  <a:pt x="657" y="1280"/>
                </a:lnTo>
                <a:lnTo>
                  <a:pt x="671" y="1234"/>
                </a:lnTo>
                <a:lnTo>
                  <a:pt x="688" y="1187"/>
                </a:lnTo>
                <a:lnTo>
                  <a:pt x="708" y="1143"/>
                </a:lnTo>
                <a:lnTo>
                  <a:pt x="730" y="1098"/>
                </a:lnTo>
                <a:lnTo>
                  <a:pt x="755" y="1054"/>
                </a:lnTo>
                <a:lnTo>
                  <a:pt x="781" y="1011"/>
                </a:lnTo>
                <a:lnTo>
                  <a:pt x="809" y="969"/>
                </a:lnTo>
                <a:lnTo>
                  <a:pt x="840" y="929"/>
                </a:lnTo>
                <a:lnTo>
                  <a:pt x="874" y="890"/>
                </a:lnTo>
                <a:lnTo>
                  <a:pt x="908" y="853"/>
                </a:lnTo>
                <a:lnTo>
                  <a:pt x="947" y="817"/>
                </a:lnTo>
                <a:lnTo>
                  <a:pt x="986" y="783"/>
                </a:lnTo>
                <a:lnTo>
                  <a:pt x="986" y="783"/>
                </a:lnTo>
                <a:lnTo>
                  <a:pt x="1018" y="758"/>
                </a:lnTo>
                <a:lnTo>
                  <a:pt x="1051" y="735"/>
                </a:lnTo>
                <a:lnTo>
                  <a:pt x="1085" y="712"/>
                </a:lnTo>
                <a:lnTo>
                  <a:pt x="1119" y="691"/>
                </a:lnTo>
                <a:lnTo>
                  <a:pt x="1153" y="673"/>
                </a:lnTo>
                <a:lnTo>
                  <a:pt x="1187" y="654"/>
                </a:lnTo>
                <a:lnTo>
                  <a:pt x="1223" y="639"/>
                </a:lnTo>
                <a:lnTo>
                  <a:pt x="1259" y="623"/>
                </a:lnTo>
                <a:lnTo>
                  <a:pt x="1293" y="609"/>
                </a:lnTo>
                <a:lnTo>
                  <a:pt x="1328" y="597"/>
                </a:lnTo>
                <a:lnTo>
                  <a:pt x="1366" y="586"/>
                </a:lnTo>
                <a:lnTo>
                  <a:pt x="1401" y="577"/>
                </a:lnTo>
                <a:lnTo>
                  <a:pt x="1437" y="567"/>
                </a:lnTo>
                <a:lnTo>
                  <a:pt x="1474" y="558"/>
                </a:lnTo>
                <a:lnTo>
                  <a:pt x="1547" y="546"/>
                </a:lnTo>
                <a:lnTo>
                  <a:pt x="1620" y="535"/>
                </a:lnTo>
                <a:lnTo>
                  <a:pt x="1694" y="527"/>
                </a:lnTo>
                <a:lnTo>
                  <a:pt x="1767" y="521"/>
                </a:lnTo>
                <a:lnTo>
                  <a:pt x="1840" y="518"/>
                </a:lnTo>
                <a:lnTo>
                  <a:pt x="1911" y="516"/>
                </a:lnTo>
                <a:lnTo>
                  <a:pt x="1984" y="515"/>
                </a:lnTo>
                <a:lnTo>
                  <a:pt x="2124" y="513"/>
                </a:lnTo>
                <a:lnTo>
                  <a:pt x="2124" y="513"/>
                </a:lnTo>
                <a:lnTo>
                  <a:pt x="2195" y="512"/>
                </a:lnTo>
                <a:lnTo>
                  <a:pt x="2263" y="507"/>
                </a:lnTo>
                <a:lnTo>
                  <a:pt x="2328" y="501"/>
                </a:lnTo>
                <a:lnTo>
                  <a:pt x="2392" y="495"/>
                </a:lnTo>
                <a:lnTo>
                  <a:pt x="2451" y="487"/>
                </a:lnTo>
                <a:lnTo>
                  <a:pt x="2505" y="477"/>
                </a:lnTo>
                <a:lnTo>
                  <a:pt x="2556" y="470"/>
                </a:lnTo>
                <a:lnTo>
                  <a:pt x="2604" y="460"/>
                </a:lnTo>
                <a:lnTo>
                  <a:pt x="2683" y="442"/>
                </a:lnTo>
                <a:lnTo>
                  <a:pt x="2744" y="426"/>
                </a:lnTo>
                <a:lnTo>
                  <a:pt x="2781" y="415"/>
                </a:lnTo>
                <a:lnTo>
                  <a:pt x="2795" y="411"/>
                </a:lnTo>
                <a:lnTo>
                  <a:pt x="2795" y="411"/>
                </a:lnTo>
                <a:lnTo>
                  <a:pt x="2804" y="460"/>
                </a:lnTo>
                <a:lnTo>
                  <a:pt x="2812" y="519"/>
                </a:lnTo>
                <a:lnTo>
                  <a:pt x="2821" y="597"/>
                </a:lnTo>
                <a:lnTo>
                  <a:pt x="2826" y="642"/>
                </a:lnTo>
                <a:lnTo>
                  <a:pt x="2829" y="691"/>
                </a:lnTo>
                <a:lnTo>
                  <a:pt x="2832" y="744"/>
                </a:lnTo>
                <a:lnTo>
                  <a:pt x="2834" y="800"/>
                </a:lnTo>
                <a:lnTo>
                  <a:pt x="2834" y="859"/>
                </a:lnTo>
                <a:lnTo>
                  <a:pt x="2834" y="921"/>
                </a:lnTo>
                <a:lnTo>
                  <a:pt x="2830" y="986"/>
                </a:lnTo>
                <a:lnTo>
                  <a:pt x="2826" y="1053"/>
                </a:lnTo>
                <a:lnTo>
                  <a:pt x="2820" y="1119"/>
                </a:lnTo>
                <a:lnTo>
                  <a:pt x="2810" y="1189"/>
                </a:lnTo>
                <a:lnTo>
                  <a:pt x="2798" y="1260"/>
                </a:lnTo>
                <a:lnTo>
                  <a:pt x="2784" y="1332"/>
                </a:lnTo>
                <a:lnTo>
                  <a:pt x="2767" y="1405"/>
                </a:lnTo>
                <a:lnTo>
                  <a:pt x="2745" y="1476"/>
                </a:lnTo>
                <a:lnTo>
                  <a:pt x="2722" y="1549"/>
                </a:lnTo>
                <a:lnTo>
                  <a:pt x="2708" y="1584"/>
                </a:lnTo>
                <a:lnTo>
                  <a:pt x="2694" y="1622"/>
                </a:lnTo>
                <a:lnTo>
                  <a:pt x="2679" y="1657"/>
                </a:lnTo>
                <a:lnTo>
                  <a:pt x="2661" y="1693"/>
                </a:lnTo>
                <a:lnTo>
                  <a:pt x="2644" y="1727"/>
                </a:lnTo>
                <a:lnTo>
                  <a:pt x="2626" y="1763"/>
                </a:lnTo>
                <a:lnTo>
                  <a:pt x="2606" y="1797"/>
                </a:lnTo>
                <a:lnTo>
                  <a:pt x="2584" y="1832"/>
                </a:lnTo>
                <a:lnTo>
                  <a:pt x="2562" y="1866"/>
                </a:lnTo>
                <a:lnTo>
                  <a:pt x="2539" y="1899"/>
                </a:lnTo>
                <a:lnTo>
                  <a:pt x="2516" y="1933"/>
                </a:lnTo>
                <a:lnTo>
                  <a:pt x="2489" y="1966"/>
                </a:lnTo>
                <a:lnTo>
                  <a:pt x="2463" y="1997"/>
                </a:lnTo>
                <a:lnTo>
                  <a:pt x="2434" y="2029"/>
                </a:lnTo>
                <a:lnTo>
                  <a:pt x="2404" y="2060"/>
                </a:lnTo>
                <a:lnTo>
                  <a:pt x="2373" y="2090"/>
                </a:lnTo>
                <a:lnTo>
                  <a:pt x="2342" y="2119"/>
                </a:lnTo>
                <a:lnTo>
                  <a:pt x="2308" y="2149"/>
                </a:lnTo>
                <a:lnTo>
                  <a:pt x="2308" y="214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63500" dist="63500" dir="126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Slide Number Placeholder 6"/>
          <p:cNvSpPr txBox="1">
            <a:spLocks/>
          </p:cNvSpPr>
          <p:nvPr/>
        </p:nvSpPr>
        <p:spPr>
          <a:xfrm>
            <a:off x="7055399" y="4825900"/>
            <a:ext cx="447675" cy="216000"/>
          </a:xfrm>
          <a:prstGeom prst="rect">
            <a:avLst/>
          </a:prstGeom>
        </p:spPr>
        <p:txBody>
          <a:bodyPr bIns="0" anchor="b" anchorCtr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2"/>
          </p:nvPr>
        </p:nvSpPr>
        <p:spPr>
          <a:xfrm>
            <a:off x="6221941" y="4842785"/>
            <a:ext cx="742071" cy="19911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0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1.10.2021</a:t>
            </a:fld>
            <a:endParaRPr lang="fi-FI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7006349" y="4815078"/>
            <a:ext cx="0" cy="325614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321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4" r:id="rId1"/>
    <p:sldLayoutId id="2147484215" r:id="rId2"/>
    <p:sldLayoutId id="2147484216" r:id="rId3"/>
    <p:sldLayoutId id="2147484217" r:id="rId4"/>
    <p:sldLayoutId id="2147484218" r:id="rId5"/>
    <p:sldLayoutId id="2147484219" r:id="rId6"/>
    <p:sldLayoutId id="2147484220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600" kern="1200">
          <a:solidFill>
            <a:schemeClr val="accent1"/>
          </a:solidFill>
          <a:latin typeface="Arial"/>
          <a:ea typeface="ＭＳ Ｐゴシック" charset="0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  <a:cs typeface="Arial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  <a:cs typeface="Arial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  <a:cs typeface="Arial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  <a:cs typeface="Arial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</a:defRPr>
      </a:lvl9pPr>
    </p:titleStyle>
    <p:bodyStyle>
      <a:lvl1pPr algn="l" defTabSz="457200" rtl="0" eaLnBrk="1" fontAlgn="base" hangingPunct="1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006349" y="4815078"/>
            <a:ext cx="0" cy="3256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343996" y="4687773"/>
            <a:ext cx="2135728" cy="370764"/>
            <a:chOff x="343996" y="4687773"/>
            <a:chExt cx="2135728" cy="370764"/>
          </a:xfrm>
        </p:grpSpPr>
        <p:sp>
          <p:nvSpPr>
            <p:cNvPr id="6" name="Freeform 5"/>
            <p:cNvSpPr>
              <a:spLocks/>
            </p:cNvSpPr>
            <p:nvPr userDrawn="1"/>
          </p:nvSpPr>
          <p:spPr bwMode="auto">
            <a:xfrm>
              <a:off x="343996" y="4859339"/>
              <a:ext cx="100142" cy="162730"/>
            </a:xfrm>
            <a:custGeom>
              <a:avLst/>
              <a:gdLst>
                <a:gd name="T0" fmla="*/ 0 w 57"/>
                <a:gd name="T1" fmla="*/ 0 h 92"/>
                <a:gd name="T2" fmla="*/ 0 w 57"/>
                <a:gd name="T3" fmla="*/ 73 h 92"/>
                <a:gd name="T4" fmla="*/ 21 w 57"/>
                <a:gd name="T5" fmla="*/ 92 h 92"/>
                <a:gd name="T6" fmla="*/ 57 w 57"/>
                <a:gd name="T7" fmla="*/ 91 h 92"/>
                <a:gd name="T8" fmla="*/ 56 w 57"/>
                <a:gd name="T9" fmla="*/ 78 h 92"/>
                <a:gd name="T10" fmla="*/ 24 w 57"/>
                <a:gd name="T11" fmla="*/ 78 h 92"/>
                <a:gd name="T12" fmla="*/ 18 w 57"/>
                <a:gd name="T13" fmla="*/ 76 h 92"/>
                <a:gd name="T14" fmla="*/ 17 w 57"/>
                <a:gd name="T15" fmla="*/ 71 h 92"/>
                <a:gd name="T16" fmla="*/ 17 w 57"/>
                <a:gd name="T17" fmla="*/ 0 h 92"/>
                <a:gd name="T18" fmla="*/ 0 w 57"/>
                <a:gd name="T1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92">
                  <a:moveTo>
                    <a:pt x="0" y="0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0" y="86"/>
                    <a:pt x="7" y="92"/>
                    <a:pt x="21" y="92"/>
                  </a:cubicBezTo>
                  <a:cubicBezTo>
                    <a:pt x="36" y="92"/>
                    <a:pt x="48" y="92"/>
                    <a:pt x="57" y="91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22" y="78"/>
                    <a:pt x="19" y="78"/>
                    <a:pt x="18" y="76"/>
                  </a:cubicBezTo>
                  <a:cubicBezTo>
                    <a:pt x="17" y="75"/>
                    <a:pt x="17" y="73"/>
                    <a:pt x="17" y="71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" name="Freeform 6"/>
            <p:cNvSpPr>
              <a:spLocks/>
            </p:cNvSpPr>
            <p:nvPr userDrawn="1"/>
          </p:nvSpPr>
          <p:spPr bwMode="auto">
            <a:xfrm>
              <a:off x="451501" y="4906465"/>
              <a:ext cx="105296" cy="118550"/>
            </a:xfrm>
            <a:custGeom>
              <a:avLst/>
              <a:gdLst>
                <a:gd name="T0" fmla="*/ 44 w 60"/>
                <a:gd name="T1" fmla="*/ 0 h 67"/>
                <a:gd name="T2" fmla="*/ 44 w 60"/>
                <a:gd name="T3" fmla="*/ 46 h 67"/>
                <a:gd name="T4" fmla="*/ 25 w 60"/>
                <a:gd name="T5" fmla="*/ 53 h 67"/>
                <a:gd name="T6" fmla="*/ 18 w 60"/>
                <a:gd name="T7" fmla="*/ 51 h 67"/>
                <a:gd name="T8" fmla="*/ 17 w 60"/>
                <a:gd name="T9" fmla="*/ 44 h 67"/>
                <a:gd name="T10" fmla="*/ 17 w 60"/>
                <a:gd name="T11" fmla="*/ 0 h 67"/>
                <a:gd name="T12" fmla="*/ 0 w 60"/>
                <a:gd name="T13" fmla="*/ 0 h 67"/>
                <a:gd name="T14" fmla="*/ 0 w 60"/>
                <a:gd name="T15" fmla="*/ 49 h 67"/>
                <a:gd name="T16" fmla="*/ 18 w 60"/>
                <a:gd name="T17" fmla="*/ 67 h 67"/>
                <a:gd name="T18" fmla="*/ 46 w 60"/>
                <a:gd name="T19" fmla="*/ 56 h 67"/>
                <a:gd name="T20" fmla="*/ 47 w 60"/>
                <a:gd name="T21" fmla="*/ 65 h 67"/>
                <a:gd name="T22" fmla="*/ 60 w 60"/>
                <a:gd name="T23" fmla="*/ 65 h 67"/>
                <a:gd name="T24" fmla="*/ 60 w 60"/>
                <a:gd name="T25" fmla="*/ 0 h 67"/>
                <a:gd name="T26" fmla="*/ 44 w 60"/>
                <a:gd name="T2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" h="67">
                  <a:moveTo>
                    <a:pt x="44" y="0"/>
                  </a:moveTo>
                  <a:cubicBezTo>
                    <a:pt x="44" y="46"/>
                    <a:pt x="44" y="46"/>
                    <a:pt x="44" y="46"/>
                  </a:cubicBezTo>
                  <a:cubicBezTo>
                    <a:pt x="35" y="51"/>
                    <a:pt x="29" y="53"/>
                    <a:pt x="25" y="53"/>
                  </a:cubicBezTo>
                  <a:cubicBezTo>
                    <a:pt x="21" y="53"/>
                    <a:pt x="19" y="52"/>
                    <a:pt x="18" y="51"/>
                  </a:cubicBezTo>
                  <a:cubicBezTo>
                    <a:pt x="17" y="50"/>
                    <a:pt x="16" y="47"/>
                    <a:pt x="17" y="44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1"/>
                    <a:pt x="6" y="67"/>
                    <a:pt x="18" y="67"/>
                  </a:cubicBezTo>
                  <a:cubicBezTo>
                    <a:pt x="27" y="67"/>
                    <a:pt x="36" y="63"/>
                    <a:pt x="46" y="56"/>
                  </a:cubicBezTo>
                  <a:cubicBezTo>
                    <a:pt x="47" y="65"/>
                    <a:pt x="47" y="65"/>
                    <a:pt x="47" y="65"/>
                  </a:cubicBezTo>
                  <a:cubicBezTo>
                    <a:pt x="60" y="65"/>
                    <a:pt x="60" y="65"/>
                    <a:pt x="60" y="65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>
              <a:off x="578150" y="4859339"/>
              <a:ext cx="106769" cy="162730"/>
            </a:xfrm>
            <a:custGeom>
              <a:avLst/>
              <a:gdLst>
                <a:gd name="T0" fmla="*/ 43 w 61"/>
                <a:gd name="T1" fmla="*/ 92 h 92"/>
                <a:gd name="T2" fmla="*/ 61 w 61"/>
                <a:gd name="T3" fmla="*/ 92 h 92"/>
                <a:gd name="T4" fmla="*/ 41 w 61"/>
                <a:gd name="T5" fmla="*/ 62 h 92"/>
                <a:gd name="T6" fmla="*/ 35 w 61"/>
                <a:gd name="T7" fmla="*/ 56 h 92"/>
                <a:gd name="T8" fmla="*/ 35 w 61"/>
                <a:gd name="T9" fmla="*/ 55 h 92"/>
                <a:gd name="T10" fmla="*/ 41 w 61"/>
                <a:gd name="T11" fmla="*/ 50 h 92"/>
                <a:gd name="T12" fmla="*/ 59 w 61"/>
                <a:gd name="T13" fmla="*/ 27 h 92"/>
                <a:gd name="T14" fmla="*/ 41 w 61"/>
                <a:gd name="T15" fmla="*/ 27 h 92"/>
                <a:gd name="T16" fmla="*/ 23 w 61"/>
                <a:gd name="T17" fmla="*/ 50 h 92"/>
                <a:gd name="T18" fmla="*/ 16 w 61"/>
                <a:gd name="T19" fmla="*/ 50 h 92"/>
                <a:gd name="T20" fmla="*/ 17 w 61"/>
                <a:gd name="T21" fmla="*/ 39 h 92"/>
                <a:gd name="T22" fmla="*/ 17 w 61"/>
                <a:gd name="T23" fmla="*/ 0 h 92"/>
                <a:gd name="T24" fmla="*/ 0 w 61"/>
                <a:gd name="T25" fmla="*/ 0 h 92"/>
                <a:gd name="T26" fmla="*/ 0 w 61"/>
                <a:gd name="T27" fmla="*/ 92 h 92"/>
                <a:gd name="T28" fmla="*/ 16 w 61"/>
                <a:gd name="T29" fmla="*/ 92 h 92"/>
                <a:gd name="T30" fmla="*/ 16 w 61"/>
                <a:gd name="T31" fmla="*/ 71 h 92"/>
                <a:gd name="T32" fmla="*/ 16 w 61"/>
                <a:gd name="T33" fmla="*/ 61 h 92"/>
                <a:gd name="T34" fmla="*/ 23 w 61"/>
                <a:gd name="T35" fmla="*/ 61 h 92"/>
                <a:gd name="T36" fmla="*/ 43 w 61"/>
                <a:gd name="T37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92">
                  <a:moveTo>
                    <a:pt x="43" y="92"/>
                  </a:moveTo>
                  <a:cubicBezTo>
                    <a:pt x="61" y="92"/>
                    <a:pt x="61" y="92"/>
                    <a:pt x="61" y="9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39" y="59"/>
                    <a:pt x="37" y="57"/>
                    <a:pt x="35" y="56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37" y="54"/>
                    <a:pt x="39" y="52"/>
                    <a:pt x="41" y="50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6" y="47"/>
                    <a:pt x="17" y="43"/>
                    <a:pt x="17" y="39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69"/>
                    <a:pt x="16" y="65"/>
                    <a:pt x="16" y="61"/>
                  </a:cubicBezTo>
                  <a:cubicBezTo>
                    <a:pt x="23" y="61"/>
                    <a:pt x="23" y="61"/>
                    <a:pt x="23" y="61"/>
                  </a:cubicBezTo>
                  <a:lnTo>
                    <a:pt x="43" y="92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Freeform 8"/>
            <p:cNvSpPr>
              <a:spLocks noEditPoints="1"/>
            </p:cNvSpPr>
            <p:nvPr userDrawn="1"/>
          </p:nvSpPr>
          <p:spPr bwMode="auto">
            <a:xfrm>
              <a:off x="681237" y="4903519"/>
              <a:ext cx="107505" cy="121496"/>
            </a:xfrm>
            <a:custGeom>
              <a:avLst/>
              <a:gdLst>
                <a:gd name="T0" fmla="*/ 61 w 61"/>
                <a:gd name="T1" fmla="*/ 23 h 69"/>
                <a:gd name="T2" fmla="*/ 54 w 61"/>
                <a:gd name="T3" fmla="*/ 6 h 69"/>
                <a:gd name="T4" fmla="*/ 31 w 61"/>
                <a:gd name="T5" fmla="*/ 0 h 69"/>
                <a:gd name="T6" fmla="*/ 7 w 61"/>
                <a:gd name="T7" fmla="*/ 8 h 69"/>
                <a:gd name="T8" fmla="*/ 0 w 61"/>
                <a:gd name="T9" fmla="*/ 34 h 69"/>
                <a:gd name="T10" fmla="*/ 7 w 61"/>
                <a:gd name="T11" fmla="*/ 61 h 69"/>
                <a:gd name="T12" fmla="*/ 32 w 61"/>
                <a:gd name="T13" fmla="*/ 69 h 69"/>
                <a:gd name="T14" fmla="*/ 59 w 61"/>
                <a:gd name="T15" fmla="*/ 64 h 69"/>
                <a:gd name="T16" fmla="*/ 58 w 61"/>
                <a:gd name="T17" fmla="*/ 54 h 69"/>
                <a:gd name="T18" fmla="*/ 34 w 61"/>
                <a:gd name="T19" fmla="*/ 55 h 69"/>
                <a:gd name="T20" fmla="*/ 22 w 61"/>
                <a:gd name="T21" fmla="*/ 53 h 69"/>
                <a:gd name="T22" fmla="*/ 17 w 61"/>
                <a:gd name="T23" fmla="*/ 41 h 69"/>
                <a:gd name="T24" fmla="*/ 44 w 61"/>
                <a:gd name="T25" fmla="*/ 41 h 69"/>
                <a:gd name="T26" fmla="*/ 61 w 61"/>
                <a:gd name="T27" fmla="*/ 23 h 69"/>
                <a:gd name="T28" fmla="*/ 45 w 61"/>
                <a:gd name="T29" fmla="*/ 22 h 69"/>
                <a:gd name="T30" fmla="*/ 39 w 61"/>
                <a:gd name="T31" fmla="*/ 30 h 69"/>
                <a:gd name="T32" fmla="*/ 17 w 61"/>
                <a:gd name="T33" fmla="*/ 30 h 69"/>
                <a:gd name="T34" fmla="*/ 20 w 61"/>
                <a:gd name="T35" fmla="*/ 16 h 69"/>
                <a:gd name="T36" fmla="*/ 32 w 61"/>
                <a:gd name="T37" fmla="*/ 13 h 69"/>
                <a:gd name="T38" fmla="*/ 42 w 61"/>
                <a:gd name="T39" fmla="*/ 15 h 69"/>
                <a:gd name="T40" fmla="*/ 45 w 61"/>
                <a:gd name="T41" fmla="*/ 2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1" h="69">
                  <a:moveTo>
                    <a:pt x="61" y="23"/>
                  </a:moveTo>
                  <a:cubicBezTo>
                    <a:pt x="61" y="15"/>
                    <a:pt x="59" y="9"/>
                    <a:pt x="54" y="6"/>
                  </a:cubicBezTo>
                  <a:cubicBezTo>
                    <a:pt x="49" y="2"/>
                    <a:pt x="42" y="0"/>
                    <a:pt x="31" y="0"/>
                  </a:cubicBezTo>
                  <a:cubicBezTo>
                    <a:pt x="20" y="0"/>
                    <a:pt x="12" y="3"/>
                    <a:pt x="7" y="8"/>
                  </a:cubicBezTo>
                  <a:cubicBezTo>
                    <a:pt x="2" y="13"/>
                    <a:pt x="0" y="22"/>
                    <a:pt x="0" y="34"/>
                  </a:cubicBezTo>
                  <a:cubicBezTo>
                    <a:pt x="0" y="47"/>
                    <a:pt x="2" y="55"/>
                    <a:pt x="7" y="61"/>
                  </a:cubicBezTo>
                  <a:cubicBezTo>
                    <a:pt x="12" y="66"/>
                    <a:pt x="21" y="69"/>
                    <a:pt x="32" y="69"/>
                  </a:cubicBezTo>
                  <a:cubicBezTo>
                    <a:pt x="44" y="69"/>
                    <a:pt x="53" y="67"/>
                    <a:pt x="59" y="64"/>
                  </a:cubicBezTo>
                  <a:cubicBezTo>
                    <a:pt x="58" y="54"/>
                    <a:pt x="58" y="54"/>
                    <a:pt x="58" y="54"/>
                  </a:cubicBezTo>
                  <a:cubicBezTo>
                    <a:pt x="49" y="55"/>
                    <a:pt x="41" y="55"/>
                    <a:pt x="34" y="55"/>
                  </a:cubicBezTo>
                  <a:cubicBezTo>
                    <a:pt x="29" y="55"/>
                    <a:pt x="24" y="54"/>
                    <a:pt x="22" y="53"/>
                  </a:cubicBezTo>
                  <a:cubicBezTo>
                    <a:pt x="19" y="51"/>
                    <a:pt x="18" y="47"/>
                    <a:pt x="17" y="4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55" y="41"/>
                    <a:pt x="61" y="35"/>
                    <a:pt x="61" y="23"/>
                  </a:cubicBezTo>
                  <a:moveTo>
                    <a:pt x="45" y="22"/>
                  </a:moveTo>
                  <a:cubicBezTo>
                    <a:pt x="45" y="27"/>
                    <a:pt x="43" y="30"/>
                    <a:pt x="39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23"/>
                    <a:pt x="18" y="19"/>
                    <a:pt x="20" y="16"/>
                  </a:cubicBezTo>
                  <a:cubicBezTo>
                    <a:pt x="22" y="14"/>
                    <a:pt x="26" y="13"/>
                    <a:pt x="32" y="13"/>
                  </a:cubicBezTo>
                  <a:cubicBezTo>
                    <a:pt x="37" y="13"/>
                    <a:pt x="40" y="13"/>
                    <a:pt x="42" y="15"/>
                  </a:cubicBezTo>
                  <a:cubicBezTo>
                    <a:pt x="44" y="16"/>
                    <a:pt x="45" y="19"/>
                    <a:pt x="45" y="22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Freeform 9"/>
            <p:cNvSpPr>
              <a:spLocks noEditPoints="1"/>
            </p:cNvSpPr>
            <p:nvPr userDrawn="1"/>
          </p:nvSpPr>
          <p:spPr bwMode="auto">
            <a:xfrm>
              <a:off x="623803" y="4687773"/>
              <a:ext cx="219428" cy="204701"/>
            </a:xfrm>
            <a:custGeom>
              <a:avLst/>
              <a:gdLst>
                <a:gd name="T0" fmla="*/ 65 w 125"/>
                <a:gd name="T1" fmla="*/ 1 h 116"/>
                <a:gd name="T2" fmla="*/ 0 w 125"/>
                <a:gd name="T3" fmla="*/ 44 h 116"/>
                <a:gd name="T4" fmla="*/ 13 w 125"/>
                <a:gd name="T5" fmla="*/ 76 h 116"/>
                <a:gd name="T6" fmla="*/ 39 w 125"/>
                <a:gd name="T7" fmla="*/ 91 h 116"/>
                <a:gd name="T8" fmla="*/ 39 w 125"/>
                <a:gd name="T9" fmla="*/ 91 h 116"/>
                <a:gd name="T10" fmla="*/ 39 w 125"/>
                <a:gd name="T11" fmla="*/ 92 h 116"/>
                <a:gd name="T12" fmla="*/ 39 w 125"/>
                <a:gd name="T13" fmla="*/ 92 h 116"/>
                <a:gd name="T14" fmla="*/ 21 w 125"/>
                <a:gd name="T15" fmla="*/ 116 h 116"/>
                <a:gd name="T16" fmla="*/ 30 w 125"/>
                <a:gd name="T17" fmla="*/ 116 h 116"/>
                <a:gd name="T18" fmla="*/ 66 w 125"/>
                <a:gd name="T19" fmla="*/ 95 h 116"/>
                <a:gd name="T20" fmla="*/ 124 w 125"/>
                <a:gd name="T21" fmla="*/ 49 h 116"/>
                <a:gd name="T22" fmla="*/ 65 w 125"/>
                <a:gd name="T23" fmla="*/ 1 h 116"/>
                <a:gd name="T24" fmla="*/ 82 w 125"/>
                <a:gd name="T25" fmla="*/ 77 h 116"/>
                <a:gd name="T26" fmla="*/ 52 w 125"/>
                <a:gd name="T27" fmla="*/ 85 h 116"/>
                <a:gd name="T28" fmla="*/ 70 w 125"/>
                <a:gd name="T29" fmla="*/ 56 h 116"/>
                <a:gd name="T30" fmla="*/ 68 w 125"/>
                <a:gd name="T31" fmla="*/ 56 h 116"/>
                <a:gd name="T32" fmla="*/ 41 w 125"/>
                <a:gd name="T33" fmla="*/ 83 h 116"/>
                <a:gd name="T34" fmla="*/ 32 w 125"/>
                <a:gd name="T35" fmla="*/ 78 h 116"/>
                <a:gd name="T36" fmla="*/ 35 w 125"/>
                <a:gd name="T37" fmla="*/ 29 h 116"/>
                <a:gd name="T38" fmla="*/ 75 w 125"/>
                <a:gd name="T39" fmla="*/ 19 h 116"/>
                <a:gd name="T40" fmla="*/ 99 w 125"/>
                <a:gd name="T41" fmla="*/ 16 h 116"/>
                <a:gd name="T42" fmla="*/ 82 w 125"/>
                <a:gd name="T43" fmla="*/ 7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5" h="116">
                  <a:moveTo>
                    <a:pt x="65" y="1"/>
                  </a:moveTo>
                  <a:cubicBezTo>
                    <a:pt x="30" y="0"/>
                    <a:pt x="1" y="19"/>
                    <a:pt x="0" y="44"/>
                  </a:cubicBezTo>
                  <a:cubicBezTo>
                    <a:pt x="0" y="56"/>
                    <a:pt x="3" y="67"/>
                    <a:pt x="13" y="76"/>
                  </a:cubicBezTo>
                  <a:cubicBezTo>
                    <a:pt x="26" y="89"/>
                    <a:pt x="39" y="91"/>
                    <a:pt x="39" y="91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8" y="93"/>
                    <a:pt x="21" y="116"/>
                    <a:pt x="21" y="116"/>
                  </a:cubicBezTo>
                  <a:cubicBezTo>
                    <a:pt x="30" y="116"/>
                    <a:pt x="30" y="116"/>
                    <a:pt x="30" y="116"/>
                  </a:cubicBezTo>
                  <a:cubicBezTo>
                    <a:pt x="39" y="109"/>
                    <a:pt x="60" y="95"/>
                    <a:pt x="66" y="95"/>
                  </a:cubicBezTo>
                  <a:cubicBezTo>
                    <a:pt x="104" y="94"/>
                    <a:pt x="124" y="70"/>
                    <a:pt x="124" y="49"/>
                  </a:cubicBezTo>
                  <a:cubicBezTo>
                    <a:pt x="125" y="24"/>
                    <a:pt x="100" y="3"/>
                    <a:pt x="65" y="1"/>
                  </a:cubicBezTo>
                  <a:close/>
                  <a:moveTo>
                    <a:pt x="82" y="77"/>
                  </a:moveTo>
                  <a:cubicBezTo>
                    <a:pt x="74" y="83"/>
                    <a:pt x="62" y="86"/>
                    <a:pt x="52" y="85"/>
                  </a:cubicBezTo>
                  <a:cubicBezTo>
                    <a:pt x="60" y="71"/>
                    <a:pt x="70" y="56"/>
                    <a:pt x="70" y="56"/>
                  </a:cubicBezTo>
                  <a:cubicBezTo>
                    <a:pt x="68" y="56"/>
                    <a:pt x="68" y="56"/>
                    <a:pt x="68" y="56"/>
                  </a:cubicBezTo>
                  <a:cubicBezTo>
                    <a:pt x="65" y="59"/>
                    <a:pt x="52" y="69"/>
                    <a:pt x="41" y="83"/>
                  </a:cubicBezTo>
                  <a:cubicBezTo>
                    <a:pt x="37" y="82"/>
                    <a:pt x="34" y="80"/>
                    <a:pt x="32" y="78"/>
                  </a:cubicBezTo>
                  <a:cubicBezTo>
                    <a:pt x="17" y="65"/>
                    <a:pt x="20" y="41"/>
                    <a:pt x="35" y="29"/>
                  </a:cubicBezTo>
                  <a:cubicBezTo>
                    <a:pt x="47" y="19"/>
                    <a:pt x="62" y="19"/>
                    <a:pt x="75" y="19"/>
                  </a:cubicBezTo>
                  <a:cubicBezTo>
                    <a:pt x="89" y="19"/>
                    <a:pt x="99" y="16"/>
                    <a:pt x="99" y="16"/>
                  </a:cubicBezTo>
                  <a:cubicBezTo>
                    <a:pt x="99" y="16"/>
                    <a:pt x="108" y="56"/>
                    <a:pt x="82" y="77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5698" y="4885868"/>
              <a:ext cx="1554026" cy="172669"/>
            </a:xfrm>
            <a:prstGeom prst="rect">
              <a:avLst/>
            </a:prstGeom>
          </p:spPr>
        </p:pic>
      </p:grpSp>
      <p:sp>
        <p:nvSpPr>
          <p:cNvPr id="14" name="Slide Number Placeholder 6"/>
          <p:cNvSpPr txBox="1">
            <a:spLocks/>
          </p:cNvSpPr>
          <p:nvPr/>
        </p:nvSpPr>
        <p:spPr>
          <a:xfrm>
            <a:off x="7055399" y="4825900"/>
            <a:ext cx="447675" cy="216000"/>
          </a:xfrm>
          <a:prstGeom prst="rect">
            <a:avLst/>
          </a:prstGeom>
        </p:spPr>
        <p:txBody>
          <a:bodyPr bIns="0" anchor="b" anchorCtr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2"/>
          </p:nvPr>
        </p:nvSpPr>
        <p:spPr>
          <a:xfrm>
            <a:off x="6221941" y="4842785"/>
            <a:ext cx="742071" cy="19911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1.10.2021</a:t>
            </a:fld>
            <a:endParaRPr lang="fi-FI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62655" y="4588933"/>
            <a:ext cx="3392313" cy="45296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146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6" r:id="rId1"/>
    <p:sldLayoutId id="2147484207" r:id="rId2"/>
    <p:sldLayoutId id="2147484208" r:id="rId3"/>
    <p:sldLayoutId id="2147484209" r:id="rId4"/>
    <p:sldLayoutId id="2147484210" r:id="rId5"/>
    <p:sldLayoutId id="2147484211" r:id="rId6"/>
    <p:sldLayoutId id="2147484212" r:id="rId7"/>
    <p:sldLayoutId id="2147484221" r:id="rId8"/>
    <p:sldLayoutId id="2147484224" r:id="rId9"/>
    <p:sldLayoutId id="2147484225" r:id="rId10"/>
    <p:sldLayoutId id="2147484226" r:id="rId11"/>
    <p:sldLayoutId id="2147484227" r:id="rId12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600" kern="1200">
          <a:solidFill>
            <a:schemeClr val="accent1"/>
          </a:solidFill>
          <a:latin typeface="Arial"/>
          <a:ea typeface="ＭＳ Ｐゴシック" charset="0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  <a:cs typeface="Arial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  <a:cs typeface="Arial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  <a:cs typeface="Arial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  <a:cs typeface="Arial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</a:defRPr>
      </a:lvl9pPr>
    </p:titleStyle>
    <p:bodyStyle>
      <a:lvl1pPr algn="l" defTabSz="457200" rtl="0" eaLnBrk="1" fontAlgn="base" hangingPunct="1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996" y="4687773"/>
            <a:ext cx="2138867" cy="367625"/>
            <a:chOff x="343996" y="4594636"/>
            <a:chExt cx="2138867" cy="367625"/>
          </a:xfrm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3996" y="4766202"/>
              <a:ext cx="100142" cy="162730"/>
            </a:xfrm>
            <a:custGeom>
              <a:avLst/>
              <a:gdLst>
                <a:gd name="T0" fmla="*/ 0 w 57"/>
                <a:gd name="T1" fmla="*/ 0 h 92"/>
                <a:gd name="T2" fmla="*/ 0 w 57"/>
                <a:gd name="T3" fmla="*/ 73 h 92"/>
                <a:gd name="T4" fmla="*/ 21 w 57"/>
                <a:gd name="T5" fmla="*/ 92 h 92"/>
                <a:gd name="T6" fmla="*/ 57 w 57"/>
                <a:gd name="T7" fmla="*/ 91 h 92"/>
                <a:gd name="T8" fmla="*/ 56 w 57"/>
                <a:gd name="T9" fmla="*/ 78 h 92"/>
                <a:gd name="T10" fmla="*/ 24 w 57"/>
                <a:gd name="T11" fmla="*/ 78 h 92"/>
                <a:gd name="T12" fmla="*/ 18 w 57"/>
                <a:gd name="T13" fmla="*/ 76 h 92"/>
                <a:gd name="T14" fmla="*/ 17 w 57"/>
                <a:gd name="T15" fmla="*/ 71 h 92"/>
                <a:gd name="T16" fmla="*/ 17 w 57"/>
                <a:gd name="T17" fmla="*/ 0 h 92"/>
                <a:gd name="T18" fmla="*/ 0 w 57"/>
                <a:gd name="T1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92">
                  <a:moveTo>
                    <a:pt x="0" y="0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0" y="86"/>
                    <a:pt x="7" y="92"/>
                    <a:pt x="21" y="92"/>
                  </a:cubicBezTo>
                  <a:cubicBezTo>
                    <a:pt x="36" y="92"/>
                    <a:pt x="48" y="92"/>
                    <a:pt x="57" y="91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22" y="78"/>
                    <a:pt x="19" y="78"/>
                    <a:pt x="18" y="76"/>
                  </a:cubicBezTo>
                  <a:cubicBezTo>
                    <a:pt x="17" y="75"/>
                    <a:pt x="17" y="73"/>
                    <a:pt x="17" y="71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Freeform 6"/>
            <p:cNvSpPr>
              <a:spLocks/>
            </p:cNvSpPr>
            <p:nvPr userDrawn="1"/>
          </p:nvSpPr>
          <p:spPr bwMode="auto">
            <a:xfrm>
              <a:off x="451501" y="4813328"/>
              <a:ext cx="105296" cy="118550"/>
            </a:xfrm>
            <a:custGeom>
              <a:avLst/>
              <a:gdLst>
                <a:gd name="T0" fmla="*/ 44 w 60"/>
                <a:gd name="T1" fmla="*/ 0 h 67"/>
                <a:gd name="T2" fmla="*/ 44 w 60"/>
                <a:gd name="T3" fmla="*/ 46 h 67"/>
                <a:gd name="T4" fmla="*/ 25 w 60"/>
                <a:gd name="T5" fmla="*/ 53 h 67"/>
                <a:gd name="T6" fmla="*/ 18 w 60"/>
                <a:gd name="T7" fmla="*/ 51 h 67"/>
                <a:gd name="T8" fmla="*/ 17 w 60"/>
                <a:gd name="T9" fmla="*/ 44 h 67"/>
                <a:gd name="T10" fmla="*/ 17 w 60"/>
                <a:gd name="T11" fmla="*/ 0 h 67"/>
                <a:gd name="T12" fmla="*/ 0 w 60"/>
                <a:gd name="T13" fmla="*/ 0 h 67"/>
                <a:gd name="T14" fmla="*/ 0 w 60"/>
                <a:gd name="T15" fmla="*/ 49 h 67"/>
                <a:gd name="T16" fmla="*/ 18 w 60"/>
                <a:gd name="T17" fmla="*/ 67 h 67"/>
                <a:gd name="T18" fmla="*/ 46 w 60"/>
                <a:gd name="T19" fmla="*/ 56 h 67"/>
                <a:gd name="T20" fmla="*/ 47 w 60"/>
                <a:gd name="T21" fmla="*/ 65 h 67"/>
                <a:gd name="T22" fmla="*/ 60 w 60"/>
                <a:gd name="T23" fmla="*/ 65 h 67"/>
                <a:gd name="T24" fmla="*/ 60 w 60"/>
                <a:gd name="T25" fmla="*/ 0 h 67"/>
                <a:gd name="T26" fmla="*/ 44 w 60"/>
                <a:gd name="T2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" h="67">
                  <a:moveTo>
                    <a:pt x="44" y="0"/>
                  </a:moveTo>
                  <a:cubicBezTo>
                    <a:pt x="44" y="46"/>
                    <a:pt x="44" y="46"/>
                    <a:pt x="44" y="46"/>
                  </a:cubicBezTo>
                  <a:cubicBezTo>
                    <a:pt x="35" y="51"/>
                    <a:pt x="29" y="53"/>
                    <a:pt x="25" y="53"/>
                  </a:cubicBezTo>
                  <a:cubicBezTo>
                    <a:pt x="21" y="53"/>
                    <a:pt x="19" y="52"/>
                    <a:pt x="18" y="51"/>
                  </a:cubicBezTo>
                  <a:cubicBezTo>
                    <a:pt x="17" y="50"/>
                    <a:pt x="16" y="47"/>
                    <a:pt x="17" y="44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1"/>
                    <a:pt x="6" y="67"/>
                    <a:pt x="18" y="67"/>
                  </a:cubicBezTo>
                  <a:cubicBezTo>
                    <a:pt x="27" y="67"/>
                    <a:pt x="36" y="63"/>
                    <a:pt x="46" y="56"/>
                  </a:cubicBezTo>
                  <a:cubicBezTo>
                    <a:pt x="47" y="65"/>
                    <a:pt x="47" y="65"/>
                    <a:pt x="47" y="65"/>
                  </a:cubicBezTo>
                  <a:cubicBezTo>
                    <a:pt x="60" y="65"/>
                    <a:pt x="60" y="65"/>
                    <a:pt x="60" y="65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578150" y="4766202"/>
              <a:ext cx="106769" cy="162730"/>
            </a:xfrm>
            <a:custGeom>
              <a:avLst/>
              <a:gdLst>
                <a:gd name="T0" fmla="*/ 43 w 61"/>
                <a:gd name="T1" fmla="*/ 92 h 92"/>
                <a:gd name="T2" fmla="*/ 61 w 61"/>
                <a:gd name="T3" fmla="*/ 92 h 92"/>
                <a:gd name="T4" fmla="*/ 41 w 61"/>
                <a:gd name="T5" fmla="*/ 62 h 92"/>
                <a:gd name="T6" fmla="*/ 35 w 61"/>
                <a:gd name="T7" fmla="*/ 56 h 92"/>
                <a:gd name="T8" fmla="*/ 35 w 61"/>
                <a:gd name="T9" fmla="*/ 55 h 92"/>
                <a:gd name="T10" fmla="*/ 41 w 61"/>
                <a:gd name="T11" fmla="*/ 50 h 92"/>
                <a:gd name="T12" fmla="*/ 59 w 61"/>
                <a:gd name="T13" fmla="*/ 27 h 92"/>
                <a:gd name="T14" fmla="*/ 41 w 61"/>
                <a:gd name="T15" fmla="*/ 27 h 92"/>
                <a:gd name="T16" fmla="*/ 23 w 61"/>
                <a:gd name="T17" fmla="*/ 50 h 92"/>
                <a:gd name="T18" fmla="*/ 16 w 61"/>
                <a:gd name="T19" fmla="*/ 50 h 92"/>
                <a:gd name="T20" fmla="*/ 17 w 61"/>
                <a:gd name="T21" fmla="*/ 39 h 92"/>
                <a:gd name="T22" fmla="*/ 17 w 61"/>
                <a:gd name="T23" fmla="*/ 0 h 92"/>
                <a:gd name="T24" fmla="*/ 0 w 61"/>
                <a:gd name="T25" fmla="*/ 0 h 92"/>
                <a:gd name="T26" fmla="*/ 0 w 61"/>
                <a:gd name="T27" fmla="*/ 92 h 92"/>
                <a:gd name="T28" fmla="*/ 16 w 61"/>
                <a:gd name="T29" fmla="*/ 92 h 92"/>
                <a:gd name="T30" fmla="*/ 16 w 61"/>
                <a:gd name="T31" fmla="*/ 71 h 92"/>
                <a:gd name="T32" fmla="*/ 16 w 61"/>
                <a:gd name="T33" fmla="*/ 61 h 92"/>
                <a:gd name="T34" fmla="*/ 23 w 61"/>
                <a:gd name="T35" fmla="*/ 61 h 92"/>
                <a:gd name="T36" fmla="*/ 43 w 61"/>
                <a:gd name="T37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92">
                  <a:moveTo>
                    <a:pt x="43" y="92"/>
                  </a:moveTo>
                  <a:cubicBezTo>
                    <a:pt x="61" y="92"/>
                    <a:pt x="61" y="92"/>
                    <a:pt x="61" y="9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39" y="59"/>
                    <a:pt x="37" y="57"/>
                    <a:pt x="35" y="56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37" y="54"/>
                    <a:pt x="39" y="52"/>
                    <a:pt x="41" y="50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6" y="47"/>
                    <a:pt x="17" y="43"/>
                    <a:pt x="17" y="39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69"/>
                    <a:pt x="16" y="65"/>
                    <a:pt x="16" y="61"/>
                  </a:cubicBezTo>
                  <a:cubicBezTo>
                    <a:pt x="23" y="61"/>
                    <a:pt x="23" y="61"/>
                    <a:pt x="23" y="61"/>
                  </a:cubicBezTo>
                  <a:lnTo>
                    <a:pt x="43" y="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681237" y="4810382"/>
              <a:ext cx="107505" cy="121496"/>
            </a:xfrm>
            <a:custGeom>
              <a:avLst/>
              <a:gdLst>
                <a:gd name="T0" fmla="*/ 61 w 61"/>
                <a:gd name="T1" fmla="*/ 23 h 69"/>
                <a:gd name="T2" fmla="*/ 54 w 61"/>
                <a:gd name="T3" fmla="*/ 6 h 69"/>
                <a:gd name="T4" fmla="*/ 31 w 61"/>
                <a:gd name="T5" fmla="*/ 0 h 69"/>
                <a:gd name="T6" fmla="*/ 7 w 61"/>
                <a:gd name="T7" fmla="*/ 8 h 69"/>
                <a:gd name="T8" fmla="*/ 0 w 61"/>
                <a:gd name="T9" fmla="*/ 34 h 69"/>
                <a:gd name="T10" fmla="*/ 7 w 61"/>
                <a:gd name="T11" fmla="*/ 61 h 69"/>
                <a:gd name="T12" fmla="*/ 32 w 61"/>
                <a:gd name="T13" fmla="*/ 69 h 69"/>
                <a:gd name="T14" fmla="*/ 59 w 61"/>
                <a:gd name="T15" fmla="*/ 64 h 69"/>
                <a:gd name="T16" fmla="*/ 58 w 61"/>
                <a:gd name="T17" fmla="*/ 54 h 69"/>
                <a:gd name="T18" fmla="*/ 34 w 61"/>
                <a:gd name="T19" fmla="*/ 55 h 69"/>
                <a:gd name="T20" fmla="*/ 22 w 61"/>
                <a:gd name="T21" fmla="*/ 53 h 69"/>
                <a:gd name="T22" fmla="*/ 17 w 61"/>
                <a:gd name="T23" fmla="*/ 41 h 69"/>
                <a:gd name="T24" fmla="*/ 44 w 61"/>
                <a:gd name="T25" fmla="*/ 41 h 69"/>
                <a:gd name="T26" fmla="*/ 61 w 61"/>
                <a:gd name="T27" fmla="*/ 23 h 69"/>
                <a:gd name="T28" fmla="*/ 45 w 61"/>
                <a:gd name="T29" fmla="*/ 22 h 69"/>
                <a:gd name="T30" fmla="*/ 39 w 61"/>
                <a:gd name="T31" fmla="*/ 30 h 69"/>
                <a:gd name="T32" fmla="*/ 17 w 61"/>
                <a:gd name="T33" fmla="*/ 30 h 69"/>
                <a:gd name="T34" fmla="*/ 20 w 61"/>
                <a:gd name="T35" fmla="*/ 16 h 69"/>
                <a:gd name="T36" fmla="*/ 32 w 61"/>
                <a:gd name="T37" fmla="*/ 13 h 69"/>
                <a:gd name="T38" fmla="*/ 42 w 61"/>
                <a:gd name="T39" fmla="*/ 15 h 69"/>
                <a:gd name="T40" fmla="*/ 45 w 61"/>
                <a:gd name="T41" fmla="*/ 2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1" h="69">
                  <a:moveTo>
                    <a:pt x="61" y="23"/>
                  </a:moveTo>
                  <a:cubicBezTo>
                    <a:pt x="61" y="15"/>
                    <a:pt x="59" y="9"/>
                    <a:pt x="54" y="6"/>
                  </a:cubicBezTo>
                  <a:cubicBezTo>
                    <a:pt x="49" y="2"/>
                    <a:pt x="42" y="0"/>
                    <a:pt x="31" y="0"/>
                  </a:cubicBezTo>
                  <a:cubicBezTo>
                    <a:pt x="20" y="0"/>
                    <a:pt x="12" y="3"/>
                    <a:pt x="7" y="8"/>
                  </a:cubicBezTo>
                  <a:cubicBezTo>
                    <a:pt x="2" y="13"/>
                    <a:pt x="0" y="22"/>
                    <a:pt x="0" y="34"/>
                  </a:cubicBezTo>
                  <a:cubicBezTo>
                    <a:pt x="0" y="47"/>
                    <a:pt x="2" y="55"/>
                    <a:pt x="7" y="61"/>
                  </a:cubicBezTo>
                  <a:cubicBezTo>
                    <a:pt x="12" y="66"/>
                    <a:pt x="21" y="69"/>
                    <a:pt x="32" y="69"/>
                  </a:cubicBezTo>
                  <a:cubicBezTo>
                    <a:pt x="44" y="69"/>
                    <a:pt x="53" y="67"/>
                    <a:pt x="59" y="64"/>
                  </a:cubicBezTo>
                  <a:cubicBezTo>
                    <a:pt x="58" y="54"/>
                    <a:pt x="58" y="54"/>
                    <a:pt x="58" y="54"/>
                  </a:cubicBezTo>
                  <a:cubicBezTo>
                    <a:pt x="49" y="55"/>
                    <a:pt x="41" y="55"/>
                    <a:pt x="34" y="55"/>
                  </a:cubicBezTo>
                  <a:cubicBezTo>
                    <a:pt x="29" y="55"/>
                    <a:pt x="24" y="54"/>
                    <a:pt x="22" y="53"/>
                  </a:cubicBezTo>
                  <a:cubicBezTo>
                    <a:pt x="19" y="51"/>
                    <a:pt x="18" y="47"/>
                    <a:pt x="17" y="4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55" y="41"/>
                    <a:pt x="61" y="35"/>
                    <a:pt x="61" y="23"/>
                  </a:cubicBezTo>
                  <a:moveTo>
                    <a:pt x="45" y="22"/>
                  </a:moveTo>
                  <a:cubicBezTo>
                    <a:pt x="45" y="27"/>
                    <a:pt x="43" y="30"/>
                    <a:pt x="39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23"/>
                    <a:pt x="18" y="19"/>
                    <a:pt x="20" y="16"/>
                  </a:cubicBezTo>
                  <a:cubicBezTo>
                    <a:pt x="22" y="14"/>
                    <a:pt x="26" y="13"/>
                    <a:pt x="32" y="13"/>
                  </a:cubicBezTo>
                  <a:cubicBezTo>
                    <a:pt x="37" y="13"/>
                    <a:pt x="40" y="13"/>
                    <a:pt x="42" y="15"/>
                  </a:cubicBezTo>
                  <a:cubicBezTo>
                    <a:pt x="44" y="16"/>
                    <a:pt x="45" y="19"/>
                    <a:pt x="45" y="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623803" y="4594636"/>
              <a:ext cx="219428" cy="204701"/>
            </a:xfrm>
            <a:custGeom>
              <a:avLst/>
              <a:gdLst>
                <a:gd name="T0" fmla="*/ 65 w 125"/>
                <a:gd name="T1" fmla="*/ 1 h 116"/>
                <a:gd name="T2" fmla="*/ 0 w 125"/>
                <a:gd name="T3" fmla="*/ 44 h 116"/>
                <a:gd name="T4" fmla="*/ 13 w 125"/>
                <a:gd name="T5" fmla="*/ 76 h 116"/>
                <a:gd name="T6" fmla="*/ 39 w 125"/>
                <a:gd name="T7" fmla="*/ 91 h 116"/>
                <a:gd name="T8" fmla="*/ 39 w 125"/>
                <a:gd name="T9" fmla="*/ 91 h 116"/>
                <a:gd name="T10" fmla="*/ 39 w 125"/>
                <a:gd name="T11" fmla="*/ 92 h 116"/>
                <a:gd name="T12" fmla="*/ 39 w 125"/>
                <a:gd name="T13" fmla="*/ 92 h 116"/>
                <a:gd name="T14" fmla="*/ 21 w 125"/>
                <a:gd name="T15" fmla="*/ 116 h 116"/>
                <a:gd name="T16" fmla="*/ 30 w 125"/>
                <a:gd name="T17" fmla="*/ 116 h 116"/>
                <a:gd name="T18" fmla="*/ 66 w 125"/>
                <a:gd name="T19" fmla="*/ 95 h 116"/>
                <a:gd name="T20" fmla="*/ 124 w 125"/>
                <a:gd name="T21" fmla="*/ 49 h 116"/>
                <a:gd name="T22" fmla="*/ 65 w 125"/>
                <a:gd name="T23" fmla="*/ 1 h 116"/>
                <a:gd name="T24" fmla="*/ 82 w 125"/>
                <a:gd name="T25" fmla="*/ 77 h 116"/>
                <a:gd name="T26" fmla="*/ 52 w 125"/>
                <a:gd name="T27" fmla="*/ 85 h 116"/>
                <a:gd name="T28" fmla="*/ 70 w 125"/>
                <a:gd name="T29" fmla="*/ 56 h 116"/>
                <a:gd name="T30" fmla="*/ 68 w 125"/>
                <a:gd name="T31" fmla="*/ 56 h 116"/>
                <a:gd name="T32" fmla="*/ 41 w 125"/>
                <a:gd name="T33" fmla="*/ 83 h 116"/>
                <a:gd name="T34" fmla="*/ 32 w 125"/>
                <a:gd name="T35" fmla="*/ 78 h 116"/>
                <a:gd name="T36" fmla="*/ 35 w 125"/>
                <a:gd name="T37" fmla="*/ 29 h 116"/>
                <a:gd name="T38" fmla="*/ 75 w 125"/>
                <a:gd name="T39" fmla="*/ 19 h 116"/>
                <a:gd name="T40" fmla="*/ 99 w 125"/>
                <a:gd name="T41" fmla="*/ 16 h 116"/>
                <a:gd name="T42" fmla="*/ 82 w 125"/>
                <a:gd name="T43" fmla="*/ 7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5" h="116">
                  <a:moveTo>
                    <a:pt x="65" y="1"/>
                  </a:moveTo>
                  <a:cubicBezTo>
                    <a:pt x="30" y="0"/>
                    <a:pt x="1" y="19"/>
                    <a:pt x="0" y="44"/>
                  </a:cubicBezTo>
                  <a:cubicBezTo>
                    <a:pt x="0" y="56"/>
                    <a:pt x="3" y="67"/>
                    <a:pt x="13" y="76"/>
                  </a:cubicBezTo>
                  <a:cubicBezTo>
                    <a:pt x="26" y="89"/>
                    <a:pt x="39" y="91"/>
                    <a:pt x="39" y="91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8" y="93"/>
                    <a:pt x="21" y="116"/>
                    <a:pt x="21" y="116"/>
                  </a:cubicBezTo>
                  <a:cubicBezTo>
                    <a:pt x="30" y="116"/>
                    <a:pt x="30" y="116"/>
                    <a:pt x="30" y="116"/>
                  </a:cubicBezTo>
                  <a:cubicBezTo>
                    <a:pt x="39" y="109"/>
                    <a:pt x="60" y="95"/>
                    <a:pt x="66" y="95"/>
                  </a:cubicBezTo>
                  <a:cubicBezTo>
                    <a:pt x="104" y="94"/>
                    <a:pt x="124" y="70"/>
                    <a:pt x="124" y="49"/>
                  </a:cubicBezTo>
                  <a:cubicBezTo>
                    <a:pt x="125" y="24"/>
                    <a:pt x="100" y="3"/>
                    <a:pt x="65" y="1"/>
                  </a:cubicBezTo>
                  <a:close/>
                  <a:moveTo>
                    <a:pt x="82" y="77"/>
                  </a:moveTo>
                  <a:cubicBezTo>
                    <a:pt x="74" y="83"/>
                    <a:pt x="62" y="86"/>
                    <a:pt x="52" y="85"/>
                  </a:cubicBezTo>
                  <a:cubicBezTo>
                    <a:pt x="60" y="71"/>
                    <a:pt x="70" y="56"/>
                    <a:pt x="70" y="56"/>
                  </a:cubicBezTo>
                  <a:cubicBezTo>
                    <a:pt x="68" y="56"/>
                    <a:pt x="68" y="56"/>
                    <a:pt x="68" y="56"/>
                  </a:cubicBezTo>
                  <a:cubicBezTo>
                    <a:pt x="65" y="59"/>
                    <a:pt x="52" y="69"/>
                    <a:pt x="41" y="83"/>
                  </a:cubicBezTo>
                  <a:cubicBezTo>
                    <a:pt x="37" y="82"/>
                    <a:pt x="34" y="80"/>
                    <a:pt x="32" y="78"/>
                  </a:cubicBezTo>
                  <a:cubicBezTo>
                    <a:pt x="17" y="65"/>
                    <a:pt x="20" y="41"/>
                    <a:pt x="35" y="29"/>
                  </a:cubicBezTo>
                  <a:cubicBezTo>
                    <a:pt x="47" y="19"/>
                    <a:pt x="62" y="19"/>
                    <a:pt x="75" y="19"/>
                  </a:cubicBezTo>
                  <a:cubicBezTo>
                    <a:pt x="89" y="19"/>
                    <a:pt x="99" y="16"/>
                    <a:pt x="99" y="16"/>
                  </a:cubicBezTo>
                  <a:cubicBezTo>
                    <a:pt x="99" y="16"/>
                    <a:pt x="108" y="56"/>
                    <a:pt x="82" y="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5698" y="4792731"/>
              <a:ext cx="1557165" cy="1695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9389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222" r:id="rId2"/>
    <p:sldLayoutId id="2147484168" r:id="rId3"/>
    <p:sldLayoutId id="2147484175" r:id="rId4"/>
    <p:sldLayoutId id="2147484160" r:id="rId5"/>
    <p:sldLayoutId id="2147484119" r:id="rId6"/>
    <p:sldLayoutId id="2147484095" r:id="rId7"/>
    <p:sldLayoutId id="2147484136" r:id="rId8"/>
    <p:sldLayoutId id="2147484137" r:id="rId9"/>
    <p:sldLayoutId id="2147484138" r:id="rId10"/>
    <p:sldLayoutId id="2147484139" r:id="rId11"/>
    <p:sldLayoutId id="2147484140" r:id="rId12"/>
    <p:sldLayoutId id="2147484141" r:id="rId13"/>
    <p:sldLayoutId id="2147484142" r:id="rId14"/>
    <p:sldLayoutId id="2147484143" r:id="rId15"/>
    <p:sldLayoutId id="2147484144" r:id="rId16"/>
    <p:sldLayoutId id="2147484145" r:id="rId17"/>
    <p:sldLayoutId id="2147484146" r:id="rId18"/>
    <p:sldLayoutId id="2147484147" r:id="rId19"/>
    <p:sldLayoutId id="2147484148" r:id="rId20"/>
    <p:sldLayoutId id="2147484149" r:id="rId21"/>
    <p:sldLayoutId id="2147484150" r:id="rId22"/>
    <p:sldLayoutId id="2147484151" r:id="rId23"/>
    <p:sldLayoutId id="2147484152" r:id="rId24"/>
    <p:sldLayoutId id="2147484153" r:id="rId25"/>
  </p:sldLayoutIdLst>
  <p:hf sldNum="0"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600" kern="1200">
          <a:solidFill>
            <a:schemeClr val="accent1"/>
          </a:solidFill>
          <a:latin typeface="Arial"/>
          <a:ea typeface="ＭＳ Ｐゴシック" charset="0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  <a:cs typeface="Arial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  <a:cs typeface="Arial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  <a:cs typeface="Arial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  <a:cs typeface="Arial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</a:defRPr>
      </a:lvl9pPr>
    </p:titleStyle>
    <p:bodyStyle>
      <a:lvl1pPr algn="l" defTabSz="457200" rtl="0" eaLnBrk="1" fontAlgn="base" hangingPunct="1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6"/>
          <p:cNvSpPr txBox="1">
            <a:spLocks/>
          </p:cNvSpPr>
          <p:nvPr/>
        </p:nvSpPr>
        <p:spPr>
          <a:xfrm>
            <a:off x="235516" y="4846408"/>
            <a:ext cx="447675" cy="2047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mtClean="0">
                <a:solidFill>
                  <a:schemeClr val="tx2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>
              <a:solidFill>
                <a:schemeClr val="tx2">
                  <a:lumMod val="40000"/>
                  <a:lumOff val="6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Date Placeholder 3"/>
          <p:cNvSpPr txBox="1">
            <a:spLocks/>
          </p:cNvSpPr>
          <p:nvPr/>
        </p:nvSpPr>
        <p:spPr>
          <a:xfrm>
            <a:off x="617011" y="4846408"/>
            <a:ext cx="869950" cy="2047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F3965593-D00A-4D19-B125-70848567FE46}" type="datetime1">
              <a:rPr lang="fi-FI" smtClean="0">
                <a:solidFill>
                  <a:schemeClr val="tx2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1.10.2021</a:t>
            </a:fld>
            <a:endParaRPr lang="en-US" dirty="0">
              <a:solidFill>
                <a:schemeClr val="tx2">
                  <a:lumMod val="40000"/>
                  <a:lumOff val="6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10428" y="4824020"/>
            <a:ext cx="0" cy="325614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2007" y="4886769"/>
            <a:ext cx="1554026" cy="172669"/>
          </a:xfrm>
          <a:prstGeom prst="rect">
            <a:avLst/>
          </a:prstGeom>
        </p:spPr>
      </p:pic>
      <p:pic>
        <p:nvPicPr>
          <p:cNvPr id="8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7236" y="4113978"/>
            <a:ext cx="1112693" cy="909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4945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27" r:id="rId8"/>
    <p:sldLayoutId id="2147484228" r:id="rId9"/>
    <p:sldLayoutId id="2147484230" r:id="rId10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600" kern="1200">
          <a:solidFill>
            <a:schemeClr val="accent1"/>
          </a:solidFill>
          <a:latin typeface="Arial"/>
          <a:ea typeface="ＭＳ Ｐゴシック" charset="0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  <a:cs typeface="Arial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  <a:cs typeface="Arial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  <a:cs typeface="Arial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  <a:cs typeface="Arial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</a:defRPr>
      </a:lvl9pPr>
    </p:titleStyle>
    <p:bodyStyle>
      <a:lvl1pPr algn="l" defTabSz="457200" rtl="0" eaLnBrk="1" fontAlgn="base" hangingPunct="1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8272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6" r:id="rId1"/>
    <p:sldLayoutId id="2147484203" r:id="rId2"/>
    <p:sldLayoutId id="2147484198" r:id="rId3"/>
    <p:sldLayoutId id="2147484199" r:id="rId4"/>
    <p:sldLayoutId id="2147484200" r:id="rId5"/>
    <p:sldLayoutId id="2147484201" r:id="rId6"/>
    <p:sldLayoutId id="2147484204" r:id="rId7"/>
    <p:sldLayoutId id="2147484185" r:id="rId8"/>
    <p:sldLayoutId id="2147484186" r:id="rId9"/>
    <p:sldLayoutId id="2147484187" r:id="rId10"/>
    <p:sldLayoutId id="2147484188" r:id="rId11"/>
    <p:sldLayoutId id="2147484184" r:id="rId12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600" kern="1200">
          <a:solidFill>
            <a:schemeClr val="accent1"/>
          </a:solidFill>
          <a:latin typeface="Arial"/>
          <a:ea typeface="ＭＳ Ｐゴシック" charset="0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  <a:cs typeface="Arial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  <a:cs typeface="Arial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  <a:cs typeface="Arial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  <a:cs typeface="Arial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</a:defRPr>
      </a:lvl9pPr>
    </p:titleStyle>
    <p:bodyStyle>
      <a:lvl1pPr algn="l" defTabSz="457200" rtl="0" eaLnBrk="1" fontAlgn="base" hangingPunct="1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Relationship Id="rId4" Type="http://schemas.openxmlformats.org/officeDocument/2006/relationships/chart" Target="../charts/char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Relationship Id="rId4" Type="http://schemas.openxmlformats.org/officeDocument/2006/relationships/chart" Target="../charts/char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735" y="1789727"/>
            <a:ext cx="5806625" cy="857250"/>
          </a:xfrm>
        </p:spPr>
        <p:txBody>
          <a:bodyPr/>
          <a:lstStyle/>
          <a:p>
            <a:r>
              <a:rPr lang="fi-FI" dirty="0"/>
              <a:t>Kotimaisen kalan </a:t>
            </a:r>
            <a:r>
              <a:rPr lang="fi-FI" dirty="0" err="1"/>
              <a:t>edistämisohjel-man</a:t>
            </a:r>
            <a:r>
              <a:rPr lang="fi-FI" dirty="0"/>
              <a:t> vaikutusarvioinnit</a:t>
            </a:r>
            <a:br>
              <a:rPr lang="fi-FI" dirty="0"/>
            </a:b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5736" y="3035543"/>
            <a:ext cx="5806624" cy="2257425"/>
          </a:xfrm>
        </p:spPr>
        <p:txBody>
          <a:bodyPr/>
          <a:lstStyle/>
          <a:p>
            <a:r>
              <a:rPr lang="fi-FI" dirty="0"/>
              <a:t>Jari Setälä</a:t>
            </a:r>
          </a:p>
          <a:p>
            <a:r>
              <a:rPr lang="fi-FI" dirty="0"/>
              <a:t>Luonnonvarakeskus</a:t>
            </a:r>
          </a:p>
          <a:p>
            <a:r>
              <a:rPr lang="fi-FI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1926BAE-BD0A-4005-BAC9-9EC49D114F5A}" type="datetime1">
              <a:rPr lang="fi-FI" smtClean="0"/>
              <a:t>1.10.2021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35759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45" y="82712"/>
            <a:ext cx="8447314" cy="857250"/>
          </a:xfrm>
        </p:spPr>
        <p:txBody>
          <a:bodyPr/>
          <a:lstStyle/>
          <a:p>
            <a:r>
              <a:rPr lang="fi-FI" dirty="0"/>
              <a:t>Mallinnukseen arvioitu kalatuotteiden vähittäis- ja vientihinnat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88469" y="4842785"/>
            <a:ext cx="742071" cy="199115"/>
          </a:xfrm>
          <a:prstGeom prst="rect">
            <a:avLst/>
          </a:prstGeom>
        </p:spPr>
        <p:txBody>
          <a:bodyPr/>
          <a:lstStyle/>
          <a:p>
            <a:fld id="{5723176C-D4AF-4576-BB85-ED8AF6FF37CF}" type="datetime1">
              <a:rPr lang="fi-FI" smtClean="0"/>
              <a:t>1.10.2021</a:t>
            </a:fld>
            <a:endParaRPr lang="fi-FI" dirty="0"/>
          </a:p>
        </p:txBody>
      </p:sp>
      <p:sp>
        <p:nvSpPr>
          <p:cNvPr id="8" name="Sisällön paikkamerkki 2"/>
          <p:cNvSpPr txBox="1">
            <a:spLocks/>
          </p:cNvSpPr>
          <p:nvPr/>
        </p:nvSpPr>
        <p:spPr>
          <a:xfrm>
            <a:off x="280879" y="939962"/>
            <a:ext cx="8461557" cy="44180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just">
              <a:buNone/>
            </a:pPr>
            <a:r>
              <a:rPr lang="fi-FI" dirty="0"/>
              <a:t>Kalatuotteiden hinta-arviot perustuvat muun muassa tilastoihin, kaupassa toteutuneisiin vähittäishintoihin, kalan jalostusasteen kasvutavoitteisiin ja toimialan tulevaisuusarvioihin.</a:t>
            </a:r>
          </a:p>
          <a:p>
            <a:pPr marL="457200" lvl="1" indent="0">
              <a:buFont typeface="Arial" charset="0"/>
              <a:buNone/>
            </a:pPr>
            <a:endParaRPr lang="fi-FI" sz="1100" dirty="0"/>
          </a:p>
          <a:p>
            <a:pPr marL="457200" lvl="1" indent="0">
              <a:buFont typeface="Arial" charset="0"/>
              <a:buNone/>
            </a:pPr>
            <a:r>
              <a:rPr lang="fi-FI" sz="1600" dirty="0"/>
              <a:t>							Vähittäis- ja vientihinnat, €/kg</a:t>
            </a:r>
          </a:p>
          <a:p>
            <a:pPr marL="457200" lvl="1" indent="0">
              <a:buFont typeface="Arial" charset="0"/>
              <a:buNone/>
            </a:pPr>
            <a:r>
              <a:rPr lang="fi-FI" sz="1600" dirty="0"/>
              <a:t>Merkittävimmät			Kotimaa		Vienti		Kotimaa		Vienti</a:t>
            </a:r>
          </a:p>
          <a:p>
            <a:pPr marL="457200" lvl="1" indent="0">
              <a:buFont typeface="Arial" charset="0"/>
              <a:buNone/>
            </a:pPr>
            <a:r>
              <a:rPr lang="fi-FI" sz="1600" u="sng" dirty="0"/>
              <a:t>kalatuoteryhmät			2017			2017			2035			2035</a:t>
            </a:r>
          </a:p>
          <a:p>
            <a:r>
              <a:rPr lang="fi-FI" sz="1600" dirty="0"/>
              <a:t>	Lohi						21			5,5			21			10</a:t>
            </a:r>
          </a:p>
          <a:p>
            <a:r>
              <a:rPr lang="fi-FI" sz="1600" dirty="0"/>
              <a:t>	Muu tuonti				15			2			15		 	  2 </a:t>
            </a:r>
          </a:p>
          <a:p>
            <a:r>
              <a:rPr lang="fi-FI" sz="1600" dirty="0"/>
              <a:t>	Kirjolohi					22			5,5			22			10</a:t>
            </a:r>
          </a:p>
          <a:p>
            <a:r>
              <a:rPr lang="fi-FI" sz="1600" dirty="0"/>
              <a:t>	Silakka					10			0,4			15			  1</a:t>
            </a:r>
          </a:p>
          <a:p>
            <a:r>
              <a:rPr lang="fi-FI" sz="1600" dirty="0"/>
              <a:t>	Muut kotimaiset kalat</a:t>
            </a:r>
            <a:r>
              <a:rPr lang="fi-FI" sz="1600" baseline="30000" dirty="0"/>
              <a:t>1)   </a:t>
            </a:r>
            <a:r>
              <a:rPr lang="fi-FI" sz="1600" dirty="0"/>
              <a:t>		23			0,5			23			  1      </a:t>
            </a:r>
          </a:p>
          <a:p>
            <a:r>
              <a:rPr lang="fi-FI" sz="1800" dirty="0"/>
              <a:t>	</a:t>
            </a:r>
            <a:r>
              <a:rPr lang="fi-FI" sz="1050" dirty="0"/>
              <a:t>1) Myös vapaa-ajan kalastuksen saaliin arvo laskettiin tällä hinnalla </a:t>
            </a:r>
            <a:endParaRPr lang="fi-FI" sz="1800" dirty="0"/>
          </a:p>
          <a:p>
            <a:r>
              <a:rPr lang="fi-FI" dirty="0"/>
              <a:t>	</a:t>
            </a:r>
          </a:p>
          <a:p>
            <a:endParaRPr lang="fi-FI" sz="1200" baseline="30000" dirty="0"/>
          </a:p>
          <a:p>
            <a:endParaRPr lang="fi-FI" sz="1200" baseline="30000" dirty="0"/>
          </a:p>
          <a:p>
            <a:r>
              <a:rPr lang="fi-FI" sz="1200" baseline="30000" dirty="0"/>
              <a:t>					</a:t>
            </a:r>
          </a:p>
          <a:p>
            <a:endParaRPr lang="fi-FI" sz="1200" baseline="30000" dirty="0"/>
          </a:p>
          <a:p>
            <a:r>
              <a:rPr lang="fi-FI" sz="1200" baseline="30000" dirty="0"/>
              <a:t>							</a:t>
            </a:r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1504886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166642" y="1063625"/>
            <a:ext cx="2633870" cy="263387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34925">
            <a:solidFill>
              <a:schemeClr val="bg1"/>
            </a:solidFill>
          </a:ln>
          <a:effectLst>
            <a:outerShdw blurRad="88900" dist="508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Left Arrow 4"/>
          <p:cNvSpPr/>
          <p:nvPr/>
        </p:nvSpPr>
        <p:spPr>
          <a:xfrm>
            <a:off x="9315450" y="2029238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i-FI" dirty="0"/>
              <a:t>	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11405" y="102094"/>
            <a:ext cx="6697916" cy="857250"/>
          </a:xfrm>
        </p:spPr>
        <p:txBody>
          <a:bodyPr/>
          <a:lstStyle/>
          <a:p>
            <a:r>
              <a:rPr lang="fi-FI" dirty="0"/>
              <a:t>Lohikalojen vähittäishintojen arvioidaan  pysyvän korkealla tasolla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3" y="997678"/>
            <a:ext cx="5638966" cy="3445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1037491" y="2400137"/>
            <a:ext cx="1934307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167826" y="1946056"/>
            <a:ext cx="1477389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475631" y="4844556"/>
            <a:ext cx="1382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/>
              <a:t>Lähde: Tilastokeskus</a:t>
            </a:r>
          </a:p>
        </p:txBody>
      </p:sp>
    </p:spTree>
    <p:extLst>
      <p:ext uri="{BB962C8B-B14F-4D97-AF65-F5344CB8AC3E}">
        <p14:creationId xmlns:p14="http://schemas.microsoft.com/office/powerpoint/2010/main" val="3935509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166642" y="1063625"/>
            <a:ext cx="2633870" cy="263387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34925">
            <a:solidFill>
              <a:schemeClr val="bg1"/>
            </a:solidFill>
          </a:ln>
          <a:effectLst>
            <a:outerShdw blurRad="88900" dist="508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Left Arrow 4"/>
          <p:cNvSpPr/>
          <p:nvPr/>
        </p:nvSpPr>
        <p:spPr>
          <a:xfrm>
            <a:off x="9315450" y="2029238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48343" y="935965"/>
            <a:ext cx="6697916" cy="3502025"/>
          </a:xfrm>
        </p:spPr>
        <p:txBody>
          <a:bodyPr/>
          <a:lstStyle/>
          <a:p>
            <a:r>
              <a:rPr lang="fi-FI" dirty="0"/>
              <a:t>	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02223" y="70364"/>
            <a:ext cx="7614139" cy="857250"/>
          </a:xfrm>
        </p:spPr>
        <p:txBody>
          <a:bodyPr/>
          <a:lstStyle/>
          <a:p>
            <a:pPr algn="ctr"/>
            <a:r>
              <a:rPr lang="fi-FI" dirty="0"/>
              <a:t>Vientihintojen arvioidaan nousevan jalostusasteen nousun vuoksi</a:t>
            </a:r>
            <a:endParaRPr lang="fi-FI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195754" y="46423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dirty="0"/>
          </a:p>
        </p:txBody>
      </p:sp>
      <p:sp>
        <p:nvSpPr>
          <p:cNvPr id="12" name="TextBox 11"/>
          <p:cNvSpPr txBox="1"/>
          <p:nvPr/>
        </p:nvSpPr>
        <p:spPr>
          <a:xfrm>
            <a:off x="669215" y="4158698"/>
            <a:ext cx="4909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/>
              <a:t>Raaka-aineen viennistä jalosteiden vientiin </a:t>
            </a:r>
          </a:p>
          <a:p>
            <a:pPr algn="ctr"/>
            <a:r>
              <a:rPr lang="fi-FI" sz="1400" dirty="0"/>
              <a:t>Silakan lisäarvotuotteitakin viedään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46AA3C30-AEED-47B0-9F69-2903F2666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764" y="1324403"/>
            <a:ext cx="4639458" cy="27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958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166642" y="1063625"/>
            <a:ext cx="2633870" cy="263387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34925">
            <a:solidFill>
              <a:schemeClr val="bg1"/>
            </a:solidFill>
          </a:ln>
          <a:effectLst>
            <a:outerShdw blurRad="88900" dist="508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Left Arrow 4"/>
          <p:cNvSpPr/>
          <p:nvPr/>
        </p:nvSpPr>
        <p:spPr>
          <a:xfrm>
            <a:off x="9315450" y="2029238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i-FI" dirty="0"/>
              <a:t>	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48343" y="4155"/>
            <a:ext cx="6697916" cy="857250"/>
          </a:xfrm>
        </p:spPr>
        <p:txBody>
          <a:bodyPr/>
          <a:lstStyle/>
          <a:p>
            <a:r>
              <a:rPr lang="fi-FI" dirty="0"/>
              <a:t>Kalan arvo kotimaassa kasvaa </a:t>
            </a:r>
          </a:p>
        </p:txBody>
      </p:sp>
      <p:sp>
        <p:nvSpPr>
          <p:cNvPr id="6" name="Rectangle 5"/>
          <p:cNvSpPr/>
          <p:nvPr/>
        </p:nvSpPr>
        <p:spPr>
          <a:xfrm>
            <a:off x="3133112" y="4740275"/>
            <a:ext cx="112102" cy="3961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TextBox 2"/>
          <p:cNvSpPr txBox="1"/>
          <p:nvPr/>
        </p:nvSpPr>
        <p:spPr>
          <a:xfrm>
            <a:off x="1122678" y="915869"/>
            <a:ext cx="34515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Kotimaassa käytetyn kalan arvo 2017 ja 2035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38238" y="3957251"/>
            <a:ext cx="4044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dirty="0"/>
              <a:t>Kalan arvo 2,3 miljardia euroa, josta </a:t>
            </a:r>
          </a:p>
          <a:p>
            <a:pPr algn="ctr"/>
            <a:r>
              <a:rPr lang="fi-FI" dirty="0"/>
              <a:t>lähes puolet (1 </a:t>
            </a:r>
            <a:r>
              <a:rPr lang="fi-FI" dirty="0" err="1"/>
              <a:t>Mrd</a:t>
            </a:r>
            <a:r>
              <a:rPr lang="fi-FI" dirty="0"/>
              <a:t>) kotimaista kalaa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60587" y="4829529"/>
            <a:ext cx="30380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900" b="1" dirty="0"/>
              <a:t>Sisältää vapaa-ajan kalastuksen arvon, n. 230 milj. €</a:t>
            </a:r>
          </a:p>
        </p:txBody>
      </p:sp>
      <p:graphicFrame>
        <p:nvGraphicFramePr>
          <p:cNvPr id="12" name="Chart 7">
            <a:extLst>
              <a:ext uri="{FF2B5EF4-FFF2-40B4-BE49-F238E27FC236}">
                <a16:creationId xmlns:a16="http://schemas.microsoft.com/office/drawing/2014/main" id="{00000000-0008-0000-0800-000008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0767720"/>
              </p:ext>
            </p:extLst>
          </p:nvPr>
        </p:nvGraphicFramePr>
        <p:xfrm>
          <a:off x="198698" y="1247332"/>
          <a:ext cx="5878909" cy="2714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64958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166642" y="1063625"/>
            <a:ext cx="2633870" cy="263387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34925">
            <a:solidFill>
              <a:schemeClr val="bg1"/>
            </a:solidFill>
          </a:ln>
          <a:effectLst>
            <a:outerShdw blurRad="88900" dist="508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Left Arrow 4"/>
          <p:cNvSpPr/>
          <p:nvPr/>
        </p:nvSpPr>
        <p:spPr>
          <a:xfrm>
            <a:off x="9315450" y="2029238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i-FI" dirty="0"/>
              <a:t>	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48343" y="4155"/>
            <a:ext cx="6697916" cy="857250"/>
          </a:xfrm>
        </p:spPr>
        <p:txBody>
          <a:bodyPr/>
          <a:lstStyle/>
          <a:p>
            <a:r>
              <a:rPr lang="fi-FI" dirty="0"/>
              <a:t>Viennin arvo moninkertaistuu</a:t>
            </a:r>
          </a:p>
        </p:txBody>
      </p:sp>
      <p:sp>
        <p:nvSpPr>
          <p:cNvPr id="6" name="Rectangle 5"/>
          <p:cNvSpPr/>
          <p:nvPr/>
        </p:nvSpPr>
        <p:spPr>
          <a:xfrm>
            <a:off x="3133112" y="4740275"/>
            <a:ext cx="112102" cy="3961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TextBox 16"/>
          <p:cNvSpPr txBox="1"/>
          <p:nvPr/>
        </p:nvSpPr>
        <p:spPr>
          <a:xfrm>
            <a:off x="1257321" y="1125434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Elintarvikevienti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34177" y="1128370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Muu käyttö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072CDA14-03D8-4565-B937-63ACF3C33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077" y="1568470"/>
            <a:ext cx="5885061" cy="2719052"/>
          </a:xfrm>
          <a:prstGeom prst="rect">
            <a:avLst/>
          </a:prstGeom>
        </p:spPr>
      </p:pic>
      <p:cxnSp>
        <p:nvCxnSpPr>
          <p:cNvPr id="14" name="Straight Connector 12">
            <a:extLst>
              <a:ext uri="{FF2B5EF4-FFF2-40B4-BE49-F238E27FC236}">
                <a16:creationId xmlns:a16="http://schemas.microsoft.com/office/drawing/2014/main" id="{BD8B64A1-5E91-4641-B133-44397A65FB41}"/>
              </a:ext>
            </a:extLst>
          </p:cNvPr>
          <p:cNvCxnSpPr/>
          <p:nvPr/>
        </p:nvCxnSpPr>
        <p:spPr>
          <a:xfrm flipV="1">
            <a:off x="4080254" y="1185863"/>
            <a:ext cx="17585" cy="248931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4958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166642" y="1063625"/>
            <a:ext cx="2633870" cy="263387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34925">
            <a:solidFill>
              <a:schemeClr val="bg1"/>
            </a:solidFill>
          </a:ln>
          <a:effectLst>
            <a:outerShdw blurRad="88900" dist="508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Left Arrow 4"/>
          <p:cNvSpPr/>
          <p:nvPr/>
        </p:nvSpPr>
        <p:spPr>
          <a:xfrm>
            <a:off x="9315450" y="2029238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i-FI" dirty="0"/>
              <a:t>	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r>
              <a:rPr lang="fi-FI" dirty="0"/>
              <a:t>	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48343" y="4155"/>
            <a:ext cx="6697916" cy="857250"/>
          </a:xfrm>
        </p:spPr>
        <p:txBody>
          <a:bodyPr/>
          <a:lstStyle/>
          <a:p>
            <a:r>
              <a:rPr lang="fi-FI" dirty="0"/>
              <a:t>Kalaketjun tuotot kasvavat merkittävästi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568" y="4856075"/>
            <a:ext cx="3197713" cy="280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33112" y="4740275"/>
            <a:ext cx="112102" cy="3961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Box 8"/>
          <p:cNvSpPr txBox="1"/>
          <p:nvPr/>
        </p:nvSpPr>
        <p:spPr>
          <a:xfrm>
            <a:off x="343488" y="1503397"/>
            <a:ext cx="5666671" cy="175432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i-FI" b="1" dirty="0"/>
              <a:t>								Arvo, </a:t>
            </a:r>
            <a:r>
              <a:rPr lang="fi-FI" b="1" dirty="0" err="1"/>
              <a:t>Mrd</a:t>
            </a:r>
            <a:r>
              <a:rPr lang="fi-FI" b="1" dirty="0"/>
              <a:t> € </a:t>
            </a:r>
          </a:p>
          <a:p>
            <a:r>
              <a:rPr lang="fi-FI" b="1" dirty="0"/>
              <a:t>							2017		     2035				      			</a:t>
            </a:r>
            <a:endParaRPr lang="fi-FI" dirty="0"/>
          </a:p>
          <a:p>
            <a:r>
              <a:rPr lang="fi-FI" b="1" dirty="0"/>
              <a:t>Koti- ja vientimarkkinoiden </a:t>
            </a:r>
            <a:r>
              <a:rPr lang="fi-FI" dirty="0"/>
              <a:t>					</a:t>
            </a:r>
            <a:r>
              <a:rPr lang="fi-FI" b="1" dirty="0"/>
              <a:t> arvo kokonaisuudessaan </a:t>
            </a:r>
            <a:r>
              <a:rPr lang="fi-FI" dirty="0"/>
              <a:t>	1,5				2,6</a:t>
            </a:r>
          </a:p>
          <a:p>
            <a:r>
              <a:rPr lang="fi-FI" dirty="0"/>
              <a:t>				</a:t>
            </a:r>
          </a:p>
        </p:txBody>
      </p:sp>
    </p:spTree>
    <p:extLst>
      <p:ext uri="{BB962C8B-B14F-4D97-AF65-F5344CB8AC3E}">
        <p14:creationId xmlns:p14="http://schemas.microsoft.com/office/powerpoint/2010/main" val="2890165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166642" y="1063625"/>
            <a:ext cx="2633870" cy="263387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34925">
            <a:solidFill>
              <a:schemeClr val="bg1"/>
            </a:solidFill>
          </a:ln>
          <a:effectLst>
            <a:outerShdw blurRad="88900" dist="508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Left Arrow 4"/>
          <p:cNvSpPr/>
          <p:nvPr/>
        </p:nvSpPr>
        <p:spPr>
          <a:xfrm>
            <a:off x="9315450" y="2029238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87705" y="0"/>
            <a:ext cx="6697916" cy="857250"/>
          </a:xfrm>
        </p:spPr>
        <p:txBody>
          <a:bodyPr/>
          <a:lstStyle/>
          <a:p>
            <a:r>
              <a:rPr lang="fi-FI" dirty="0"/>
              <a:t>Taloudellinen arvo yhteiskunnalle</a:t>
            </a:r>
          </a:p>
        </p:txBody>
      </p:sp>
      <p:sp>
        <p:nvSpPr>
          <p:cNvPr id="6" name="Rectangle 5"/>
          <p:cNvSpPr/>
          <p:nvPr/>
        </p:nvSpPr>
        <p:spPr>
          <a:xfrm>
            <a:off x="3133112" y="4740275"/>
            <a:ext cx="112102" cy="3961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Rectangle 10"/>
          <p:cNvSpPr/>
          <p:nvPr/>
        </p:nvSpPr>
        <p:spPr>
          <a:xfrm>
            <a:off x="587705" y="794858"/>
            <a:ext cx="80234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000" dirty="0"/>
              <a:t>Jalostusarvo kuvaa toimialan tuottamaa arvonlisää.</a:t>
            </a:r>
          </a:p>
          <a:p>
            <a:r>
              <a:rPr lang="fi-FI" sz="2000" dirty="0"/>
              <a:t>Jalostusarvo sisältää kansantaloudelle lisäarvoa </a:t>
            </a:r>
          </a:p>
          <a:p>
            <a:r>
              <a:rPr lang="fi-FI" sz="2000" dirty="0"/>
              <a:t>luovia eriä kuten palkat, pääomakulut, verot </a:t>
            </a:r>
          </a:p>
          <a:p>
            <a:r>
              <a:rPr lang="fi-FI" sz="2000" dirty="0"/>
              <a:t>ja voiton. Jalostusarvoprosentti on jalostus-</a:t>
            </a:r>
          </a:p>
          <a:p>
            <a:r>
              <a:rPr lang="fi-FI" sz="2000" dirty="0"/>
              <a:t>arvon osuus tuotoista. </a:t>
            </a:r>
          </a:p>
          <a:p>
            <a:endParaRPr lang="fi-FI" sz="2000" dirty="0"/>
          </a:p>
          <a:p>
            <a:r>
              <a:rPr lang="fi-FI" sz="2000" dirty="0"/>
              <a:t>Kalatalouden toimialojen jalostusarvot 2017:</a:t>
            </a:r>
          </a:p>
          <a:p>
            <a:endParaRPr lang="fi-FI" sz="2000" dirty="0"/>
          </a:p>
          <a:p>
            <a:pPr lvl="2"/>
            <a:r>
              <a:rPr lang="fi-FI" dirty="0"/>
              <a:t>Silakan kalastus		43 %</a:t>
            </a:r>
          </a:p>
          <a:p>
            <a:pPr lvl="2"/>
            <a:r>
              <a:rPr lang="fi-FI" dirty="0"/>
              <a:t>Muu kalastus			58 %</a:t>
            </a:r>
          </a:p>
          <a:p>
            <a:pPr lvl="2"/>
            <a:r>
              <a:rPr lang="fi-FI" dirty="0"/>
              <a:t>Vesiviljely			36 %</a:t>
            </a:r>
          </a:p>
          <a:p>
            <a:pPr lvl="2"/>
            <a:r>
              <a:rPr lang="fi-FI" dirty="0"/>
              <a:t>Jalostus ja kauppa	16 %</a:t>
            </a:r>
          </a:p>
          <a:p>
            <a:endParaRPr lang="fi-FI" sz="2000" dirty="0"/>
          </a:p>
        </p:txBody>
      </p:sp>
      <p:sp>
        <p:nvSpPr>
          <p:cNvPr id="12" name="Rectangle 11"/>
          <p:cNvSpPr/>
          <p:nvPr/>
        </p:nvSpPr>
        <p:spPr>
          <a:xfrm>
            <a:off x="3153995" y="4815710"/>
            <a:ext cx="69476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i-FI" sz="1050" dirty="0">
                <a:solidFill>
                  <a:srgbClr val="54585A"/>
                </a:solidFill>
              </a:rPr>
              <a:t>Lähdeaineisto: Kalatalouden toimialakatsaus 2019</a:t>
            </a:r>
            <a:r>
              <a:rPr lang="fi-FI" sz="1200" dirty="0">
                <a:solidFill>
                  <a:srgbClr val="54585A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29010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166642" y="1063625"/>
            <a:ext cx="2633870" cy="263387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34925">
            <a:solidFill>
              <a:schemeClr val="bg1"/>
            </a:solidFill>
          </a:ln>
          <a:effectLst>
            <a:outerShdw blurRad="88900" dist="508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Left Arrow 4"/>
          <p:cNvSpPr/>
          <p:nvPr/>
        </p:nvSpPr>
        <p:spPr>
          <a:xfrm>
            <a:off x="9315450" y="2029238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00708" y="91516"/>
            <a:ext cx="7992208" cy="857250"/>
          </a:xfrm>
        </p:spPr>
        <p:txBody>
          <a:bodyPr/>
          <a:lstStyle/>
          <a:p>
            <a:r>
              <a:rPr lang="fi-FI" dirty="0"/>
              <a:t>Kotimainen tuotanto luo jalostusarvoa</a:t>
            </a:r>
          </a:p>
        </p:txBody>
      </p:sp>
      <p:sp>
        <p:nvSpPr>
          <p:cNvPr id="6" name="Rectangle 5"/>
          <p:cNvSpPr/>
          <p:nvPr/>
        </p:nvSpPr>
        <p:spPr>
          <a:xfrm>
            <a:off x="3133112" y="4740275"/>
            <a:ext cx="112102" cy="3961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Rectangle 13"/>
          <p:cNvSpPr/>
          <p:nvPr/>
        </p:nvSpPr>
        <p:spPr>
          <a:xfrm>
            <a:off x="3888486" y="4784463"/>
            <a:ext cx="26965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i-FI" sz="600" dirty="0">
                <a:solidFill>
                  <a:srgbClr val="54585A"/>
                </a:solidFill>
              </a:rPr>
              <a:t>Koskee  kalan kaupallista arvoketjua</a:t>
            </a:r>
          </a:p>
          <a:p>
            <a:pPr lvl="0"/>
            <a:r>
              <a:rPr lang="fi-FI" sz="600" dirty="0">
                <a:solidFill>
                  <a:srgbClr val="54585A"/>
                </a:solidFill>
              </a:rPr>
              <a:t>Lähdeaineisto: Kalatalouden toimialakatsaus 2019</a:t>
            </a:r>
            <a:r>
              <a:rPr lang="fi-FI" sz="800" dirty="0">
                <a:solidFill>
                  <a:srgbClr val="54585A"/>
                </a:solidFill>
              </a:rPr>
              <a:t>.</a:t>
            </a:r>
          </a:p>
        </p:txBody>
      </p:sp>
      <p:graphicFrame>
        <p:nvGraphicFramePr>
          <p:cNvPr id="11" name="Chart 11">
            <a:extLst>
              <a:ext uri="{FF2B5EF4-FFF2-40B4-BE49-F238E27FC236}">
                <a16:creationId xmlns:a16="http://schemas.microsoft.com/office/drawing/2014/main" id="{EFDBBD43-C6B1-40E8-B611-C70B63AF69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6835575"/>
              </p:ext>
            </p:extLst>
          </p:nvPr>
        </p:nvGraphicFramePr>
        <p:xfrm>
          <a:off x="675473" y="1284890"/>
          <a:ext cx="4842843" cy="3061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49543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166642" y="1063625"/>
            <a:ext cx="2633870" cy="263387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34925">
            <a:solidFill>
              <a:schemeClr val="bg1"/>
            </a:solidFill>
          </a:ln>
          <a:effectLst>
            <a:outerShdw blurRad="88900" dist="508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Left Arrow 4"/>
          <p:cNvSpPr/>
          <p:nvPr/>
        </p:nvSpPr>
        <p:spPr>
          <a:xfrm>
            <a:off x="9315450" y="2029238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5170" y="-22221"/>
            <a:ext cx="7992208" cy="857250"/>
          </a:xfrm>
        </p:spPr>
        <p:txBody>
          <a:bodyPr/>
          <a:lstStyle/>
          <a:p>
            <a:r>
              <a:rPr lang="fi-FI" dirty="0"/>
              <a:t>Merkittävät taloudelliset kerrannaisvaikutukset</a:t>
            </a:r>
          </a:p>
        </p:txBody>
      </p:sp>
      <p:sp>
        <p:nvSpPr>
          <p:cNvPr id="6" name="Rectangle 5"/>
          <p:cNvSpPr/>
          <p:nvPr/>
        </p:nvSpPr>
        <p:spPr>
          <a:xfrm>
            <a:off x="3133112" y="4740275"/>
            <a:ext cx="112102" cy="3961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extBox 11"/>
          <p:cNvSpPr txBox="1"/>
          <p:nvPr/>
        </p:nvSpPr>
        <p:spPr>
          <a:xfrm>
            <a:off x="1281171" y="3697495"/>
            <a:ext cx="315983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Kerrannaisvaikutuskertoimet:</a:t>
            </a:r>
          </a:p>
          <a:p>
            <a:r>
              <a:rPr lang="fi-FI" sz="1600" dirty="0"/>
              <a:t>	Alkutuotanto 		3,5</a:t>
            </a:r>
          </a:p>
          <a:p>
            <a:r>
              <a:rPr lang="fi-FI" sz="1600" dirty="0"/>
              <a:t>	Jalostus/kauppa 	3,9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56200" y="4731689"/>
            <a:ext cx="6947647" cy="553998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pPr lvl="0"/>
            <a:r>
              <a:rPr lang="fi-FI" sz="1000" dirty="0">
                <a:solidFill>
                  <a:srgbClr val="54585A"/>
                </a:solidFill>
              </a:rPr>
              <a:t>Lähde: Virtanen </a:t>
            </a:r>
            <a:r>
              <a:rPr lang="fi-FI" sz="1000" dirty="0" err="1">
                <a:solidFill>
                  <a:srgbClr val="54585A"/>
                </a:solidFill>
              </a:rPr>
              <a:t>ym</a:t>
            </a:r>
            <a:r>
              <a:rPr lang="fi-FI" sz="1000" dirty="0">
                <a:solidFill>
                  <a:srgbClr val="54585A"/>
                </a:solidFill>
              </a:rPr>
              <a:t> 2003. </a:t>
            </a:r>
            <a:r>
              <a:rPr lang="fi-FI" sz="1000" dirty="0" err="1">
                <a:solidFill>
                  <a:srgbClr val="54585A"/>
                </a:solidFill>
              </a:rPr>
              <a:t>Multiplicative</a:t>
            </a:r>
            <a:r>
              <a:rPr lang="fi-FI" sz="1000" dirty="0">
                <a:solidFill>
                  <a:srgbClr val="54585A"/>
                </a:solidFill>
              </a:rPr>
              <a:t> </a:t>
            </a:r>
            <a:r>
              <a:rPr lang="fi-FI" sz="1000" dirty="0" err="1">
                <a:solidFill>
                  <a:srgbClr val="54585A"/>
                </a:solidFill>
              </a:rPr>
              <a:t>Effects</a:t>
            </a:r>
            <a:r>
              <a:rPr lang="fi-FI" sz="1000" dirty="0">
                <a:solidFill>
                  <a:srgbClr val="54585A"/>
                </a:solidFill>
              </a:rPr>
              <a:t> of the </a:t>
            </a:r>
          </a:p>
          <a:p>
            <a:pPr lvl="0"/>
            <a:r>
              <a:rPr lang="fi-FI" sz="1000" dirty="0" err="1">
                <a:solidFill>
                  <a:srgbClr val="54585A"/>
                </a:solidFill>
              </a:rPr>
              <a:t>Fisheries</a:t>
            </a:r>
            <a:r>
              <a:rPr lang="fi-FI" sz="1000" dirty="0">
                <a:solidFill>
                  <a:srgbClr val="54585A"/>
                </a:solidFill>
              </a:rPr>
              <a:t> Industry in Finland.</a:t>
            </a:r>
          </a:p>
          <a:p>
            <a:pPr lvl="0"/>
            <a:r>
              <a:rPr lang="fi-FI" sz="1000" dirty="0">
                <a:solidFill>
                  <a:srgbClr val="54585A"/>
                </a:solidFill>
              </a:rPr>
              <a:t>. </a:t>
            </a:r>
            <a:endParaRPr lang="fi-FI" sz="1100" dirty="0">
              <a:solidFill>
                <a:srgbClr val="54585A"/>
              </a:solidFill>
            </a:endParaRPr>
          </a:p>
        </p:txBody>
      </p:sp>
      <p:graphicFrame>
        <p:nvGraphicFramePr>
          <p:cNvPr id="9" name="Chart 6">
            <a:extLst>
              <a:ext uri="{FF2B5EF4-FFF2-40B4-BE49-F238E27FC236}">
                <a16:creationId xmlns:a16="http://schemas.microsoft.com/office/drawing/2014/main" id="{00000000-0008-0000-06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3632481"/>
              </p:ext>
            </p:extLst>
          </p:nvPr>
        </p:nvGraphicFramePr>
        <p:xfrm>
          <a:off x="754303" y="982870"/>
          <a:ext cx="4639945" cy="2714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167151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166642" y="1063625"/>
            <a:ext cx="2633870" cy="263387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34925">
            <a:solidFill>
              <a:schemeClr val="bg1"/>
            </a:solidFill>
          </a:ln>
          <a:effectLst>
            <a:outerShdw blurRad="88900" dist="508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Left Arrow 4"/>
          <p:cNvSpPr/>
          <p:nvPr/>
        </p:nvSpPr>
        <p:spPr>
          <a:xfrm>
            <a:off x="9315450" y="2029238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74120" y="55924"/>
            <a:ext cx="7992208" cy="857250"/>
          </a:xfrm>
        </p:spPr>
        <p:txBody>
          <a:bodyPr/>
          <a:lstStyle/>
          <a:p>
            <a:r>
              <a:rPr lang="fi-FI" dirty="0"/>
              <a:t>Viennin kasvu parantaa kauppatasetta</a:t>
            </a:r>
          </a:p>
        </p:txBody>
      </p:sp>
      <p:sp>
        <p:nvSpPr>
          <p:cNvPr id="6" name="Rectangle 5"/>
          <p:cNvSpPr/>
          <p:nvPr/>
        </p:nvSpPr>
        <p:spPr>
          <a:xfrm>
            <a:off x="3133112" y="4740275"/>
            <a:ext cx="112102" cy="3961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extBox 1"/>
          <p:cNvSpPr txBox="1"/>
          <p:nvPr/>
        </p:nvSpPr>
        <p:spPr>
          <a:xfrm>
            <a:off x="274120" y="4300022"/>
            <a:ext cx="6276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Kauppataseen vaje vähenee noin 130 miljoonalla eurolla </a:t>
            </a:r>
          </a:p>
        </p:txBody>
      </p:sp>
      <p:graphicFrame>
        <p:nvGraphicFramePr>
          <p:cNvPr id="9" name="Chart 13">
            <a:extLst>
              <a:ext uri="{FF2B5EF4-FFF2-40B4-BE49-F238E27FC236}">
                <a16:creationId xmlns:a16="http://schemas.microsoft.com/office/drawing/2014/main" id="{00000000-0008-0000-0700-00000E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8435120"/>
              </p:ext>
            </p:extLst>
          </p:nvPr>
        </p:nvGraphicFramePr>
        <p:xfrm>
          <a:off x="479072" y="1214437"/>
          <a:ext cx="5448762" cy="3014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53453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456" y="195263"/>
            <a:ext cx="8447314" cy="857250"/>
          </a:xfrm>
        </p:spPr>
        <p:txBody>
          <a:bodyPr/>
          <a:lstStyle/>
          <a:p>
            <a:r>
              <a:rPr lang="fi-FI" dirty="0"/>
              <a:t>Edistämisohjelman keskeisimmät tavoitteet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88469" y="4842785"/>
            <a:ext cx="742071" cy="19911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23176C-D4AF-4576-BB85-ED8AF6FF37CF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1.10.2021</a:t>
            </a:fld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Sisällön paikkamerkki 2"/>
          <p:cNvSpPr txBox="1">
            <a:spLocks/>
          </p:cNvSpPr>
          <p:nvPr/>
        </p:nvSpPr>
        <p:spPr>
          <a:xfrm>
            <a:off x="682443" y="1591707"/>
            <a:ext cx="8461557" cy="44180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Suomalaiset syövät kalaa ravitsemussuosituksen 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fi-FI" sz="2400" dirty="0">
                <a:solidFill>
                  <a:srgbClr val="54585A"/>
                </a:solidFill>
              </a:rPr>
              <a:t>      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mukaisesti 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fi-FI" sz="2400" dirty="0">
              <a:solidFill>
                <a:srgbClr val="54585A"/>
              </a:solidFill>
            </a:endParaRP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2.   Kalan viennin arvo kasvaa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400" b="0" i="0" u="none" strike="noStrike" kern="1200" cap="none" spc="0" normalizeH="0" baseline="30000" noProof="0" dirty="0">
              <a:ln>
                <a:noFill/>
              </a:ln>
              <a:solidFill>
                <a:srgbClr val="54585A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400" b="0" i="0" u="none" strike="noStrike" kern="1200" cap="none" spc="0" normalizeH="0" baseline="30000" noProof="0" dirty="0">
              <a:ln>
                <a:noFill/>
              </a:ln>
              <a:solidFill>
                <a:srgbClr val="54585A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30000" noProof="0" dirty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					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400" b="0" i="0" u="none" strike="noStrike" kern="1200" cap="none" spc="0" normalizeH="0" baseline="30000" noProof="0" dirty="0">
              <a:ln>
                <a:noFill/>
              </a:ln>
              <a:solidFill>
                <a:srgbClr val="54585A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30000" noProof="0" dirty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							</a:t>
            </a:r>
            <a:endParaRPr kumimoji="0" lang="fi-FI" sz="1400" b="0" i="0" u="none" strike="noStrike" kern="1200" cap="none" spc="0" normalizeH="0" baseline="0" noProof="0" dirty="0">
              <a:ln>
                <a:noFill/>
              </a:ln>
              <a:solidFill>
                <a:srgbClr val="54585A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0877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166642" y="1063625"/>
            <a:ext cx="2633870" cy="263387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34925">
            <a:solidFill>
              <a:schemeClr val="bg1"/>
            </a:solidFill>
          </a:ln>
          <a:effectLst>
            <a:outerShdw blurRad="88900" dist="508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Left Arrow 4"/>
          <p:cNvSpPr/>
          <p:nvPr/>
        </p:nvSpPr>
        <p:spPr>
          <a:xfrm>
            <a:off x="9315450" y="2029238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90938" y="114300"/>
            <a:ext cx="7992208" cy="857250"/>
          </a:xfrm>
        </p:spPr>
        <p:txBody>
          <a:bodyPr/>
          <a:lstStyle/>
          <a:p>
            <a:r>
              <a:rPr lang="fi-FI" dirty="0"/>
              <a:t>Kotimainen tuotanto lisää omavaraisuutta</a:t>
            </a:r>
          </a:p>
        </p:txBody>
      </p:sp>
      <p:sp>
        <p:nvSpPr>
          <p:cNvPr id="6" name="Rectangle 5"/>
          <p:cNvSpPr/>
          <p:nvPr/>
        </p:nvSpPr>
        <p:spPr>
          <a:xfrm>
            <a:off x="3133112" y="4740275"/>
            <a:ext cx="112102" cy="3961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extBox 1"/>
          <p:cNvSpPr txBox="1"/>
          <p:nvPr/>
        </p:nvSpPr>
        <p:spPr>
          <a:xfrm>
            <a:off x="914113" y="4102158"/>
            <a:ext cx="51732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Kotimaisen kalan osuus nousee yli 40 prosenttiin</a:t>
            </a:r>
          </a:p>
          <a:p>
            <a:r>
              <a:rPr lang="fi-FI" dirty="0"/>
              <a:t>suomalaisten kalan kulutuksesta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54916" y="1947131"/>
            <a:ext cx="130730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900" b="1" dirty="0"/>
              <a:t>Kotimaisen kalan osuus kaikesta kotimaisesta</a:t>
            </a:r>
          </a:p>
          <a:p>
            <a:r>
              <a:rPr lang="fi-FI" sz="900" b="1" dirty="0"/>
              <a:t>elintarvikekalasta (sis. vapaa-ajan kalastuksen saaliin</a:t>
            </a:r>
          </a:p>
        </p:txBody>
      </p:sp>
      <p:graphicFrame>
        <p:nvGraphicFramePr>
          <p:cNvPr id="13" name="Chart 1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6829420"/>
              </p:ext>
            </p:extLst>
          </p:nvPr>
        </p:nvGraphicFramePr>
        <p:xfrm>
          <a:off x="-185170" y="1083835"/>
          <a:ext cx="6636564" cy="2714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2">
            <a:extLst>
              <a:ext uri="{FF2B5EF4-FFF2-40B4-BE49-F238E27FC236}">
                <a16:creationId xmlns:a16="http://schemas.microsoft.com/office/drawing/2014/main" id="{D915DD75-D66E-48AB-AEAA-3F12301A25F9}"/>
              </a:ext>
            </a:extLst>
          </p:cNvPr>
          <p:cNvSpPr txBox="1"/>
          <p:nvPr/>
        </p:nvSpPr>
        <p:spPr>
          <a:xfrm>
            <a:off x="4472786" y="1275248"/>
            <a:ext cx="130730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900" b="1" dirty="0"/>
              <a:t>Kotimaisen kalan osuus kotimaisesta</a:t>
            </a:r>
          </a:p>
          <a:p>
            <a:r>
              <a:rPr lang="fi-FI" sz="900" b="1" dirty="0"/>
              <a:t>kaupallisesta elintarvikekalasta</a:t>
            </a: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76C07D71-34F6-4496-8A3A-84AEB8382C61}"/>
              </a:ext>
            </a:extLst>
          </p:cNvPr>
          <p:cNvSpPr/>
          <p:nvPr/>
        </p:nvSpPr>
        <p:spPr>
          <a:xfrm>
            <a:off x="4240924" y="2324329"/>
            <a:ext cx="126124" cy="11246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342720FA-C13B-4CD7-A510-964BA34526BC}"/>
              </a:ext>
            </a:extLst>
          </p:cNvPr>
          <p:cNvSpPr/>
          <p:nvPr/>
        </p:nvSpPr>
        <p:spPr>
          <a:xfrm>
            <a:off x="4234199" y="1539923"/>
            <a:ext cx="126124" cy="11246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20522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0975" y="-1"/>
            <a:ext cx="5153025" cy="5153025"/>
          </a:xfrm>
          <a:prstGeom prst="rect">
            <a:avLst/>
          </a:prstGeom>
        </p:spPr>
      </p:pic>
      <p:sp>
        <p:nvSpPr>
          <p:cNvPr id="8" name="Freeform 5"/>
          <p:cNvSpPr>
            <a:spLocks/>
          </p:cNvSpPr>
          <p:nvPr/>
        </p:nvSpPr>
        <p:spPr bwMode="auto">
          <a:xfrm>
            <a:off x="1" y="0"/>
            <a:ext cx="7046258" cy="5143362"/>
          </a:xfrm>
          <a:custGeom>
            <a:avLst/>
            <a:gdLst>
              <a:gd name="T0" fmla="*/ 4989 w 5022"/>
              <a:gd name="T1" fmla="*/ 0 h 3531"/>
              <a:gd name="T2" fmla="*/ 0 w 5022"/>
              <a:gd name="T3" fmla="*/ 0 h 3531"/>
              <a:gd name="T4" fmla="*/ 0 w 5022"/>
              <a:gd name="T5" fmla="*/ 3531 h 3531"/>
              <a:gd name="T6" fmla="*/ 3916 w 5022"/>
              <a:gd name="T7" fmla="*/ 3531 h 3531"/>
              <a:gd name="T8" fmla="*/ 3916 w 5022"/>
              <a:gd name="T9" fmla="*/ 3531 h 3531"/>
              <a:gd name="T10" fmla="*/ 3980 w 5022"/>
              <a:gd name="T11" fmla="*/ 3449 h 3531"/>
              <a:gd name="T12" fmla="*/ 4044 w 5022"/>
              <a:gd name="T13" fmla="*/ 3365 h 3531"/>
              <a:gd name="T14" fmla="*/ 4106 w 5022"/>
              <a:gd name="T15" fmla="*/ 3282 h 3531"/>
              <a:gd name="T16" fmla="*/ 4165 w 5022"/>
              <a:gd name="T17" fmla="*/ 3197 h 3531"/>
              <a:gd name="T18" fmla="*/ 4222 w 5022"/>
              <a:gd name="T19" fmla="*/ 3111 h 3531"/>
              <a:gd name="T20" fmla="*/ 4279 w 5022"/>
              <a:gd name="T21" fmla="*/ 3025 h 3531"/>
              <a:gd name="T22" fmla="*/ 4333 w 5022"/>
              <a:gd name="T23" fmla="*/ 2937 h 3531"/>
              <a:gd name="T24" fmla="*/ 4385 w 5022"/>
              <a:gd name="T25" fmla="*/ 2849 h 3531"/>
              <a:gd name="T26" fmla="*/ 4435 w 5022"/>
              <a:gd name="T27" fmla="*/ 2759 h 3531"/>
              <a:gd name="T28" fmla="*/ 4483 w 5022"/>
              <a:gd name="T29" fmla="*/ 2670 h 3531"/>
              <a:gd name="T30" fmla="*/ 4530 w 5022"/>
              <a:gd name="T31" fmla="*/ 2578 h 3531"/>
              <a:gd name="T32" fmla="*/ 4574 w 5022"/>
              <a:gd name="T33" fmla="*/ 2487 h 3531"/>
              <a:gd name="T34" fmla="*/ 4616 w 5022"/>
              <a:gd name="T35" fmla="*/ 2396 h 3531"/>
              <a:gd name="T36" fmla="*/ 4658 w 5022"/>
              <a:gd name="T37" fmla="*/ 2304 h 3531"/>
              <a:gd name="T38" fmla="*/ 4695 w 5022"/>
              <a:gd name="T39" fmla="*/ 2210 h 3531"/>
              <a:gd name="T40" fmla="*/ 4732 w 5022"/>
              <a:gd name="T41" fmla="*/ 2116 h 3531"/>
              <a:gd name="T42" fmla="*/ 4767 w 5022"/>
              <a:gd name="T43" fmla="*/ 2022 h 3531"/>
              <a:gd name="T44" fmla="*/ 4798 w 5022"/>
              <a:gd name="T45" fmla="*/ 1926 h 3531"/>
              <a:gd name="T46" fmla="*/ 4829 w 5022"/>
              <a:gd name="T47" fmla="*/ 1830 h 3531"/>
              <a:gd name="T48" fmla="*/ 4858 w 5022"/>
              <a:gd name="T49" fmla="*/ 1733 h 3531"/>
              <a:gd name="T50" fmla="*/ 4883 w 5022"/>
              <a:gd name="T51" fmla="*/ 1636 h 3531"/>
              <a:gd name="T52" fmla="*/ 4907 w 5022"/>
              <a:gd name="T53" fmla="*/ 1538 h 3531"/>
              <a:gd name="T54" fmla="*/ 4928 w 5022"/>
              <a:gd name="T55" fmla="*/ 1441 h 3531"/>
              <a:gd name="T56" fmla="*/ 4947 w 5022"/>
              <a:gd name="T57" fmla="*/ 1341 h 3531"/>
              <a:gd name="T58" fmla="*/ 4965 w 5022"/>
              <a:gd name="T59" fmla="*/ 1242 h 3531"/>
              <a:gd name="T60" fmla="*/ 4980 w 5022"/>
              <a:gd name="T61" fmla="*/ 1142 h 3531"/>
              <a:gd name="T62" fmla="*/ 4992 w 5022"/>
              <a:gd name="T63" fmla="*/ 1042 h 3531"/>
              <a:gd name="T64" fmla="*/ 5003 w 5022"/>
              <a:gd name="T65" fmla="*/ 941 h 3531"/>
              <a:gd name="T66" fmla="*/ 5012 w 5022"/>
              <a:gd name="T67" fmla="*/ 839 h 3531"/>
              <a:gd name="T68" fmla="*/ 5018 w 5022"/>
              <a:gd name="T69" fmla="*/ 738 h 3531"/>
              <a:gd name="T70" fmla="*/ 5021 w 5022"/>
              <a:gd name="T71" fmla="*/ 635 h 3531"/>
              <a:gd name="T72" fmla="*/ 5022 w 5022"/>
              <a:gd name="T73" fmla="*/ 533 h 3531"/>
              <a:gd name="T74" fmla="*/ 5022 w 5022"/>
              <a:gd name="T75" fmla="*/ 533 h 3531"/>
              <a:gd name="T76" fmla="*/ 5022 w 5022"/>
              <a:gd name="T77" fmla="*/ 466 h 3531"/>
              <a:gd name="T78" fmla="*/ 5021 w 5022"/>
              <a:gd name="T79" fmla="*/ 399 h 3531"/>
              <a:gd name="T80" fmla="*/ 5018 w 5022"/>
              <a:gd name="T81" fmla="*/ 331 h 3531"/>
              <a:gd name="T82" fmla="*/ 5015 w 5022"/>
              <a:gd name="T83" fmla="*/ 264 h 3531"/>
              <a:gd name="T84" fmla="*/ 5010 w 5022"/>
              <a:gd name="T85" fmla="*/ 197 h 3531"/>
              <a:gd name="T86" fmla="*/ 5004 w 5022"/>
              <a:gd name="T87" fmla="*/ 131 h 3531"/>
              <a:gd name="T88" fmla="*/ 4997 w 5022"/>
              <a:gd name="T89" fmla="*/ 66 h 3531"/>
              <a:gd name="T90" fmla="*/ 4989 w 5022"/>
              <a:gd name="T91" fmla="*/ 0 h 3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5022" h="3531">
                <a:moveTo>
                  <a:pt x="4989" y="0"/>
                </a:moveTo>
                <a:lnTo>
                  <a:pt x="0" y="0"/>
                </a:lnTo>
                <a:lnTo>
                  <a:pt x="0" y="3531"/>
                </a:lnTo>
                <a:lnTo>
                  <a:pt x="3916" y="3531"/>
                </a:lnTo>
                <a:lnTo>
                  <a:pt x="3916" y="3531"/>
                </a:lnTo>
                <a:lnTo>
                  <a:pt x="3980" y="3449"/>
                </a:lnTo>
                <a:lnTo>
                  <a:pt x="4044" y="3365"/>
                </a:lnTo>
                <a:lnTo>
                  <a:pt x="4106" y="3282"/>
                </a:lnTo>
                <a:lnTo>
                  <a:pt x="4165" y="3197"/>
                </a:lnTo>
                <a:lnTo>
                  <a:pt x="4222" y="3111"/>
                </a:lnTo>
                <a:lnTo>
                  <a:pt x="4279" y="3025"/>
                </a:lnTo>
                <a:lnTo>
                  <a:pt x="4333" y="2937"/>
                </a:lnTo>
                <a:lnTo>
                  <a:pt x="4385" y="2849"/>
                </a:lnTo>
                <a:lnTo>
                  <a:pt x="4435" y="2759"/>
                </a:lnTo>
                <a:lnTo>
                  <a:pt x="4483" y="2670"/>
                </a:lnTo>
                <a:lnTo>
                  <a:pt x="4530" y="2578"/>
                </a:lnTo>
                <a:lnTo>
                  <a:pt x="4574" y="2487"/>
                </a:lnTo>
                <a:lnTo>
                  <a:pt x="4616" y="2396"/>
                </a:lnTo>
                <a:lnTo>
                  <a:pt x="4658" y="2304"/>
                </a:lnTo>
                <a:lnTo>
                  <a:pt x="4695" y="2210"/>
                </a:lnTo>
                <a:lnTo>
                  <a:pt x="4732" y="2116"/>
                </a:lnTo>
                <a:lnTo>
                  <a:pt x="4767" y="2022"/>
                </a:lnTo>
                <a:lnTo>
                  <a:pt x="4798" y="1926"/>
                </a:lnTo>
                <a:lnTo>
                  <a:pt x="4829" y="1830"/>
                </a:lnTo>
                <a:lnTo>
                  <a:pt x="4858" y="1733"/>
                </a:lnTo>
                <a:lnTo>
                  <a:pt x="4883" y="1636"/>
                </a:lnTo>
                <a:lnTo>
                  <a:pt x="4907" y="1538"/>
                </a:lnTo>
                <a:lnTo>
                  <a:pt x="4928" y="1441"/>
                </a:lnTo>
                <a:lnTo>
                  <a:pt x="4947" y="1341"/>
                </a:lnTo>
                <a:lnTo>
                  <a:pt x="4965" y="1242"/>
                </a:lnTo>
                <a:lnTo>
                  <a:pt x="4980" y="1142"/>
                </a:lnTo>
                <a:lnTo>
                  <a:pt x="4992" y="1042"/>
                </a:lnTo>
                <a:lnTo>
                  <a:pt x="5003" y="941"/>
                </a:lnTo>
                <a:lnTo>
                  <a:pt x="5012" y="839"/>
                </a:lnTo>
                <a:lnTo>
                  <a:pt x="5018" y="738"/>
                </a:lnTo>
                <a:lnTo>
                  <a:pt x="5021" y="635"/>
                </a:lnTo>
                <a:lnTo>
                  <a:pt x="5022" y="533"/>
                </a:lnTo>
                <a:lnTo>
                  <a:pt x="5022" y="533"/>
                </a:lnTo>
                <a:lnTo>
                  <a:pt x="5022" y="466"/>
                </a:lnTo>
                <a:lnTo>
                  <a:pt x="5021" y="399"/>
                </a:lnTo>
                <a:lnTo>
                  <a:pt x="5018" y="331"/>
                </a:lnTo>
                <a:lnTo>
                  <a:pt x="5015" y="264"/>
                </a:lnTo>
                <a:lnTo>
                  <a:pt x="5010" y="197"/>
                </a:lnTo>
                <a:lnTo>
                  <a:pt x="5004" y="131"/>
                </a:lnTo>
                <a:lnTo>
                  <a:pt x="4997" y="66"/>
                </a:lnTo>
                <a:lnTo>
                  <a:pt x="498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88900" dist="50800" algn="l" rotWithShape="0">
              <a:prstClr val="black">
                <a:alpha val="5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Työllisyys</a:t>
            </a:r>
          </a:p>
        </p:txBody>
      </p:sp>
      <p:sp>
        <p:nvSpPr>
          <p:cNvPr id="9" name="Left Arrow 8"/>
          <p:cNvSpPr/>
          <p:nvPr/>
        </p:nvSpPr>
        <p:spPr>
          <a:xfrm>
            <a:off x="9315450" y="2029238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Left Arrow 12"/>
          <p:cNvSpPr/>
          <p:nvPr/>
        </p:nvSpPr>
        <p:spPr>
          <a:xfrm flipH="1">
            <a:off x="-526360" y="1749425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43996" y="4687773"/>
            <a:ext cx="2138867" cy="367625"/>
            <a:chOff x="343996" y="4594636"/>
            <a:chExt cx="2138867" cy="367625"/>
          </a:xfrm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3996" y="4766202"/>
              <a:ext cx="100142" cy="162730"/>
            </a:xfrm>
            <a:custGeom>
              <a:avLst/>
              <a:gdLst>
                <a:gd name="T0" fmla="*/ 0 w 57"/>
                <a:gd name="T1" fmla="*/ 0 h 92"/>
                <a:gd name="T2" fmla="*/ 0 w 57"/>
                <a:gd name="T3" fmla="*/ 73 h 92"/>
                <a:gd name="T4" fmla="*/ 21 w 57"/>
                <a:gd name="T5" fmla="*/ 92 h 92"/>
                <a:gd name="T6" fmla="*/ 57 w 57"/>
                <a:gd name="T7" fmla="*/ 91 h 92"/>
                <a:gd name="T8" fmla="*/ 56 w 57"/>
                <a:gd name="T9" fmla="*/ 78 h 92"/>
                <a:gd name="T10" fmla="*/ 24 w 57"/>
                <a:gd name="T11" fmla="*/ 78 h 92"/>
                <a:gd name="T12" fmla="*/ 18 w 57"/>
                <a:gd name="T13" fmla="*/ 76 h 92"/>
                <a:gd name="T14" fmla="*/ 17 w 57"/>
                <a:gd name="T15" fmla="*/ 71 h 92"/>
                <a:gd name="T16" fmla="*/ 17 w 57"/>
                <a:gd name="T17" fmla="*/ 0 h 92"/>
                <a:gd name="T18" fmla="*/ 0 w 57"/>
                <a:gd name="T1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92">
                  <a:moveTo>
                    <a:pt x="0" y="0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0" y="86"/>
                    <a:pt x="7" y="92"/>
                    <a:pt x="21" y="92"/>
                  </a:cubicBezTo>
                  <a:cubicBezTo>
                    <a:pt x="36" y="92"/>
                    <a:pt x="48" y="92"/>
                    <a:pt x="57" y="91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22" y="78"/>
                    <a:pt x="19" y="78"/>
                    <a:pt x="18" y="76"/>
                  </a:cubicBezTo>
                  <a:cubicBezTo>
                    <a:pt x="17" y="75"/>
                    <a:pt x="17" y="73"/>
                    <a:pt x="17" y="71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Freeform 6"/>
            <p:cNvSpPr>
              <a:spLocks/>
            </p:cNvSpPr>
            <p:nvPr userDrawn="1"/>
          </p:nvSpPr>
          <p:spPr bwMode="auto">
            <a:xfrm>
              <a:off x="451501" y="4813328"/>
              <a:ext cx="105296" cy="118550"/>
            </a:xfrm>
            <a:custGeom>
              <a:avLst/>
              <a:gdLst>
                <a:gd name="T0" fmla="*/ 44 w 60"/>
                <a:gd name="T1" fmla="*/ 0 h 67"/>
                <a:gd name="T2" fmla="*/ 44 w 60"/>
                <a:gd name="T3" fmla="*/ 46 h 67"/>
                <a:gd name="T4" fmla="*/ 25 w 60"/>
                <a:gd name="T5" fmla="*/ 53 h 67"/>
                <a:gd name="T6" fmla="*/ 18 w 60"/>
                <a:gd name="T7" fmla="*/ 51 h 67"/>
                <a:gd name="T8" fmla="*/ 17 w 60"/>
                <a:gd name="T9" fmla="*/ 44 h 67"/>
                <a:gd name="T10" fmla="*/ 17 w 60"/>
                <a:gd name="T11" fmla="*/ 0 h 67"/>
                <a:gd name="T12" fmla="*/ 0 w 60"/>
                <a:gd name="T13" fmla="*/ 0 h 67"/>
                <a:gd name="T14" fmla="*/ 0 w 60"/>
                <a:gd name="T15" fmla="*/ 49 h 67"/>
                <a:gd name="T16" fmla="*/ 18 w 60"/>
                <a:gd name="T17" fmla="*/ 67 h 67"/>
                <a:gd name="T18" fmla="*/ 46 w 60"/>
                <a:gd name="T19" fmla="*/ 56 h 67"/>
                <a:gd name="T20" fmla="*/ 47 w 60"/>
                <a:gd name="T21" fmla="*/ 65 h 67"/>
                <a:gd name="T22" fmla="*/ 60 w 60"/>
                <a:gd name="T23" fmla="*/ 65 h 67"/>
                <a:gd name="T24" fmla="*/ 60 w 60"/>
                <a:gd name="T25" fmla="*/ 0 h 67"/>
                <a:gd name="T26" fmla="*/ 44 w 60"/>
                <a:gd name="T2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" h="67">
                  <a:moveTo>
                    <a:pt x="44" y="0"/>
                  </a:moveTo>
                  <a:cubicBezTo>
                    <a:pt x="44" y="46"/>
                    <a:pt x="44" y="46"/>
                    <a:pt x="44" y="46"/>
                  </a:cubicBezTo>
                  <a:cubicBezTo>
                    <a:pt x="35" y="51"/>
                    <a:pt x="29" y="53"/>
                    <a:pt x="25" y="53"/>
                  </a:cubicBezTo>
                  <a:cubicBezTo>
                    <a:pt x="21" y="53"/>
                    <a:pt x="19" y="52"/>
                    <a:pt x="18" y="51"/>
                  </a:cubicBezTo>
                  <a:cubicBezTo>
                    <a:pt x="17" y="50"/>
                    <a:pt x="16" y="47"/>
                    <a:pt x="17" y="44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1"/>
                    <a:pt x="6" y="67"/>
                    <a:pt x="18" y="67"/>
                  </a:cubicBezTo>
                  <a:cubicBezTo>
                    <a:pt x="27" y="67"/>
                    <a:pt x="36" y="63"/>
                    <a:pt x="46" y="56"/>
                  </a:cubicBezTo>
                  <a:cubicBezTo>
                    <a:pt x="47" y="65"/>
                    <a:pt x="47" y="65"/>
                    <a:pt x="47" y="65"/>
                  </a:cubicBezTo>
                  <a:cubicBezTo>
                    <a:pt x="60" y="65"/>
                    <a:pt x="60" y="65"/>
                    <a:pt x="60" y="65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578150" y="4766202"/>
              <a:ext cx="106769" cy="162730"/>
            </a:xfrm>
            <a:custGeom>
              <a:avLst/>
              <a:gdLst>
                <a:gd name="T0" fmla="*/ 43 w 61"/>
                <a:gd name="T1" fmla="*/ 92 h 92"/>
                <a:gd name="T2" fmla="*/ 61 w 61"/>
                <a:gd name="T3" fmla="*/ 92 h 92"/>
                <a:gd name="T4" fmla="*/ 41 w 61"/>
                <a:gd name="T5" fmla="*/ 62 h 92"/>
                <a:gd name="T6" fmla="*/ 35 w 61"/>
                <a:gd name="T7" fmla="*/ 56 h 92"/>
                <a:gd name="T8" fmla="*/ 35 w 61"/>
                <a:gd name="T9" fmla="*/ 55 h 92"/>
                <a:gd name="T10" fmla="*/ 41 w 61"/>
                <a:gd name="T11" fmla="*/ 50 h 92"/>
                <a:gd name="T12" fmla="*/ 59 w 61"/>
                <a:gd name="T13" fmla="*/ 27 h 92"/>
                <a:gd name="T14" fmla="*/ 41 w 61"/>
                <a:gd name="T15" fmla="*/ 27 h 92"/>
                <a:gd name="T16" fmla="*/ 23 w 61"/>
                <a:gd name="T17" fmla="*/ 50 h 92"/>
                <a:gd name="T18" fmla="*/ 16 w 61"/>
                <a:gd name="T19" fmla="*/ 50 h 92"/>
                <a:gd name="T20" fmla="*/ 17 w 61"/>
                <a:gd name="T21" fmla="*/ 39 h 92"/>
                <a:gd name="T22" fmla="*/ 17 w 61"/>
                <a:gd name="T23" fmla="*/ 0 h 92"/>
                <a:gd name="T24" fmla="*/ 0 w 61"/>
                <a:gd name="T25" fmla="*/ 0 h 92"/>
                <a:gd name="T26" fmla="*/ 0 w 61"/>
                <a:gd name="T27" fmla="*/ 92 h 92"/>
                <a:gd name="T28" fmla="*/ 16 w 61"/>
                <a:gd name="T29" fmla="*/ 92 h 92"/>
                <a:gd name="T30" fmla="*/ 16 w 61"/>
                <a:gd name="T31" fmla="*/ 71 h 92"/>
                <a:gd name="T32" fmla="*/ 16 w 61"/>
                <a:gd name="T33" fmla="*/ 61 h 92"/>
                <a:gd name="T34" fmla="*/ 23 w 61"/>
                <a:gd name="T35" fmla="*/ 61 h 92"/>
                <a:gd name="T36" fmla="*/ 43 w 61"/>
                <a:gd name="T37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92">
                  <a:moveTo>
                    <a:pt x="43" y="92"/>
                  </a:moveTo>
                  <a:cubicBezTo>
                    <a:pt x="61" y="92"/>
                    <a:pt x="61" y="92"/>
                    <a:pt x="61" y="9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39" y="59"/>
                    <a:pt x="37" y="57"/>
                    <a:pt x="35" y="56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37" y="54"/>
                    <a:pt x="39" y="52"/>
                    <a:pt x="41" y="50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6" y="47"/>
                    <a:pt x="17" y="43"/>
                    <a:pt x="17" y="39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69"/>
                    <a:pt x="16" y="65"/>
                    <a:pt x="16" y="61"/>
                  </a:cubicBezTo>
                  <a:cubicBezTo>
                    <a:pt x="23" y="61"/>
                    <a:pt x="23" y="61"/>
                    <a:pt x="23" y="61"/>
                  </a:cubicBezTo>
                  <a:lnTo>
                    <a:pt x="43" y="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681237" y="4810382"/>
              <a:ext cx="107505" cy="121496"/>
            </a:xfrm>
            <a:custGeom>
              <a:avLst/>
              <a:gdLst>
                <a:gd name="T0" fmla="*/ 61 w 61"/>
                <a:gd name="T1" fmla="*/ 23 h 69"/>
                <a:gd name="T2" fmla="*/ 54 w 61"/>
                <a:gd name="T3" fmla="*/ 6 h 69"/>
                <a:gd name="T4" fmla="*/ 31 w 61"/>
                <a:gd name="T5" fmla="*/ 0 h 69"/>
                <a:gd name="T6" fmla="*/ 7 w 61"/>
                <a:gd name="T7" fmla="*/ 8 h 69"/>
                <a:gd name="T8" fmla="*/ 0 w 61"/>
                <a:gd name="T9" fmla="*/ 34 h 69"/>
                <a:gd name="T10" fmla="*/ 7 w 61"/>
                <a:gd name="T11" fmla="*/ 61 h 69"/>
                <a:gd name="T12" fmla="*/ 32 w 61"/>
                <a:gd name="T13" fmla="*/ 69 h 69"/>
                <a:gd name="T14" fmla="*/ 59 w 61"/>
                <a:gd name="T15" fmla="*/ 64 h 69"/>
                <a:gd name="T16" fmla="*/ 58 w 61"/>
                <a:gd name="T17" fmla="*/ 54 h 69"/>
                <a:gd name="T18" fmla="*/ 34 w 61"/>
                <a:gd name="T19" fmla="*/ 55 h 69"/>
                <a:gd name="T20" fmla="*/ 22 w 61"/>
                <a:gd name="T21" fmla="*/ 53 h 69"/>
                <a:gd name="T22" fmla="*/ 17 w 61"/>
                <a:gd name="T23" fmla="*/ 41 h 69"/>
                <a:gd name="T24" fmla="*/ 44 w 61"/>
                <a:gd name="T25" fmla="*/ 41 h 69"/>
                <a:gd name="T26" fmla="*/ 61 w 61"/>
                <a:gd name="T27" fmla="*/ 23 h 69"/>
                <a:gd name="T28" fmla="*/ 45 w 61"/>
                <a:gd name="T29" fmla="*/ 22 h 69"/>
                <a:gd name="T30" fmla="*/ 39 w 61"/>
                <a:gd name="T31" fmla="*/ 30 h 69"/>
                <a:gd name="T32" fmla="*/ 17 w 61"/>
                <a:gd name="T33" fmla="*/ 30 h 69"/>
                <a:gd name="T34" fmla="*/ 20 w 61"/>
                <a:gd name="T35" fmla="*/ 16 h 69"/>
                <a:gd name="T36" fmla="*/ 32 w 61"/>
                <a:gd name="T37" fmla="*/ 13 h 69"/>
                <a:gd name="T38" fmla="*/ 42 w 61"/>
                <a:gd name="T39" fmla="*/ 15 h 69"/>
                <a:gd name="T40" fmla="*/ 45 w 61"/>
                <a:gd name="T41" fmla="*/ 2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1" h="69">
                  <a:moveTo>
                    <a:pt x="61" y="23"/>
                  </a:moveTo>
                  <a:cubicBezTo>
                    <a:pt x="61" y="15"/>
                    <a:pt x="59" y="9"/>
                    <a:pt x="54" y="6"/>
                  </a:cubicBezTo>
                  <a:cubicBezTo>
                    <a:pt x="49" y="2"/>
                    <a:pt x="42" y="0"/>
                    <a:pt x="31" y="0"/>
                  </a:cubicBezTo>
                  <a:cubicBezTo>
                    <a:pt x="20" y="0"/>
                    <a:pt x="12" y="3"/>
                    <a:pt x="7" y="8"/>
                  </a:cubicBezTo>
                  <a:cubicBezTo>
                    <a:pt x="2" y="13"/>
                    <a:pt x="0" y="22"/>
                    <a:pt x="0" y="34"/>
                  </a:cubicBezTo>
                  <a:cubicBezTo>
                    <a:pt x="0" y="47"/>
                    <a:pt x="2" y="55"/>
                    <a:pt x="7" y="61"/>
                  </a:cubicBezTo>
                  <a:cubicBezTo>
                    <a:pt x="12" y="66"/>
                    <a:pt x="21" y="69"/>
                    <a:pt x="32" y="69"/>
                  </a:cubicBezTo>
                  <a:cubicBezTo>
                    <a:pt x="44" y="69"/>
                    <a:pt x="53" y="67"/>
                    <a:pt x="59" y="64"/>
                  </a:cubicBezTo>
                  <a:cubicBezTo>
                    <a:pt x="58" y="54"/>
                    <a:pt x="58" y="54"/>
                    <a:pt x="58" y="54"/>
                  </a:cubicBezTo>
                  <a:cubicBezTo>
                    <a:pt x="49" y="55"/>
                    <a:pt x="41" y="55"/>
                    <a:pt x="34" y="55"/>
                  </a:cubicBezTo>
                  <a:cubicBezTo>
                    <a:pt x="29" y="55"/>
                    <a:pt x="24" y="54"/>
                    <a:pt x="22" y="53"/>
                  </a:cubicBezTo>
                  <a:cubicBezTo>
                    <a:pt x="19" y="51"/>
                    <a:pt x="18" y="47"/>
                    <a:pt x="17" y="4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55" y="41"/>
                    <a:pt x="61" y="35"/>
                    <a:pt x="61" y="23"/>
                  </a:cubicBezTo>
                  <a:moveTo>
                    <a:pt x="45" y="22"/>
                  </a:moveTo>
                  <a:cubicBezTo>
                    <a:pt x="45" y="27"/>
                    <a:pt x="43" y="30"/>
                    <a:pt x="39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23"/>
                    <a:pt x="18" y="19"/>
                    <a:pt x="20" y="16"/>
                  </a:cubicBezTo>
                  <a:cubicBezTo>
                    <a:pt x="22" y="14"/>
                    <a:pt x="26" y="13"/>
                    <a:pt x="32" y="13"/>
                  </a:cubicBezTo>
                  <a:cubicBezTo>
                    <a:pt x="37" y="13"/>
                    <a:pt x="40" y="13"/>
                    <a:pt x="42" y="15"/>
                  </a:cubicBezTo>
                  <a:cubicBezTo>
                    <a:pt x="44" y="16"/>
                    <a:pt x="45" y="19"/>
                    <a:pt x="45" y="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623803" y="4594636"/>
              <a:ext cx="219428" cy="204701"/>
            </a:xfrm>
            <a:custGeom>
              <a:avLst/>
              <a:gdLst>
                <a:gd name="T0" fmla="*/ 65 w 125"/>
                <a:gd name="T1" fmla="*/ 1 h 116"/>
                <a:gd name="T2" fmla="*/ 0 w 125"/>
                <a:gd name="T3" fmla="*/ 44 h 116"/>
                <a:gd name="T4" fmla="*/ 13 w 125"/>
                <a:gd name="T5" fmla="*/ 76 h 116"/>
                <a:gd name="T6" fmla="*/ 39 w 125"/>
                <a:gd name="T7" fmla="*/ 91 h 116"/>
                <a:gd name="T8" fmla="*/ 39 w 125"/>
                <a:gd name="T9" fmla="*/ 91 h 116"/>
                <a:gd name="T10" fmla="*/ 39 w 125"/>
                <a:gd name="T11" fmla="*/ 92 h 116"/>
                <a:gd name="T12" fmla="*/ 39 w 125"/>
                <a:gd name="T13" fmla="*/ 92 h 116"/>
                <a:gd name="T14" fmla="*/ 21 w 125"/>
                <a:gd name="T15" fmla="*/ 116 h 116"/>
                <a:gd name="T16" fmla="*/ 30 w 125"/>
                <a:gd name="T17" fmla="*/ 116 h 116"/>
                <a:gd name="T18" fmla="*/ 66 w 125"/>
                <a:gd name="T19" fmla="*/ 95 h 116"/>
                <a:gd name="T20" fmla="*/ 124 w 125"/>
                <a:gd name="T21" fmla="*/ 49 h 116"/>
                <a:gd name="T22" fmla="*/ 65 w 125"/>
                <a:gd name="T23" fmla="*/ 1 h 116"/>
                <a:gd name="T24" fmla="*/ 82 w 125"/>
                <a:gd name="T25" fmla="*/ 77 h 116"/>
                <a:gd name="T26" fmla="*/ 52 w 125"/>
                <a:gd name="T27" fmla="*/ 85 h 116"/>
                <a:gd name="T28" fmla="*/ 70 w 125"/>
                <a:gd name="T29" fmla="*/ 56 h 116"/>
                <a:gd name="T30" fmla="*/ 68 w 125"/>
                <a:gd name="T31" fmla="*/ 56 h 116"/>
                <a:gd name="T32" fmla="*/ 41 w 125"/>
                <a:gd name="T33" fmla="*/ 83 h 116"/>
                <a:gd name="T34" fmla="*/ 32 w 125"/>
                <a:gd name="T35" fmla="*/ 78 h 116"/>
                <a:gd name="T36" fmla="*/ 35 w 125"/>
                <a:gd name="T37" fmla="*/ 29 h 116"/>
                <a:gd name="T38" fmla="*/ 75 w 125"/>
                <a:gd name="T39" fmla="*/ 19 h 116"/>
                <a:gd name="T40" fmla="*/ 99 w 125"/>
                <a:gd name="T41" fmla="*/ 16 h 116"/>
                <a:gd name="T42" fmla="*/ 82 w 125"/>
                <a:gd name="T43" fmla="*/ 7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5" h="116">
                  <a:moveTo>
                    <a:pt x="65" y="1"/>
                  </a:moveTo>
                  <a:cubicBezTo>
                    <a:pt x="30" y="0"/>
                    <a:pt x="1" y="19"/>
                    <a:pt x="0" y="44"/>
                  </a:cubicBezTo>
                  <a:cubicBezTo>
                    <a:pt x="0" y="56"/>
                    <a:pt x="3" y="67"/>
                    <a:pt x="13" y="76"/>
                  </a:cubicBezTo>
                  <a:cubicBezTo>
                    <a:pt x="26" y="89"/>
                    <a:pt x="39" y="91"/>
                    <a:pt x="39" y="91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8" y="93"/>
                    <a:pt x="21" y="116"/>
                    <a:pt x="21" y="116"/>
                  </a:cubicBezTo>
                  <a:cubicBezTo>
                    <a:pt x="30" y="116"/>
                    <a:pt x="30" y="116"/>
                    <a:pt x="30" y="116"/>
                  </a:cubicBezTo>
                  <a:cubicBezTo>
                    <a:pt x="39" y="109"/>
                    <a:pt x="60" y="95"/>
                    <a:pt x="66" y="95"/>
                  </a:cubicBezTo>
                  <a:cubicBezTo>
                    <a:pt x="104" y="94"/>
                    <a:pt x="124" y="70"/>
                    <a:pt x="124" y="49"/>
                  </a:cubicBezTo>
                  <a:cubicBezTo>
                    <a:pt x="125" y="24"/>
                    <a:pt x="100" y="3"/>
                    <a:pt x="65" y="1"/>
                  </a:cubicBezTo>
                  <a:close/>
                  <a:moveTo>
                    <a:pt x="82" y="77"/>
                  </a:moveTo>
                  <a:cubicBezTo>
                    <a:pt x="74" y="83"/>
                    <a:pt x="62" y="86"/>
                    <a:pt x="52" y="85"/>
                  </a:cubicBezTo>
                  <a:cubicBezTo>
                    <a:pt x="60" y="71"/>
                    <a:pt x="70" y="56"/>
                    <a:pt x="70" y="56"/>
                  </a:cubicBezTo>
                  <a:cubicBezTo>
                    <a:pt x="68" y="56"/>
                    <a:pt x="68" y="56"/>
                    <a:pt x="68" y="56"/>
                  </a:cubicBezTo>
                  <a:cubicBezTo>
                    <a:pt x="65" y="59"/>
                    <a:pt x="52" y="69"/>
                    <a:pt x="41" y="83"/>
                  </a:cubicBezTo>
                  <a:cubicBezTo>
                    <a:pt x="37" y="82"/>
                    <a:pt x="34" y="80"/>
                    <a:pt x="32" y="78"/>
                  </a:cubicBezTo>
                  <a:cubicBezTo>
                    <a:pt x="17" y="65"/>
                    <a:pt x="20" y="41"/>
                    <a:pt x="35" y="29"/>
                  </a:cubicBezTo>
                  <a:cubicBezTo>
                    <a:pt x="47" y="19"/>
                    <a:pt x="62" y="19"/>
                    <a:pt x="75" y="19"/>
                  </a:cubicBezTo>
                  <a:cubicBezTo>
                    <a:pt x="89" y="19"/>
                    <a:pt x="99" y="16"/>
                    <a:pt x="99" y="16"/>
                  </a:cubicBezTo>
                  <a:cubicBezTo>
                    <a:pt x="99" y="16"/>
                    <a:pt x="108" y="56"/>
                    <a:pt x="82" y="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5698" y="4792731"/>
              <a:ext cx="1557165" cy="169530"/>
            </a:xfrm>
            <a:prstGeom prst="rect">
              <a:avLst/>
            </a:prstGeom>
          </p:spPr>
        </p:pic>
      </p:grpSp>
      <p:cxnSp>
        <p:nvCxnSpPr>
          <p:cNvPr id="23" name="Straight Connector 22"/>
          <p:cNvCxnSpPr/>
          <p:nvPr/>
        </p:nvCxnSpPr>
        <p:spPr>
          <a:xfrm flipV="1">
            <a:off x="6982450" y="-296964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-16874" y="-296964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5496550" y="5256111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-7349" y="5256111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Left Arrow 26"/>
          <p:cNvSpPr/>
          <p:nvPr/>
        </p:nvSpPr>
        <p:spPr>
          <a:xfrm flipH="1">
            <a:off x="-526360" y="4873625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-238494" y="2266"/>
            <a:ext cx="180000" cy="0"/>
          </a:xfrm>
          <a:prstGeom prst="straightConnector1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-238494" y="5140568"/>
            <a:ext cx="180000" cy="0"/>
          </a:xfrm>
          <a:prstGeom prst="straightConnector1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58800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0"/>
          <p:cNvSpPr>
            <a:spLocks noChangeAspect="1"/>
          </p:cNvSpPr>
          <p:nvPr/>
        </p:nvSpPr>
        <p:spPr bwMode="auto">
          <a:xfrm>
            <a:off x="5130292" y="-2686"/>
            <a:ext cx="4029162" cy="5166000"/>
          </a:xfrm>
          <a:custGeom>
            <a:avLst/>
            <a:gdLst>
              <a:gd name="T0" fmla="*/ 0 w 5054"/>
              <a:gd name="T1" fmla="*/ 0 h 6480"/>
              <a:gd name="T2" fmla="*/ 0 w 5054"/>
              <a:gd name="T3" fmla="*/ 0 h 6480"/>
              <a:gd name="T4" fmla="*/ 2352 w 5054"/>
              <a:gd name="T5" fmla="*/ 0 h 6480"/>
              <a:gd name="T6" fmla="*/ 2365 w 5054"/>
              <a:gd name="T7" fmla="*/ 122 h 6480"/>
              <a:gd name="T8" fmla="*/ 2379 w 5054"/>
              <a:gd name="T9" fmla="*/ 240 h 6480"/>
              <a:gd name="T10" fmla="*/ 2389 w 5054"/>
              <a:gd name="T11" fmla="*/ 362 h 6480"/>
              <a:gd name="T12" fmla="*/ 2397 w 5054"/>
              <a:gd name="T13" fmla="*/ 485 h 6480"/>
              <a:gd name="T14" fmla="*/ 2403 w 5054"/>
              <a:gd name="T15" fmla="*/ 608 h 6480"/>
              <a:gd name="T16" fmla="*/ 2409 w 5054"/>
              <a:gd name="T17" fmla="*/ 732 h 6480"/>
              <a:gd name="T18" fmla="*/ 2410 w 5054"/>
              <a:gd name="T19" fmla="*/ 855 h 6480"/>
              <a:gd name="T20" fmla="*/ 2410 w 5054"/>
              <a:gd name="T21" fmla="*/ 978 h 6480"/>
              <a:gd name="T22" fmla="*/ 2409 w 5054"/>
              <a:gd name="T23" fmla="*/ 1166 h 6480"/>
              <a:gd name="T24" fmla="*/ 2403 w 5054"/>
              <a:gd name="T25" fmla="*/ 1355 h 6480"/>
              <a:gd name="T26" fmla="*/ 2392 w 5054"/>
              <a:gd name="T27" fmla="*/ 1539 h 6480"/>
              <a:gd name="T28" fmla="*/ 2376 w 5054"/>
              <a:gd name="T29" fmla="*/ 1727 h 6480"/>
              <a:gd name="T30" fmla="*/ 2356 w 5054"/>
              <a:gd name="T31" fmla="*/ 1913 h 6480"/>
              <a:gd name="T32" fmla="*/ 2335 w 5054"/>
              <a:gd name="T33" fmla="*/ 2096 h 6480"/>
              <a:gd name="T34" fmla="*/ 2310 w 5054"/>
              <a:gd name="T35" fmla="*/ 2280 h 6480"/>
              <a:gd name="T36" fmla="*/ 2277 w 5054"/>
              <a:gd name="T37" fmla="*/ 2462 h 6480"/>
              <a:gd name="T38" fmla="*/ 2244 w 5054"/>
              <a:gd name="T39" fmla="*/ 2645 h 6480"/>
              <a:gd name="T40" fmla="*/ 2206 w 5054"/>
              <a:gd name="T41" fmla="*/ 2823 h 6480"/>
              <a:gd name="T42" fmla="*/ 2164 w 5054"/>
              <a:gd name="T43" fmla="*/ 3003 h 6480"/>
              <a:gd name="T44" fmla="*/ 2119 w 5054"/>
              <a:gd name="T45" fmla="*/ 3180 h 6480"/>
              <a:gd name="T46" fmla="*/ 2068 w 5054"/>
              <a:gd name="T47" fmla="*/ 3359 h 6480"/>
              <a:gd name="T48" fmla="*/ 2014 w 5054"/>
              <a:gd name="T49" fmla="*/ 3534 h 6480"/>
              <a:gd name="T50" fmla="*/ 1959 w 5054"/>
              <a:gd name="T51" fmla="*/ 3711 h 6480"/>
              <a:gd name="T52" fmla="*/ 1897 w 5054"/>
              <a:gd name="T53" fmla="*/ 3884 h 6480"/>
              <a:gd name="T54" fmla="*/ 1831 w 5054"/>
              <a:gd name="T55" fmla="*/ 4056 h 6480"/>
              <a:gd name="T56" fmla="*/ 1767 w 5054"/>
              <a:gd name="T57" fmla="*/ 4229 h 6480"/>
              <a:gd name="T58" fmla="*/ 1692 w 5054"/>
              <a:gd name="T59" fmla="*/ 4397 h 6480"/>
              <a:gd name="T60" fmla="*/ 1618 w 5054"/>
              <a:gd name="T61" fmla="*/ 4565 h 6480"/>
              <a:gd name="T62" fmla="*/ 1540 w 5054"/>
              <a:gd name="T63" fmla="*/ 4731 h 6480"/>
              <a:gd name="T64" fmla="*/ 1456 w 5054"/>
              <a:gd name="T65" fmla="*/ 4901 h 6480"/>
              <a:gd name="T66" fmla="*/ 1372 w 5054"/>
              <a:gd name="T67" fmla="*/ 5063 h 6480"/>
              <a:gd name="T68" fmla="*/ 1284 w 5054"/>
              <a:gd name="T69" fmla="*/ 5229 h 6480"/>
              <a:gd name="T70" fmla="*/ 1193 w 5054"/>
              <a:gd name="T71" fmla="*/ 5390 h 6480"/>
              <a:gd name="T72" fmla="*/ 1097 w 5054"/>
              <a:gd name="T73" fmla="*/ 5552 h 6480"/>
              <a:gd name="T74" fmla="*/ 996 w 5054"/>
              <a:gd name="T75" fmla="*/ 5709 h 6480"/>
              <a:gd name="T76" fmla="*/ 896 w 5054"/>
              <a:gd name="T77" fmla="*/ 5867 h 6480"/>
              <a:gd name="T78" fmla="*/ 791 w 5054"/>
              <a:gd name="T79" fmla="*/ 6023 h 6480"/>
              <a:gd name="T80" fmla="*/ 681 w 5054"/>
              <a:gd name="T81" fmla="*/ 6176 h 6480"/>
              <a:gd name="T82" fmla="*/ 569 w 5054"/>
              <a:gd name="T83" fmla="*/ 6330 h 6480"/>
              <a:gd name="T84" fmla="*/ 455 w 5054"/>
              <a:gd name="T85" fmla="*/ 6480 h 6480"/>
              <a:gd name="T86" fmla="*/ 5054 w 5054"/>
              <a:gd name="T87" fmla="*/ 6480 h 6480"/>
              <a:gd name="T88" fmla="*/ 5054 w 5054"/>
              <a:gd name="T89" fmla="*/ 0 h 6480"/>
              <a:gd name="T90" fmla="*/ 0 w 5054"/>
              <a:gd name="T91" fmla="*/ 0 h 6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5054" h="6480">
                <a:moveTo>
                  <a:pt x="0" y="0"/>
                </a:moveTo>
                <a:lnTo>
                  <a:pt x="0" y="0"/>
                </a:lnTo>
                <a:lnTo>
                  <a:pt x="2352" y="0"/>
                </a:lnTo>
                <a:lnTo>
                  <a:pt x="2365" y="122"/>
                </a:lnTo>
                <a:lnTo>
                  <a:pt x="2379" y="240"/>
                </a:lnTo>
                <a:lnTo>
                  <a:pt x="2389" y="362"/>
                </a:lnTo>
                <a:lnTo>
                  <a:pt x="2397" y="485"/>
                </a:lnTo>
                <a:lnTo>
                  <a:pt x="2403" y="608"/>
                </a:lnTo>
                <a:lnTo>
                  <a:pt x="2409" y="732"/>
                </a:lnTo>
                <a:lnTo>
                  <a:pt x="2410" y="855"/>
                </a:lnTo>
                <a:lnTo>
                  <a:pt x="2410" y="978"/>
                </a:lnTo>
                <a:lnTo>
                  <a:pt x="2409" y="1166"/>
                </a:lnTo>
                <a:lnTo>
                  <a:pt x="2403" y="1355"/>
                </a:lnTo>
                <a:lnTo>
                  <a:pt x="2392" y="1539"/>
                </a:lnTo>
                <a:lnTo>
                  <a:pt x="2376" y="1727"/>
                </a:lnTo>
                <a:lnTo>
                  <a:pt x="2356" y="1913"/>
                </a:lnTo>
                <a:lnTo>
                  <a:pt x="2335" y="2096"/>
                </a:lnTo>
                <a:lnTo>
                  <a:pt x="2310" y="2280"/>
                </a:lnTo>
                <a:lnTo>
                  <a:pt x="2277" y="2462"/>
                </a:lnTo>
                <a:lnTo>
                  <a:pt x="2244" y="2645"/>
                </a:lnTo>
                <a:lnTo>
                  <a:pt x="2206" y="2823"/>
                </a:lnTo>
                <a:lnTo>
                  <a:pt x="2164" y="3003"/>
                </a:lnTo>
                <a:lnTo>
                  <a:pt x="2119" y="3180"/>
                </a:lnTo>
                <a:lnTo>
                  <a:pt x="2068" y="3359"/>
                </a:lnTo>
                <a:lnTo>
                  <a:pt x="2014" y="3534"/>
                </a:lnTo>
                <a:lnTo>
                  <a:pt x="1959" y="3711"/>
                </a:lnTo>
                <a:lnTo>
                  <a:pt x="1897" y="3884"/>
                </a:lnTo>
                <a:lnTo>
                  <a:pt x="1831" y="4056"/>
                </a:lnTo>
                <a:lnTo>
                  <a:pt x="1767" y="4229"/>
                </a:lnTo>
                <a:lnTo>
                  <a:pt x="1692" y="4397"/>
                </a:lnTo>
                <a:lnTo>
                  <a:pt x="1618" y="4565"/>
                </a:lnTo>
                <a:lnTo>
                  <a:pt x="1540" y="4731"/>
                </a:lnTo>
                <a:lnTo>
                  <a:pt x="1456" y="4901"/>
                </a:lnTo>
                <a:lnTo>
                  <a:pt x="1372" y="5063"/>
                </a:lnTo>
                <a:lnTo>
                  <a:pt x="1284" y="5229"/>
                </a:lnTo>
                <a:lnTo>
                  <a:pt x="1193" y="5390"/>
                </a:lnTo>
                <a:lnTo>
                  <a:pt x="1097" y="5552"/>
                </a:lnTo>
                <a:lnTo>
                  <a:pt x="996" y="5709"/>
                </a:lnTo>
                <a:lnTo>
                  <a:pt x="896" y="5867"/>
                </a:lnTo>
                <a:lnTo>
                  <a:pt x="791" y="6023"/>
                </a:lnTo>
                <a:lnTo>
                  <a:pt x="681" y="6176"/>
                </a:lnTo>
                <a:lnTo>
                  <a:pt x="569" y="6330"/>
                </a:lnTo>
                <a:lnTo>
                  <a:pt x="455" y="6480"/>
                </a:lnTo>
                <a:lnTo>
                  <a:pt x="5054" y="6480"/>
                </a:lnTo>
                <a:lnTo>
                  <a:pt x="5054" y="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3"/>
            </a:stretch>
          </a:blipFill>
          <a:ln>
            <a:noFill/>
          </a:ln>
          <a:effectLst>
            <a:innerShdw blurRad="889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Left Arrow 15"/>
          <p:cNvSpPr/>
          <p:nvPr/>
        </p:nvSpPr>
        <p:spPr>
          <a:xfrm>
            <a:off x="9315450" y="1282187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9254247" y="5954"/>
            <a:ext cx="180000" cy="0"/>
          </a:xfrm>
          <a:prstGeom prst="straightConnector1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9254247" y="5162055"/>
            <a:ext cx="180000" cy="0"/>
          </a:xfrm>
          <a:prstGeom prst="straightConnector1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9154150" y="-284976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7003051" y="-284976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9152865" y="5223960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5493590" y="5223960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7236" y="4113978"/>
            <a:ext cx="1112693" cy="909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48343" y="-81327"/>
            <a:ext cx="6697916" cy="857250"/>
          </a:xfrm>
        </p:spPr>
        <p:txBody>
          <a:bodyPr/>
          <a:lstStyle/>
          <a:p>
            <a:r>
              <a:rPr lang="fi-FI" dirty="0"/>
              <a:t>Työllisyyslukujen arviointi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8547E548-1E84-4FBF-A908-67C4B3EF1642}"/>
              </a:ext>
            </a:extLst>
          </p:cNvPr>
          <p:cNvSpPr txBox="1"/>
          <p:nvPr/>
        </p:nvSpPr>
        <p:spPr>
          <a:xfrm>
            <a:off x="406644" y="594959"/>
            <a:ext cx="6734408" cy="4616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/>
              <a:t>Alkutuotannon työllistävyysluvut on arvioitu kalatalouden toimialakatsausten </a:t>
            </a:r>
          </a:p>
          <a:p>
            <a:r>
              <a:rPr lang="fi-FI" sz="1400" dirty="0"/>
              <a:t>työllisyystietojen ja asiantuntija-arvioiden  perusteella. Vuonna 2017 kotimainen </a:t>
            </a:r>
          </a:p>
          <a:p>
            <a:r>
              <a:rPr lang="fi-FI" sz="1400" dirty="0"/>
              <a:t>ruokakalakasvatus työllisti  337 </a:t>
            </a:r>
            <a:r>
              <a:rPr lang="fi-FI" sz="1400" dirty="0" err="1"/>
              <a:t>htv</a:t>
            </a:r>
            <a:r>
              <a:rPr lang="fi-FI" sz="1400" dirty="0"/>
              <a:t>. Silakan kalastus työllisti 117 </a:t>
            </a:r>
            <a:r>
              <a:rPr lang="fi-FI" sz="1400" dirty="0" err="1"/>
              <a:t>htv</a:t>
            </a:r>
            <a:r>
              <a:rPr lang="fi-FI" sz="1400" dirty="0"/>
              <a:t> ja muu </a:t>
            </a:r>
          </a:p>
          <a:p>
            <a:r>
              <a:rPr lang="fi-FI" sz="1400" dirty="0"/>
              <a:t>kaupallinen kalastus 438 </a:t>
            </a:r>
            <a:r>
              <a:rPr lang="fi-FI" sz="1400" dirty="0" err="1"/>
              <a:t>htv</a:t>
            </a:r>
            <a:r>
              <a:rPr lang="fi-FI" sz="1400" dirty="0"/>
              <a:t>. </a:t>
            </a:r>
          </a:p>
          <a:p>
            <a:endParaRPr lang="fi-FI" sz="900" dirty="0"/>
          </a:p>
          <a:p>
            <a:r>
              <a:rPr lang="fi-FI" sz="1400" dirty="0"/>
              <a:t>Kalatukkujen ja jalostamoiden työllisyysluvut perustuvat kalatalouden toimiala-</a:t>
            </a:r>
          </a:p>
          <a:p>
            <a:r>
              <a:rPr lang="fi-FI" sz="1400" dirty="0"/>
              <a:t>katsausten tietoihin. Ne työllistivät 1321 </a:t>
            </a:r>
            <a:r>
              <a:rPr lang="fi-FI" sz="1400" dirty="0" err="1"/>
              <a:t>htv</a:t>
            </a:r>
            <a:r>
              <a:rPr lang="fi-FI" sz="1400" dirty="0"/>
              <a:t> vuonna 2017. </a:t>
            </a:r>
          </a:p>
          <a:p>
            <a:endParaRPr lang="fi-FI" sz="900" dirty="0"/>
          </a:p>
          <a:p>
            <a:r>
              <a:rPr lang="fi-FI" sz="1400" dirty="0"/>
              <a:t>Kalan työllistävyydestä keskusliikesidonnaisessa vähittäiskaupassa ei ole </a:t>
            </a:r>
          </a:p>
          <a:p>
            <a:r>
              <a:rPr lang="fi-FI" sz="1400" dirty="0"/>
              <a:t>tilastoja tai selvityksiä. Vähittäiskaupan työllisyysarvio perustuu kalaan erikois-</a:t>
            </a:r>
          </a:p>
          <a:p>
            <a:r>
              <a:rPr lang="fi-FI" sz="1400" dirty="0" err="1"/>
              <a:t>tuneen</a:t>
            </a:r>
            <a:r>
              <a:rPr lang="fi-FI" sz="1400" dirty="0"/>
              <a:t> vähittäiskaupan työllisyyslukuihin ja muuta vähittäiskauppaa koske-</a:t>
            </a:r>
          </a:p>
          <a:p>
            <a:r>
              <a:rPr lang="fi-FI" sz="1400" dirty="0"/>
              <a:t>vaan asiantuntija-arvioon. Sen mukaan kalan vähittäiskaupassa työskenteli </a:t>
            </a:r>
          </a:p>
          <a:p>
            <a:r>
              <a:rPr lang="fi-FI" sz="1400" dirty="0"/>
              <a:t>n. 2500 henkilöä vuonna 2017. </a:t>
            </a:r>
          </a:p>
          <a:p>
            <a:endParaRPr lang="fi-FI" sz="1000" dirty="0"/>
          </a:p>
          <a:p>
            <a:r>
              <a:rPr lang="fi-FI" sz="1400" dirty="0"/>
              <a:t>Toimialan työllisyyden arvioitiin lisääntyvän pääosin samassa suhteessa </a:t>
            </a:r>
          </a:p>
          <a:p>
            <a:r>
              <a:rPr lang="fi-FI" sz="1400" dirty="0"/>
              <a:t>kuin toimialojen liikevaihdot lisääntyvät. </a:t>
            </a:r>
          </a:p>
          <a:p>
            <a:endParaRPr lang="fi-FI" sz="1400" dirty="0"/>
          </a:p>
          <a:p>
            <a:r>
              <a:rPr lang="fi-FI" sz="1400" dirty="0"/>
              <a:t>Alkutuotannon työllisyyden kerrannaisvaikutukset on laskettu seuraa-</a:t>
            </a:r>
          </a:p>
          <a:p>
            <a:r>
              <a:rPr lang="fi-FI" sz="1400" dirty="0"/>
              <a:t>vien kerrannaisvaikutuskertoimilla: Kalastus 2,0 ja vesiviljely 4,3.</a:t>
            </a:r>
          </a:p>
          <a:p>
            <a:pPr lvl="0"/>
            <a:r>
              <a:rPr lang="fi-FI" sz="1050" dirty="0"/>
              <a:t>Lähde: </a:t>
            </a:r>
            <a:r>
              <a:rPr lang="fi-FI" sz="1050" dirty="0">
                <a:solidFill>
                  <a:srgbClr val="54585A"/>
                </a:solidFill>
              </a:rPr>
              <a:t>Virtanen </a:t>
            </a:r>
            <a:r>
              <a:rPr lang="fi-FI" sz="1050" dirty="0" err="1">
                <a:solidFill>
                  <a:srgbClr val="54585A"/>
                </a:solidFill>
              </a:rPr>
              <a:t>ym</a:t>
            </a:r>
            <a:r>
              <a:rPr lang="fi-FI" sz="1050" dirty="0">
                <a:solidFill>
                  <a:srgbClr val="54585A"/>
                </a:solidFill>
              </a:rPr>
              <a:t> 2003. </a:t>
            </a:r>
            <a:r>
              <a:rPr lang="fi-FI" sz="1050" dirty="0" err="1">
                <a:solidFill>
                  <a:srgbClr val="54585A"/>
                </a:solidFill>
              </a:rPr>
              <a:t>Multiplicative</a:t>
            </a:r>
            <a:r>
              <a:rPr lang="fi-FI" sz="1050" dirty="0">
                <a:solidFill>
                  <a:srgbClr val="54585A"/>
                </a:solidFill>
              </a:rPr>
              <a:t> </a:t>
            </a:r>
            <a:r>
              <a:rPr lang="fi-FI" sz="1050" dirty="0" err="1">
                <a:solidFill>
                  <a:srgbClr val="54585A"/>
                </a:solidFill>
              </a:rPr>
              <a:t>Effects</a:t>
            </a:r>
            <a:r>
              <a:rPr lang="fi-FI" sz="1050" dirty="0">
                <a:solidFill>
                  <a:srgbClr val="54585A"/>
                </a:solidFill>
              </a:rPr>
              <a:t> of </a:t>
            </a:r>
            <a:r>
              <a:rPr lang="fi-FI" sz="1050" dirty="0" err="1">
                <a:solidFill>
                  <a:srgbClr val="54585A"/>
                </a:solidFill>
              </a:rPr>
              <a:t>the</a:t>
            </a:r>
            <a:r>
              <a:rPr lang="fi-FI" sz="1050" dirty="0">
                <a:solidFill>
                  <a:srgbClr val="54585A"/>
                </a:solidFill>
              </a:rPr>
              <a:t> </a:t>
            </a:r>
            <a:r>
              <a:rPr lang="fi-FI" sz="1050" dirty="0" err="1">
                <a:solidFill>
                  <a:srgbClr val="54585A"/>
                </a:solidFill>
              </a:rPr>
              <a:t>Fisheries</a:t>
            </a:r>
            <a:r>
              <a:rPr lang="fi-FI" sz="1050" dirty="0">
                <a:solidFill>
                  <a:srgbClr val="54585A"/>
                </a:solidFill>
              </a:rPr>
              <a:t> Industry in Finland</a:t>
            </a:r>
            <a:r>
              <a:rPr lang="fi-FI" sz="1400" dirty="0">
                <a:solidFill>
                  <a:srgbClr val="54585A"/>
                </a:solidFill>
              </a:rPr>
              <a:t>.</a:t>
            </a:r>
          </a:p>
          <a:p>
            <a:endParaRPr lang="fi-FI" sz="1400" dirty="0"/>
          </a:p>
          <a:p>
            <a:r>
              <a:rPr lang="fi-FI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04705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0"/>
          <p:cNvSpPr>
            <a:spLocks noChangeAspect="1"/>
          </p:cNvSpPr>
          <p:nvPr/>
        </p:nvSpPr>
        <p:spPr bwMode="auto">
          <a:xfrm>
            <a:off x="5130292" y="-2686"/>
            <a:ext cx="4029162" cy="5166000"/>
          </a:xfrm>
          <a:custGeom>
            <a:avLst/>
            <a:gdLst>
              <a:gd name="T0" fmla="*/ 0 w 5054"/>
              <a:gd name="T1" fmla="*/ 0 h 6480"/>
              <a:gd name="T2" fmla="*/ 0 w 5054"/>
              <a:gd name="T3" fmla="*/ 0 h 6480"/>
              <a:gd name="T4" fmla="*/ 2352 w 5054"/>
              <a:gd name="T5" fmla="*/ 0 h 6480"/>
              <a:gd name="T6" fmla="*/ 2365 w 5054"/>
              <a:gd name="T7" fmla="*/ 122 h 6480"/>
              <a:gd name="T8" fmla="*/ 2379 w 5054"/>
              <a:gd name="T9" fmla="*/ 240 h 6480"/>
              <a:gd name="T10" fmla="*/ 2389 w 5054"/>
              <a:gd name="T11" fmla="*/ 362 h 6480"/>
              <a:gd name="T12" fmla="*/ 2397 w 5054"/>
              <a:gd name="T13" fmla="*/ 485 h 6480"/>
              <a:gd name="T14" fmla="*/ 2403 w 5054"/>
              <a:gd name="T15" fmla="*/ 608 h 6480"/>
              <a:gd name="T16" fmla="*/ 2409 w 5054"/>
              <a:gd name="T17" fmla="*/ 732 h 6480"/>
              <a:gd name="T18" fmla="*/ 2410 w 5054"/>
              <a:gd name="T19" fmla="*/ 855 h 6480"/>
              <a:gd name="T20" fmla="*/ 2410 w 5054"/>
              <a:gd name="T21" fmla="*/ 978 h 6480"/>
              <a:gd name="T22" fmla="*/ 2409 w 5054"/>
              <a:gd name="T23" fmla="*/ 1166 h 6480"/>
              <a:gd name="T24" fmla="*/ 2403 w 5054"/>
              <a:gd name="T25" fmla="*/ 1355 h 6480"/>
              <a:gd name="T26" fmla="*/ 2392 w 5054"/>
              <a:gd name="T27" fmla="*/ 1539 h 6480"/>
              <a:gd name="T28" fmla="*/ 2376 w 5054"/>
              <a:gd name="T29" fmla="*/ 1727 h 6480"/>
              <a:gd name="T30" fmla="*/ 2356 w 5054"/>
              <a:gd name="T31" fmla="*/ 1913 h 6480"/>
              <a:gd name="T32" fmla="*/ 2335 w 5054"/>
              <a:gd name="T33" fmla="*/ 2096 h 6480"/>
              <a:gd name="T34" fmla="*/ 2310 w 5054"/>
              <a:gd name="T35" fmla="*/ 2280 h 6480"/>
              <a:gd name="T36" fmla="*/ 2277 w 5054"/>
              <a:gd name="T37" fmla="*/ 2462 h 6480"/>
              <a:gd name="T38" fmla="*/ 2244 w 5054"/>
              <a:gd name="T39" fmla="*/ 2645 h 6480"/>
              <a:gd name="T40" fmla="*/ 2206 w 5054"/>
              <a:gd name="T41" fmla="*/ 2823 h 6480"/>
              <a:gd name="T42" fmla="*/ 2164 w 5054"/>
              <a:gd name="T43" fmla="*/ 3003 h 6480"/>
              <a:gd name="T44" fmla="*/ 2119 w 5054"/>
              <a:gd name="T45" fmla="*/ 3180 h 6480"/>
              <a:gd name="T46" fmla="*/ 2068 w 5054"/>
              <a:gd name="T47" fmla="*/ 3359 h 6480"/>
              <a:gd name="T48" fmla="*/ 2014 w 5054"/>
              <a:gd name="T49" fmla="*/ 3534 h 6480"/>
              <a:gd name="T50" fmla="*/ 1959 w 5054"/>
              <a:gd name="T51" fmla="*/ 3711 h 6480"/>
              <a:gd name="T52" fmla="*/ 1897 w 5054"/>
              <a:gd name="T53" fmla="*/ 3884 h 6480"/>
              <a:gd name="T54" fmla="*/ 1831 w 5054"/>
              <a:gd name="T55" fmla="*/ 4056 h 6480"/>
              <a:gd name="T56" fmla="*/ 1767 w 5054"/>
              <a:gd name="T57" fmla="*/ 4229 h 6480"/>
              <a:gd name="T58" fmla="*/ 1692 w 5054"/>
              <a:gd name="T59" fmla="*/ 4397 h 6480"/>
              <a:gd name="T60" fmla="*/ 1618 w 5054"/>
              <a:gd name="T61" fmla="*/ 4565 h 6480"/>
              <a:gd name="T62" fmla="*/ 1540 w 5054"/>
              <a:gd name="T63" fmla="*/ 4731 h 6480"/>
              <a:gd name="T64" fmla="*/ 1456 w 5054"/>
              <a:gd name="T65" fmla="*/ 4901 h 6480"/>
              <a:gd name="T66" fmla="*/ 1372 w 5054"/>
              <a:gd name="T67" fmla="*/ 5063 h 6480"/>
              <a:gd name="T68" fmla="*/ 1284 w 5054"/>
              <a:gd name="T69" fmla="*/ 5229 h 6480"/>
              <a:gd name="T70" fmla="*/ 1193 w 5054"/>
              <a:gd name="T71" fmla="*/ 5390 h 6480"/>
              <a:gd name="T72" fmla="*/ 1097 w 5054"/>
              <a:gd name="T73" fmla="*/ 5552 h 6480"/>
              <a:gd name="T74" fmla="*/ 996 w 5054"/>
              <a:gd name="T75" fmla="*/ 5709 h 6480"/>
              <a:gd name="T76" fmla="*/ 896 w 5054"/>
              <a:gd name="T77" fmla="*/ 5867 h 6480"/>
              <a:gd name="T78" fmla="*/ 791 w 5054"/>
              <a:gd name="T79" fmla="*/ 6023 h 6480"/>
              <a:gd name="T80" fmla="*/ 681 w 5054"/>
              <a:gd name="T81" fmla="*/ 6176 h 6480"/>
              <a:gd name="T82" fmla="*/ 569 w 5054"/>
              <a:gd name="T83" fmla="*/ 6330 h 6480"/>
              <a:gd name="T84" fmla="*/ 455 w 5054"/>
              <a:gd name="T85" fmla="*/ 6480 h 6480"/>
              <a:gd name="T86" fmla="*/ 5054 w 5054"/>
              <a:gd name="T87" fmla="*/ 6480 h 6480"/>
              <a:gd name="T88" fmla="*/ 5054 w 5054"/>
              <a:gd name="T89" fmla="*/ 0 h 6480"/>
              <a:gd name="T90" fmla="*/ 0 w 5054"/>
              <a:gd name="T91" fmla="*/ 0 h 6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5054" h="6480">
                <a:moveTo>
                  <a:pt x="0" y="0"/>
                </a:moveTo>
                <a:lnTo>
                  <a:pt x="0" y="0"/>
                </a:lnTo>
                <a:lnTo>
                  <a:pt x="2352" y="0"/>
                </a:lnTo>
                <a:lnTo>
                  <a:pt x="2365" y="122"/>
                </a:lnTo>
                <a:lnTo>
                  <a:pt x="2379" y="240"/>
                </a:lnTo>
                <a:lnTo>
                  <a:pt x="2389" y="362"/>
                </a:lnTo>
                <a:lnTo>
                  <a:pt x="2397" y="485"/>
                </a:lnTo>
                <a:lnTo>
                  <a:pt x="2403" y="608"/>
                </a:lnTo>
                <a:lnTo>
                  <a:pt x="2409" y="732"/>
                </a:lnTo>
                <a:lnTo>
                  <a:pt x="2410" y="855"/>
                </a:lnTo>
                <a:lnTo>
                  <a:pt x="2410" y="978"/>
                </a:lnTo>
                <a:lnTo>
                  <a:pt x="2409" y="1166"/>
                </a:lnTo>
                <a:lnTo>
                  <a:pt x="2403" y="1355"/>
                </a:lnTo>
                <a:lnTo>
                  <a:pt x="2392" y="1539"/>
                </a:lnTo>
                <a:lnTo>
                  <a:pt x="2376" y="1727"/>
                </a:lnTo>
                <a:lnTo>
                  <a:pt x="2356" y="1913"/>
                </a:lnTo>
                <a:lnTo>
                  <a:pt x="2335" y="2096"/>
                </a:lnTo>
                <a:lnTo>
                  <a:pt x="2310" y="2280"/>
                </a:lnTo>
                <a:lnTo>
                  <a:pt x="2277" y="2462"/>
                </a:lnTo>
                <a:lnTo>
                  <a:pt x="2244" y="2645"/>
                </a:lnTo>
                <a:lnTo>
                  <a:pt x="2206" y="2823"/>
                </a:lnTo>
                <a:lnTo>
                  <a:pt x="2164" y="3003"/>
                </a:lnTo>
                <a:lnTo>
                  <a:pt x="2119" y="3180"/>
                </a:lnTo>
                <a:lnTo>
                  <a:pt x="2068" y="3359"/>
                </a:lnTo>
                <a:lnTo>
                  <a:pt x="2014" y="3534"/>
                </a:lnTo>
                <a:lnTo>
                  <a:pt x="1959" y="3711"/>
                </a:lnTo>
                <a:lnTo>
                  <a:pt x="1897" y="3884"/>
                </a:lnTo>
                <a:lnTo>
                  <a:pt x="1831" y="4056"/>
                </a:lnTo>
                <a:lnTo>
                  <a:pt x="1767" y="4229"/>
                </a:lnTo>
                <a:lnTo>
                  <a:pt x="1692" y="4397"/>
                </a:lnTo>
                <a:lnTo>
                  <a:pt x="1618" y="4565"/>
                </a:lnTo>
                <a:lnTo>
                  <a:pt x="1540" y="4731"/>
                </a:lnTo>
                <a:lnTo>
                  <a:pt x="1456" y="4901"/>
                </a:lnTo>
                <a:lnTo>
                  <a:pt x="1372" y="5063"/>
                </a:lnTo>
                <a:lnTo>
                  <a:pt x="1284" y="5229"/>
                </a:lnTo>
                <a:lnTo>
                  <a:pt x="1193" y="5390"/>
                </a:lnTo>
                <a:lnTo>
                  <a:pt x="1097" y="5552"/>
                </a:lnTo>
                <a:lnTo>
                  <a:pt x="996" y="5709"/>
                </a:lnTo>
                <a:lnTo>
                  <a:pt x="896" y="5867"/>
                </a:lnTo>
                <a:lnTo>
                  <a:pt x="791" y="6023"/>
                </a:lnTo>
                <a:lnTo>
                  <a:pt x="681" y="6176"/>
                </a:lnTo>
                <a:lnTo>
                  <a:pt x="569" y="6330"/>
                </a:lnTo>
                <a:lnTo>
                  <a:pt x="455" y="6480"/>
                </a:lnTo>
                <a:lnTo>
                  <a:pt x="5054" y="6480"/>
                </a:lnTo>
                <a:lnTo>
                  <a:pt x="5054" y="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3"/>
            </a:stretch>
          </a:blipFill>
          <a:ln>
            <a:noFill/>
          </a:ln>
          <a:effectLst>
            <a:innerShdw blurRad="889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Left Arrow 15"/>
          <p:cNvSpPr/>
          <p:nvPr/>
        </p:nvSpPr>
        <p:spPr>
          <a:xfrm>
            <a:off x="9315450" y="1282187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9254247" y="5954"/>
            <a:ext cx="180000" cy="0"/>
          </a:xfrm>
          <a:prstGeom prst="straightConnector1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9254247" y="5162055"/>
            <a:ext cx="180000" cy="0"/>
          </a:xfrm>
          <a:prstGeom prst="straightConnector1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9154150" y="-284976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7003051" y="-284976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9152865" y="5223960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5493590" y="5223960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7236" y="4113978"/>
            <a:ext cx="1112693" cy="909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56409" y="4113978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dirty="0"/>
              <a:t> 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48343" y="45275"/>
            <a:ext cx="6697916" cy="857250"/>
          </a:xfrm>
        </p:spPr>
        <p:txBody>
          <a:bodyPr/>
          <a:lstStyle/>
          <a:p>
            <a:r>
              <a:rPr lang="fi-FI" dirty="0"/>
              <a:t>Kotimainen tuotanto työllistää</a:t>
            </a:r>
          </a:p>
        </p:txBody>
      </p:sp>
      <p:graphicFrame>
        <p:nvGraphicFramePr>
          <p:cNvPr id="18" name="Chart 3">
            <a:extLst>
              <a:ext uri="{FF2B5EF4-FFF2-40B4-BE49-F238E27FC236}">
                <a16:creationId xmlns:a16="http://schemas.microsoft.com/office/drawing/2014/main" id="{00000000-0008-0000-05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5705841"/>
              </p:ext>
            </p:extLst>
          </p:nvPr>
        </p:nvGraphicFramePr>
        <p:xfrm>
          <a:off x="342901" y="1338707"/>
          <a:ext cx="5800725" cy="2714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01634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0"/>
          <p:cNvSpPr>
            <a:spLocks noChangeAspect="1"/>
          </p:cNvSpPr>
          <p:nvPr/>
        </p:nvSpPr>
        <p:spPr bwMode="auto">
          <a:xfrm>
            <a:off x="5114838" y="-22500"/>
            <a:ext cx="4029162" cy="5166000"/>
          </a:xfrm>
          <a:custGeom>
            <a:avLst/>
            <a:gdLst>
              <a:gd name="T0" fmla="*/ 0 w 5054"/>
              <a:gd name="T1" fmla="*/ 0 h 6480"/>
              <a:gd name="T2" fmla="*/ 0 w 5054"/>
              <a:gd name="T3" fmla="*/ 0 h 6480"/>
              <a:gd name="T4" fmla="*/ 2352 w 5054"/>
              <a:gd name="T5" fmla="*/ 0 h 6480"/>
              <a:gd name="T6" fmla="*/ 2365 w 5054"/>
              <a:gd name="T7" fmla="*/ 122 h 6480"/>
              <a:gd name="T8" fmla="*/ 2379 w 5054"/>
              <a:gd name="T9" fmla="*/ 240 h 6480"/>
              <a:gd name="T10" fmla="*/ 2389 w 5054"/>
              <a:gd name="T11" fmla="*/ 362 h 6480"/>
              <a:gd name="T12" fmla="*/ 2397 w 5054"/>
              <a:gd name="T13" fmla="*/ 485 h 6480"/>
              <a:gd name="T14" fmla="*/ 2403 w 5054"/>
              <a:gd name="T15" fmla="*/ 608 h 6480"/>
              <a:gd name="T16" fmla="*/ 2409 w 5054"/>
              <a:gd name="T17" fmla="*/ 732 h 6480"/>
              <a:gd name="T18" fmla="*/ 2410 w 5054"/>
              <a:gd name="T19" fmla="*/ 855 h 6480"/>
              <a:gd name="T20" fmla="*/ 2410 w 5054"/>
              <a:gd name="T21" fmla="*/ 978 h 6480"/>
              <a:gd name="T22" fmla="*/ 2409 w 5054"/>
              <a:gd name="T23" fmla="*/ 1166 h 6480"/>
              <a:gd name="T24" fmla="*/ 2403 w 5054"/>
              <a:gd name="T25" fmla="*/ 1355 h 6480"/>
              <a:gd name="T26" fmla="*/ 2392 w 5054"/>
              <a:gd name="T27" fmla="*/ 1539 h 6480"/>
              <a:gd name="T28" fmla="*/ 2376 w 5054"/>
              <a:gd name="T29" fmla="*/ 1727 h 6480"/>
              <a:gd name="T30" fmla="*/ 2356 w 5054"/>
              <a:gd name="T31" fmla="*/ 1913 h 6480"/>
              <a:gd name="T32" fmla="*/ 2335 w 5054"/>
              <a:gd name="T33" fmla="*/ 2096 h 6480"/>
              <a:gd name="T34" fmla="*/ 2310 w 5054"/>
              <a:gd name="T35" fmla="*/ 2280 h 6480"/>
              <a:gd name="T36" fmla="*/ 2277 w 5054"/>
              <a:gd name="T37" fmla="*/ 2462 h 6480"/>
              <a:gd name="T38" fmla="*/ 2244 w 5054"/>
              <a:gd name="T39" fmla="*/ 2645 h 6480"/>
              <a:gd name="T40" fmla="*/ 2206 w 5054"/>
              <a:gd name="T41" fmla="*/ 2823 h 6480"/>
              <a:gd name="T42" fmla="*/ 2164 w 5054"/>
              <a:gd name="T43" fmla="*/ 3003 h 6480"/>
              <a:gd name="T44" fmla="*/ 2119 w 5054"/>
              <a:gd name="T45" fmla="*/ 3180 h 6480"/>
              <a:gd name="T46" fmla="*/ 2068 w 5054"/>
              <a:gd name="T47" fmla="*/ 3359 h 6480"/>
              <a:gd name="T48" fmla="*/ 2014 w 5054"/>
              <a:gd name="T49" fmla="*/ 3534 h 6480"/>
              <a:gd name="T50" fmla="*/ 1959 w 5054"/>
              <a:gd name="T51" fmla="*/ 3711 h 6480"/>
              <a:gd name="T52" fmla="*/ 1897 w 5054"/>
              <a:gd name="T53" fmla="*/ 3884 h 6480"/>
              <a:gd name="T54" fmla="*/ 1831 w 5054"/>
              <a:gd name="T55" fmla="*/ 4056 h 6480"/>
              <a:gd name="T56" fmla="*/ 1767 w 5054"/>
              <a:gd name="T57" fmla="*/ 4229 h 6480"/>
              <a:gd name="T58" fmla="*/ 1692 w 5054"/>
              <a:gd name="T59" fmla="*/ 4397 h 6480"/>
              <a:gd name="T60" fmla="*/ 1618 w 5054"/>
              <a:gd name="T61" fmla="*/ 4565 h 6480"/>
              <a:gd name="T62" fmla="*/ 1540 w 5054"/>
              <a:gd name="T63" fmla="*/ 4731 h 6480"/>
              <a:gd name="T64" fmla="*/ 1456 w 5054"/>
              <a:gd name="T65" fmla="*/ 4901 h 6480"/>
              <a:gd name="T66" fmla="*/ 1372 w 5054"/>
              <a:gd name="T67" fmla="*/ 5063 h 6480"/>
              <a:gd name="T68" fmla="*/ 1284 w 5054"/>
              <a:gd name="T69" fmla="*/ 5229 h 6480"/>
              <a:gd name="T70" fmla="*/ 1193 w 5054"/>
              <a:gd name="T71" fmla="*/ 5390 h 6480"/>
              <a:gd name="T72" fmla="*/ 1097 w 5054"/>
              <a:gd name="T73" fmla="*/ 5552 h 6480"/>
              <a:gd name="T74" fmla="*/ 996 w 5054"/>
              <a:gd name="T75" fmla="*/ 5709 h 6480"/>
              <a:gd name="T76" fmla="*/ 896 w 5054"/>
              <a:gd name="T77" fmla="*/ 5867 h 6480"/>
              <a:gd name="T78" fmla="*/ 791 w 5054"/>
              <a:gd name="T79" fmla="*/ 6023 h 6480"/>
              <a:gd name="T80" fmla="*/ 681 w 5054"/>
              <a:gd name="T81" fmla="*/ 6176 h 6480"/>
              <a:gd name="T82" fmla="*/ 569 w 5054"/>
              <a:gd name="T83" fmla="*/ 6330 h 6480"/>
              <a:gd name="T84" fmla="*/ 455 w 5054"/>
              <a:gd name="T85" fmla="*/ 6480 h 6480"/>
              <a:gd name="T86" fmla="*/ 5054 w 5054"/>
              <a:gd name="T87" fmla="*/ 6480 h 6480"/>
              <a:gd name="T88" fmla="*/ 5054 w 5054"/>
              <a:gd name="T89" fmla="*/ 0 h 6480"/>
              <a:gd name="T90" fmla="*/ 0 w 5054"/>
              <a:gd name="T91" fmla="*/ 0 h 6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5054" h="6480">
                <a:moveTo>
                  <a:pt x="0" y="0"/>
                </a:moveTo>
                <a:lnTo>
                  <a:pt x="0" y="0"/>
                </a:lnTo>
                <a:lnTo>
                  <a:pt x="2352" y="0"/>
                </a:lnTo>
                <a:lnTo>
                  <a:pt x="2365" y="122"/>
                </a:lnTo>
                <a:lnTo>
                  <a:pt x="2379" y="240"/>
                </a:lnTo>
                <a:lnTo>
                  <a:pt x="2389" y="362"/>
                </a:lnTo>
                <a:lnTo>
                  <a:pt x="2397" y="485"/>
                </a:lnTo>
                <a:lnTo>
                  <a:pt x="2403" y="608"/>
                </a:lnTo>
                <a:lnTo>
                  <a:pt x="2409" y="732"/>
                </a:lnTo>
                <a:lnTo>
                  <a:pt x="2410" y="855"/>
                </a:lnTo>
                <a:lnTo>
                  <a:pt x="2410" y="978"/>
                </a:lnTo>
                <a:lnTo>
                  <a:pt x="2409" y="1166"/>
                </a:lnTo>
                <a:lnTo>
                  <a:pt x="2403" y="1355"/>
                </a:lnTo>
                <a:lnTo>
                  <a:pt x="2392" y="1539"/>
                </a:lnTo>
                <a:lnTo>
                  <a:pt x="2376" y="1727"/>
                </a:lnTo>
                <a:lnTo>
                  <a:pt x="2356" y="1913"/>
                </a:lnTo>
                <a:lnTo>
                  <a:pt x="2335" y="2096"/>
                </a:lnTo>
                <a:lnTo>
                  <a:pt x="2310" y="2280"/>
                </a:lnTo>
                <a:lnTo>
                  <a:pt x="2277" y="2462"/>
                </a:lnTo>
                <a:lnTo>
                  <a:pt x="2244" y="2645"/>
                </a:lnTo>
                <a:lnTo>
                  <a:pt x="2206" y="2823"/>
                </a:lnTo>
                <a:lnTo>
                  <a:pt x="2164" y="3003"/>
                </a:lnTo>
                <a:lnTo>
                  <a:pt x="2119" y="3180"/>
                </a:lnTo>
                <a:lnTo>
                  <a:pt x="2068" y="3359"/>
                </a:lnTo>
                <a:lnTo>
                  <a:pt x="2014" y="3534"/>
                </a:lnTo>
                <a:lnTo>
                  <a:pt x="1959" y="3711"/>
                </a:lnTo>
                <a:lnTo>
                  <a:pt x="1897" y="3884"/>
                </a:lnTo>
                <a:lnTo>
                  <a:pt x="1831" y="4056"/>
                </a:lnTo>
                <a:lnTo>
                  <a:pt x="1767" y="4229"/>
                </a:lnTo>
                <a:lnTo>
                  <a:pt x="1692" y="4397"/>
                </a:lnTo>
                <a:lnTo>
                  <a:pt x="1618" y="4565"/>
                </a:lnTo>
                <a:lnTo>
                  <a:pt x="1540" y="4731"/>
                </a:lnTo>
                <a:lnTo>
                  <a:pt x="1456" y="4901"/>
                </a:lnTo>
                <a:lnTo>
                  <a:pt x="1372" y="5063"/>
                </a:lnTo>
                <a:lnTo>
                  <a:pt x="1284" y="5229"/>
                </a:lnTo>
                <a:lnTo>
                  <a:pt x="1193" y="5390"/>
                </a:lnTo>
                <a:lnTo>
                  <a:pt x="1097" y="5552"/>
                </a:lnTo>
                <a:lnTo>
                  <a:pt x="996" y="5709"/>
                </a:lnTo>
                <a:lnTo>
                  <a:pt x="896" y="5867"/>
                </a:lnTo>
                <a:lnTo>
                  <a:pt x="791" y="6023"/>
                </a:lnTo>
                <a:lnTo>
                  <a:pt x="681" y="6176"/>
                </a:lnTo>
                <a:lnTo>
                  <a:pt x="569" y="6330"/>
                </a:lnTo>
                <a:lnTo>
                  <a:pt x="455" y="6480"/>
                </a:lnTo>
                <a:lnTo>
                  <a:pt x="5054" y="6480"/>
                </a:lnTo>
                <a:lnTo>
                  <a:pt x="5054" y="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3"/>
            </a:stretch>
          </a:blipFill>
          <a:ln>
            <a:noFill/>
          </a:ln>
          <a:effectLst>
            <a:innerShdw blurRad="889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Left Arrow 15"/>
          <p:cNvSpPr/>
          <p:nvPr/>
        </p:nvSpPr>
        <p:spPr>
          <a:xfrm>
            <a:off x="9315450" y="1282187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9254247" y="5954"/>
            <a:ext cx="180000" cy="0"/>
          </a:xfrm>
          <a:prstGeom prst="straightConnector1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9254247" y="5162055"/>
            <a:ext cx="180000" cy="0"/>
          </a:xfrm>
          <a:prstGeom prst="straightConnector1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9154150" y="-284976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7003051" y="-284976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9152865" y="5223960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5493590" y="5223960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7236" y="4113978"/>
            <a:ext cx="1112693" cy="909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48343" y="45275"/>
            <a:ext cx="6697916" cy="857250"/>
          </a:xfrm>
        </p:spPr>
        <p:txBody>
          <a:bodyPr/>
          <a:lstStyle/>
          <a:p>
            <a:r>
              <a:rPr lang="fi-FI" dirty="0"/>
              <a:t>Alkutuotannon kerrannaisvaikutukset</a:t>
            </a:r>
            <a:br>
              <a:rPr lang="fi-FI" dirty="0"/>
            </a:br>
            <a:r>
              <a:rPr lang="fi-FI" dirty="0"/>
              <a:t>työllisyyteen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07613" y="3756896"/>
            <a:ext cx="28296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/>
              <a:t>Kerrannaisvaikutuskertoimet:</a:t>
            </a:r>
          </a:p>
          <a:p>
            <a:r>
              <a:rPr lang="fi-FI" sz="1400" dirty="0"/>
              <a:t>	Kalastus		2,0</a:t>
            </a:r>
          </a:p>
          <a:p>
            <a:r>
              <a:rPr lang="fi-FI" sz="1400" dirty="0"/>
              <a:t>	Vesiviljely            4,3</a:t>
            </a:r>
          </a:p>
        </p:txBody>
      </p:sp>
      <p:graphicFrame>
        <p:nvGraphicFramePr>
          <p:cNvPr id="19" name="Chart 5">
            <a:extLst>
              <a:ext uri="{FF2B5EF4-FFF2-40B4-BE49-F238E27FC236}">
                <a16:creationId xmlns:a16="http://schemas.microsoft.com/office/drawing/2014/main" id="{00000000-0008-0000-05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3263503"/>
              </p:ext>
            </p:extLst>
          </p:nvPr>
        </p:nvGraphicFramePr>
        <p:xfrm>
          <a:off x="287184" y="1083891"/>
          <a:ext cx="5779135" cy="2714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243647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0975" y="-1"/>
            <a:ext cx="5153025" cy="515302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Ympäristö</a:t>
            </a:r>
          </a:p>
        </p:txBody>
      </p:sp>
      <p:sp>
        <p:nvSpPr>
          <p:cNvPr id="9" name="Left Arrow 8"/>
          <p:cNvSpPr/>
          <p:nvPr/>
        </p:nvSpPr>
        <p:spPr>
          <a:xfrm>
            <a:off x="9315450" y="2029238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Left Arrow 12"/>
          <p:cNvSpPr/>
          <p:nvPr/>
        </p:nvSpPr>
        <p:spPr>
          <a:xfrm flipH="1">
            <a:off x="-526360" y="1749425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43996" y="4687773"/>
            <a:ext cx="2138867" cy="367625"/>
            <a:chOff x="343996" y="4594636"/>
            <a:chExt cx="2138867" cy="367625"/>
          </a:xfrm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3996" y="4766202"/>
              <a:ext cx="100142" cy="162730"/>
            </a:xfrm>
            <a:custGeom>
              <a:avLst/>
              <a:gdLst>
                <a:gd name="T0" fmla="*/ 0 w 57"/>
                <a:gd name="T1" fmla="*/ 0 h 92"/>
                <a:gd name="T2" fmla="*/ 0 w 57"/>
                <a:gd name="T3" fmla="*/ 73 h 92"/>
                <a:gd name="T4" fmla="*/ 21 w 57"/>
                <a:gd name="T5" fmla="*/ 92 h 92"/>
                <a:gd name="T6" fmla="*/ 57 w 57"/>
                <a:gd name="T7" fmla="*/ 91 h 92"/>
                <a:gd name="T8" fmla="*/ 56 w 57"/>
                <a:gd name="T9" fmla="*/ 78 h 92"/>
                <a:gd name="T10" fmla="*/ 24 w 57"/>
                <a:gd name="T11" fmla="*/ 78 h 92"/>
                <a:gd name="T12" fmla="*/ 18 w 57"/>
                <a:gd name="T13" fmla="*/ 76 h 92"/>
                <a:gd name="T14" fmla="*/ 17 w 57"/>
                <a:gd name="T15" fmla="*/ 71 h 92"/>
                <a:gd name="T16" fmla="*/ 17 w 57"/>
                <a:gd name="T17" fmla="*/ 0 h 92"/>
                <a:gd name="T18" fmla="*/ 0 w 57"/>
                <a:gd name="T1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92">
                  <a:moveTo>
                    <a:pt x="0" y="0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0" y="86"/>
                    <a:pt x="7" y="92"/>
                    <a:pt x="21" y="92"/>
                  </a:cubicBezTo>
                  <a:cubicBezTo>
                    <a:pt x="36" y="92"/>
                    <a:pt x="48" y="92"/>
                    <a:pt x="57" y="91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22" y="78"/>
                    <a:pt x="19" y="78"/>
                    <a:pt x="18" y="76"/>
                  </a:cubicBezTo>
                  <a:cubicBezTo>
                    <a:pt x="17" y="75"/>
                    <a:pt x="17" y="73"/>
                    <a:pt x="17" y="71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Freeform 6"/>
            <p:cNvSpPr>
              <a:spLocks/>
            </p:cNvSpPr>
            <p:nvPr userDrawn="1"/>
          </p:nvSpPr>
          <p:spPr bwMode="auto">
            <a:xfrm>
              <a:off x="451501" y="4813328"/>
              <a:ext cx="105296" cy="118550"/>
            </a:xfrm>
            <a:custGeom>
              <a:avLst/>
              <a:gdLst>
                <a:gd name="T0" fmla="*/ 44 w 60"/>
                <a:gd name="T1" fmla="*/ 0 h 67"/>
                <a:gd name="T2" fmla="*/ 44 w 60"/>
                <a:gd name="T3" fmla="*/ 46 h 67"/>
                <a:gd name="T4" fmla="*/ 25 w 60"/>
                <a:gd name="T5" fmla="*/ 53 h 67"/>
                <a:gd name="T6" fmla="*/ 18 w 60"/>
                <a:gd name="T7" fmla="*/ 51 h 67"/>
                <a:gd name="T8" fmla="*/ 17 w 60"/>
                <a:gd name="T9" fmla="*/ 44 h 67"/>
                <a:gd name="T10" fmla="*/ 17 w 60"/>
                <a:gd name="T11" fmla="*/ 0 h 67"/>
                <a:gd name="T12" fmla="*/ 0 w 60"/>
                <a:gd name="T13" fmla="*/ 0 h 67"/>
                <a:gd name="T14" fmla="*/ 0 w 60"/>
                <a:gd name="T15" fmla="*/ 49 h 67"/>
                <a:gd name="T16" fmla="*/ 18 w 60"/>
                <a:gd name="T17" fmla="*/ 67 h 67"/>
                <a:gd name="T18" fmla="*/ 46 w 60"/>
                <a:gd name="T19" fmla="*/ 56 h 67"/>
                <a:gd name="T20" fmla="*/ 47 w 60"/>
                <a:gd name="T21" fmla="*/ 65 h 67"/>
                <a:gd name="T22" fmla="*/ 60 w 60"/>
                <a:gd name="T23" fmla="*/ 65 h 67"/>
                <a:gd name="T24" fmla="*/ 60 w 60"/>
                <a:gd name="T25" fmla="*/ 0 h 67"/>
                <a:gd name="T26" fmla="*/ 44 w 60"/>
                <a:gd name="T2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" h="67">
                  <a:moveTo>
                    <a:pt x="44" y="0"/>
                  </a:moveTo>
                  <a:cubicBezTo>
                    <a:pt x="44" y="46"/>
                    <a:pt x="44" y="46"/>
                    <a:pt x="44" y="46"/>
                  </a:cubicBezTo>
                  <a:cubicBezTo>
                    <a:pt x="35" y="51"/>
                    <a:pt x="29" y="53"/>
                    <a:pt x="25" y="53"/>
                  </a:cubicBezTo>
                  <a:cubicBezTo>
                    <a:pt x="21" y="53"/>
                    <a:pt x="19" y="52"/>
                    <a:pt x="18" y="51"/>
                  </a:cubicBezTo>
                  <a:cubicBezTo>
                    <a:pt x="17" y="50"/>
                    <a:pt x="16" y="47"/>
                    <a:pt x="17" y="44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1"/>
                    <a:pt x="6" y="67"/>
                    <a:pt x="18" y="67"/>
                  </a:cubicBezTo>
                  <a:cubicBezTo>
                    <a:pt x="27" y="67"/>
                    <a:pt x="36" y="63"/>
                    <a:pt x="46" y="56"/>
                  </a:cubicBezTo>
                  <a:cubicBezTo>
                    <a:pt x="47" y="65"/>
                    <a:pt x="47" y="65"/>
                    <a:pt x="47" y="65"/>
                  </a:cubicBezTo>
                  <a:cubicBezTo>
                    <a:pt x="60" y="65"/>
                    <a:pt x="60" y="65"/>
                    <a:pt x="60" y="65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578150" y="4766202"/>
              <a:ext cx="106769" cy="162730"/>
            </a:xfrm>
            <a:custGeom>
              <a:avLst/>
              <a:gdLst>
                <a:gd name="T0" fmla="*/ 43 w 61"/>
                <a:gd name="T1" fmla="*/ 92 h 92"/>
                <a:gd name="T2" fmla="*/ 61 w 61"/>
                <a:gd name="T3" fmla="*/ 92 h 92"/>
                <a:gd name="T4" fmla="*/ 41 w 61"/>
                <a:gd name="T5" fmla="*/ 62 h 92"/>
                <a:gd name="T6" fmla="*/ 35 w 61"/>
                <a:gd name="T7" fmla="*/ 56 h 92"/>
                <a:gd name="T8" fmla="*/ 35 w 61"/>
                <a:gd name="T9" fmla="*/ 55 h 92"/>
                <a:gd name="T10" fmla="*/ 41 w 61"/>
                <a:gd name="T11" fmla="*/ 50 h 92"/>
                <a:gd name="T12" fmla="*/ 59 w 61"/>
                <a:gd name="T13" fmla="*/ 27 h 92"/>
                <a:gd name="T14" fmla="*/ 41 w 61"/>
                <a:gd name="T15" fmla="*/ 27 h 92"/>
                <a:gd name="T16" fmla="*/ 23 w 61"/>
                <a:gd name="T17" fmla="*/ 50 h 92"/>
                <a:gd name="T18" fmla="*/ 16 w 61"/>
                <a:gd name="T19" fmla="*/ 50 h 92"/>
                <a:gd name="T20" fmla="*/ 17 w 61"/>
                <a:gd name="T21" fmla="*/ 39 h 92"/>
                <a:gd name="T22" fmla="*/ 17 w 61"/>
                <a:gd name="T23" fmla="*/ 0 h 92"/>
                <a:gd name="T24" fmla="*/ 0 w 61"/>
                <a:gd name="T25" fmla="*/ 0 h 92"/>
                <a:gd name="T26" fmla="*/ 0 w 61"/>
                <a:gd name="T27" fmla="*/ 92 h 92"/>
                <a:gd name="T28" fmla="*/ 16 w 61"/>
                <a:gd name="T29" fmla="*/ 92 h 92"/>
                <a:gd name="T30" fmla="*/ 16 w 61"/>
                <a:gd name="T31" fmla="*/ 71 h 92"/>
                <a:gd name="T32" fmla="*/ 16 w 61"/>
                <a:gd name="T33" fmla="*/ 61 h 92"/>
                <a:gd name="T34" fmla="*/ 23 w 61"/>
                <a:gd name="T35" fmla="*/ 61 h 92"/>
                <a:gd name="T36" fmla="*/ 43 w 61"/>
                <a:gd name="T37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92">
                  <a:moveTo>
                    <a:pt x="43" y="92"/>
                  </a:moveTo>
                  <a:cubicBezTo>
                    <a:pt x="61" y="92"/>
                    <a:pt x="61" y="92"/>
                    <a:pt x="61" y="9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39" y="59"/>
                    <a:pt x="37" y="57"/>
                    <a:pt x="35" y="56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37" y="54"/>
                    <a:pt x="39" y="52"/>
                    <a:pt x="41" y="50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6" y="47"/>
                    <a:pt x="17" y="43"/>
                    <a:pt x="17" y="39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69"/>
                    <a:pt x="16" y="65"/>
                    <a:pt x="16" y="61"/>
                  </a:cubicBezTo>
                  <a:cubicBezTo>
                    <a:pt x="23" y="61"/>
                    <a:pt x="23" y="61"/>
                    <a:pt x="23" y="61"/>
                  </a:cubicBezTo>
                  <a:lnTo>
                    <a:pt x="43" y="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681237" y="4810382"/>
              <a:ext cx="107505" cy="121496"/>
            </a:xfrm>
            <a:custGeom>
              <a:avLst/>
              <a:gdLst>
                <a:gd name="T0" fmla="*/ 61 w 61"/>
                <a:gd name="T1" fmla="*/ 23 h 69"/>
                <a:gd name="T2" fmla="*/ 54 w 61"/>
                <a:gd name="T3" fmla="*/ 6 h 69"/>
                <a:gd name="T4" fmla="*/ 31 w 61"/>
                <a:gd name="T5" fmla="*/ 0 h 69"/>
                <a:gd name="T6" fmla="*/ 7 w 61"/>
                <a:gd name="T7" fmla="*/ 8 h 69"/>
                <a:gd name="T8" fmla="*/ 0 w 61"/>
                <a:gd name="T9" fmla="*/ 34 h 69"/>
                <a:gd name="T10" fmla="*/ 7 w 61"/>
                <a:gd name="T11" fmla="*/ 61 h 69"/>
                <a:gd name="T12" fmla="*/ 32 w 61"/>
                <a:gd name="T13" fmla="*/ 69 h 69"/>
                <a:gd name="T14" fmla="*/ 59 w 61"/>
                <a:gd name="T15" fmla="*/ 64 h 69"/>
                <a:gd name="T16" fmla="*/ 58 w 61"/>
                <a:gd name="T17" fmla="*/ 54 h 69"/>
                <a:gd name="T18" fmla="*/ 34 w 61"/>
                <a:gd name="T19" fmla="*/ 55 h 69"/>
                <a:gd name="T20" fmla="*/ 22 w 61"/>
                <a:gd name="T21" fmla="*/ 53 h 69"/>
                <a:gd name="T22" fmla="*/ 17 w 61"/>
                <a:gd name="T23" fmla="*/ 41 h 69"/>
                <a:gd name="T24" fmla="*/ 44 w 61"/>
                <a:gd name="T25" fmla="*/ 41 h 69"/>
                <a:gd name="T26" fmla="*/ 61 w 61"/>
                <a:gd name="T27" fmla="*/ 23 h 69"/>
                <a:gd name="T28" fmla="*/ 45 w 61"/>
                <a:gd name="T29" fmla="*/ 22 h 69"/>
                <a:gd name="T30" fmla="*/ 39 w 61"/>
                <a:gd name="T31" fmla="*/ 30 h 69"/>
                <a:gd name="T32" fmla="*/ 17 w 61"/>
                <a:gd name="T33" fmla="*/ 30 h 69"/>
                <a:gd name="T34" fmla="*/ 20 w 61"/>
                <a:gd name="T35" fmla="*/ 16 h 69"/>
                <a:gd name="T36" fmla="*/ 32 w 61"/>
                <a:gd name="T37" fmla="*/ 13 h 69"/>
                <a:gd name="T38" fmla="*/ 42 w 61"/>
                <a:gd name="T39" fmla="*/ 15 h 69"/>
                <a:gd name="T40" fmla="*/ 45 w 61"/>
                <a:gd name="T41" fmla="*/ 2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1" h="69">
                  <a:moveTo>
                    <a:pt x="61" y="23"/>
                  </a:moveTo>
                  <a:cubicBezTo>
                    <a:pt x="61" y="15"/>
                    <a:pt x="59" y="9"/>
                    <a:pt x="54" y="6"/>
                  </a:cubicBezTo>
                  <a:cubicBezTo>
                    <a:pt x="49" y="2"/>
                    <a:pt x="42" y="0"/>
                    <a:pt x="31" y="0"/>
                  </a:cubicBezTo>
                  <a:cubicBezTo>
                    <a:pt x="20" y="0"/>
                    <a:pt x="12" y="3"/>
                    <a:pt x="7" y="8"/>
                  </a:cubicBezTo>
                  <a:cubicBezTo>
                    <a:pt x="2" y="13"/>
                    <a:pt x="0" y="22"/>
                    <a:pt x="0" y="34"/>
                  </a:cubicBezTo>
                  <a:cubicBezTo>
                    <a:pt x="0" y="47"/>
                    <a:pt x="2" y="55"/>
                    <a:pt x="7" y="61"/>
                  </a:cubicBezTo>
                  <a:cubicBezTo>
                    <a:pt x="12" y="66"/>
                    <a:pt x="21" y="69"/>
                    <a:pt x="32" y="69"/>
                  </a:cubicBezTo>
                  <a:cubicBezTo>
                    <a:pt x="44" y="69"/>
                    <a:pt x="53" y="67"/>
                    <a:pt x="59" y="64"/>
                  </a:cubicBezTo>
                  <a:cubicBezTo>
                    <a:pt x="58" y="54"/>
                    <a:pt x="58" y="54"/>
                    <a:pt x="58" y="54"/>
                  </a:cubicBezTo>
                  <a:cubicBezTo>
                    <a:pt x="49" y="55"/>
                    <a:pt x="41" y="55"/>
                    <a:pt x="34" y="55"/>
                  </a:cubicBezTo>
                  <a:cubicBezTo>
                    <a:pt x="29" y="55"/>
                    <a:pt x="24" y="54"/>
                    <a:pt x="22" y="53"/>
                  </a:cubicBezTo>
                  <a:cubicBezTo>
                    <a:pt x="19" y="51"/>
                    <a:pt x="18" y="47"/>
                    <a:pt x="17" y="4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55" y="41"/>
                    <a:pt x="61" y="35"/>
                    <a:pt x="61" y="23"/>
                  </a:cubicBezTo>
                  <a:moveTo>
                    <a:pt x="45" y="22"/>
                  </a:moveTo>
                  <a:cubicBezTo>
                    <a:pt x="45" y="27"/>
                    <a:pt x="43" y="30"/>
                    <a:pt x="39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23"/>
                    <a:pt x="18" y="19"/>
                    <a:pt x="20" y="16"/>
                  </a:cubicBezTo>
                  <a:cubicBezTo>
                    <a:pt x="22" y="14"/>
                    <a:pt x="26" y="13"/>
                    <a:pt x="32" y="13"/>
                  </a:cubicBezTo>
                  <a:cubicBezTo>
                    <a:pt x="37" y="13"/>
                    <a:pt x="40" y="13"/>
                    <a:pt x="42" y="15"/>
                  </a:cubicBezTo>
                  <a:cubicBezTo>
                    <a:pt x="44" y="16"/>
                    <a:pt x="45" y="19"/>
                    <a:pt x="45" y="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623803" y="4594636"/>
              <a:ext cx="219428" cy="204701"/>
            </a:xfrm>
            <a:custGeom>
              <a:avLst/>
              <a:gdLst>
                <a:gd name="T0" fmla="*/ 65 w 125"/>
                <a:gd name="T1" fmla="*/ 1 h 116"/>
                <a:gd name="T2" fmla="*/ 0 w 125"/>
                <a:gd name="T3" fmla="*/ 44 h 116"/>
                <a:gd name="T4" fmla="*/ 13 w 125"/>
                <a:gd name="T5" fmla="*/ 76 h 116"/>
                <a:gd name="T6" fmla="*/ 39 w 125"/>
                <a:gd name="T7" fmla="*/ 91 h 116"/>
                <a:gd name="T8" fmla="*/ 39 w 125"/>
                <a:gd name="T9" fmla="*/ 91 h 116"/>
                <a:gd name="T10" fmla="*/ 39 w 125"/>
                <a:gd name="T11" fmla="*/ 92 h 116"/>
                <a:gd name="T12" fmla="*/ 39 w 125"/>
                <a:gd name="T13" fmla="*/ 92 h 116"/>
                <a:gd name="T14" fmla="*/ 21 w 125"/>
                <a:gd name="T15" fmla="*/ 116 h 116"/>
                <a:gd name="T16" fmla="*/ 30 w 125"/>
                <a:gd name="T17" fmla="*/ 116 h 116"/>
                <a:gd name="T18" fmla="*/ 66 w 125"/>
                <a:gd name="T19" fmla="*/ 95 h 116"/>
                <a:gd name="T20" fmla="*/ 124 w 125"/>
                <a:gd name="T21" fmla="*/ 49 h 116"/>
                <a:gd name="T22" fmla="*/ 65 w 125"/>
                <a:gd name="T23" fmla="*/ 1 h 116"/>
                <a:gd name="T24" fmla="*/ 82 w 125"/>
                <a:gd name="T25" fmla="*/ 77 h 116"/>
                <a:gd name="T26" fmla="*/ 52 w 125"/>
                <a:gd name="T27" fmla="*/ 85 h 116"/>
                <a:gd name="T28" fmla="*/ 70 w 125"/>
                <a:gd name="T29" fmla="*/ 56 h 116"/>
                <a:gd name="T30" fmla="*/ 68 w 125"/>
                <a:gd name="T31" fmla="*/ 56 h 116"/>
                <a:gd name="T32" fmla="*/ 41 w 125"/>
                <a:gd name="T33" fmla="*/ 83 h 116"/>
                <a:gd name="T34" fmla="*/ 32 w 125"/>
                <a:gd name="T35" fmla="*/ 78 h 116"/>
                <a:gd name="T36" fmla="*/ 35 w 125"/>
                <a:gd name="T37" fmla="*/ 29 h 116"/>
                <a:gd name="T38" fmla="*/ 75 w 125"/>
                <a:gd name="T39" fmla="*/ 19 h 116"/>
                <a:gd name="T40" fmla="*/ 99 w 125"/>
                <a:gd name="T41" fmla="*/ 16 h 116"/>
                <a:gd name="T42" fmla="*/ 82 w 125"/>
                <a:gd name="T43" fmla="*/ 7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5" h="116">
                  <a:moveTo>
                    <a:pt x="65" y="1"/>
                  </a:moveTo>
                  <a:cubicBezTo>
                    <a:pt x="30" y="0"/>
                    <a:pt x="1" y="19"/>
                    <a:pt x="0" y="44"/>
                  </a:cubicBezTo>
                  <a:cubicBezTo>
                    <a:pt x="0" y="56"/>
                    <a:pt x="3" y="67"/>
                    <a:pt x="13" y="76"/>
                  </a:cubicBezTo>
                  <a:cubicBezTo>
                    <a:pt x="26" y="89"/>
                    <a:pt x="39" y="91"/>
                    <a:pt x="39" y="91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8" y="93"/>
                    <a:pt x="21" y="116"/>
                    <a:pt x="21" y="116"/>
                  </a:cubicBezTo>
                  <a:cubicBezTo>
                    <a:pt x="30" y="116"/>
                    <a:pt x="30" y="116"/>
                    <a:pt x="30" y="116"/>
                  </a:cubicBezTo>
                  <a:cubicBezTo>
                    <a:pt x="39" y="109"/>
                    <a:pt x="60" y="95"/>
                    <a:pt x="66" y="95"/>
                  </a:cubicBezTo>
                  <a:cubicBezTo>
                    <a:pt x="104" y="94"/>
                    <a:pt x="124" y="70"/>
                    <a:pt x="124" y="49"/>
                  </a:cubicBezTo>
                  <a:cubicBezTo>
                    <a:pt x="125" y="24"/>
                    <a:pt x="100" y="3"/>
                    <a:pt x="65" y="1"/>
                  </a:cubicBezTo>
                  <a:close/>
                  <a:moveTo>
                    <a:pt x="82" y="77"/>
                  </a:moveTo>
                  <a:cubicBezTo>
                    <a:pt x="74" y="83"/>
                    <a:pt x="62" y="86"/>
                    <a:pt x="52" y="85"/>
                  </a:cubicBezTo>
                  <a:cubicBezTo>
                    <a:pt x="60" y="71"/>
                    <a:pt x="70" y="56"/>
                    <a:pt x="70" y="56"/>
                  </a:cubicBezTo>
                  <a:cubicBezTo>
                    <a:pt x="68" y="56"/>
                    <a:pt x="68" y="56"/>
                    <a:pt x="68" y="56"/>
                  </a:cubicBezTo>
                  <a:cubicBezTo>
                    <a:pt x="65" y="59"/>
                    <a:pt x="52" y="69"/>
                    <a:pt x="41" y="83"/>
                  </a:cubicBezTo>
                  <a:cubicBezTo>
                    <a:pt x="37" y="82"/>
                    <a:pt x="34" y="80"/>
                    <a:pt x="32" y="78"/>
                  </a:cubicBezTo>
                  <a:cubicBezTo>
                    <a:pt x="17" y="65"/>
                    <a:pt x="20" y="41"/>
                    <a:pt x="35" y="29"/>
                  </a:cubicBezTo>
                  <a:cubicBezTo>
                    <a:pt x="47" y="19"/>
                    <a:pt x="62" y="19"/>
                    <a:pt x="75" y="19"/>
                  </a:cubicBezTo>
                  <a:cubicBezTo>
                    <a:pt x="89" y="19"/>
                    <a:pt x="99" y="16"/>
                    <a:pt x="99" y="16"/>
                  </a:cubicBezTo>
                  <a:cubicBezTo>
                    <a:pt x="99" y="16"/>
                    <a:pt x="108" y="56"/>
                    <a:pt x="82" y="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5698" y="4792731"/>
              <a:ext cx="1557165" cy="169530"/>
            </a:xfrm>
            <a:prstGeom prst="rect">
              <a:avLst/>
            </a:prstGeom>
          </p:spPr>
        </p:pic>
      </p:grpSp>
      <p:cxnSp>
        <p:nvCxnSpPr>
          <p:cNvPr id="23" name="Straight Connector 22"/>
          <p:cNvCxnSpPr/>
          <p:nvPr/>
        </p:nvCxnSpPr>
        <p:spPr>
          <a:xfrm flipV="1">
            <a:off x="6982450" y="-296964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-16874" y="-296964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5496550" y="5256111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-7349" y="5256111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Left Arrow 26"/>
          <p:cNvSpPr/>
          <p:nvPr/>
        </p:nvSpPr>
        <p:spPr>
          <a:xfrm flipH="1">
            <a:off x="-526360" y="4873625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-238494" y="2266"/>
            <a:ext cx="180000" cy="0"/>
          </a:xfrm>
          <a:prstGeom prst="straightConnector1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-238494" y="5140568"/>
            <a:ext cx="180000" cy="0"/>
          </a:xfrm>
          <a:prstGeom prst="straightConnector1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52926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Left Arrow 15"/>
          <p:cNvSpPr/>
          <p:nvPr/>
        </p:nvSpPr>
        <p:spPr>
          <a:xfrm>
            <a:off x="9315450" y="1282187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6175375" y="-66675"/>
            <a:ext cx="3027363" cy="5284788"/>
          </a:xfrm>
          <a:custGeom>
            <a:avLst/>
            <a:gdLst>
              <a:gd name="T0" fmla="*/ 2200 w 3814"/>
              <a:gd name="T1" fmla="*/ 0 h 6658"/>
              <a:gd name="T2" fmla="*/ 2217 w 3814"/>
              <a:gd name="T3" fmla="*/ 125 h 6658"/>
              <a:gd name="T4" fmla="*/ 2231 w 3814"/>
              <a:gd name="T5" fmla="*/ 247 h 6658"/>
              <a:gd name="T6" fmla="*/ 2243 w 3814"/>
              <a:gd name="T7" fmla="*/ 371 h 6658"/>
              <a:gd name="T8" fmla="*/ 2254 w 3814"/>
              <a:gd name="T9" fmla="*/ 498 h 6658"/>
              <a:gd name="T10" fmla="*/ 2260 w 3814"/>
              <a:gd name="T11" fmla="*/ 624 h 6658"/>
              <a:gd name="T12" fmla="*/ 2266 w 3814"/>
              <a:gd name="T13" fmla="*/ 752 h 6658"/>
              <a:gd name="T14" fmla="*/ 2268 w 3814"/>
              <a:gd name="T15" fmla="*/ 878 h 6658"/>
              <a:gd name="T16" fmla="*/ 2268 w 3814"/>
              <a:gd name="T17" fmla="*/ 1005 h 6658"/>
              <a:gd name="T18" fmla="*/ 2266 w 3814"/>
              <a:gd name="T19" fmla="*/ 1198 h 6658"/>
              <a:gd name="T20" fmla="*/ 2260 w 3814"/>
              <a:gd name="T21" fmla="*/ 1392 h 6658"/>
              <a:gd name="T22" fmla="*/ 2248 w 3814"/>
              <a:gd name="T23" fmla="*/ 1581 h 6658"/>
              <a:gd name="T24" fmla="*/ 2229 w 3814"/>
              <a:gd name="T25" fmla="*/ 1774 h 6658"/>
              <a:gd name="T26" fmla="*/ 2206 w 3814"/>
              <a:gd name="T27" fmla="*/ 1965 h 6658"/>
              <a:gd name="T28" fmla="*/ 2181 w 3814"/>
              <a:gd name="T29" fmla="*/ 2153 h 6658"/>
              <a:gd name="T30" fmla="*/ 2151 w 3814"/>
              <a:gd name="T31" fmla="*/ 2341 h 6658"/>
              <a:gd name="T32" fmla="*/ 2114 w 3814"/>
              <a:gd name="T33" fmla="*/ 2529 h 6658"/>
              <a:gd name="T34" fmla="*/ 2075 w 3814"/>
              <a:gd name="T35" fmla="*/ 2717 h 6658"/>
              <a:gd name="T36" fmla="*/ 2032 w 3814"/>
              <a:gd name="T37" fmla="*/ 2901 h 6658"/>
              <a:gd name="T38" fmla="*/ 1983 w 3814"/>
              <a:gd name="T39" fmla="*/ 3084 h 6658"/>
              <a:gd name="T40" fmla="*/ 1932 w 3814"/>
              <a:gd name="T41" fmla="*/ 3267 h 6658"/>
              <a:gd name="T42" fmla="*/ 1872 w 3814"/>
              <a:gd name="T43" fmla="*/ 3451 h 6658"/>
              <a:gd name="T44" fmla="*/ 1808 w 3814"/>
              <a:gd name="T45" fmla="*/ 3631 h 6658"/>
              <a:gd name="T46" fmla="*/ 1745 w 3814"/>
              <a:gd name="T47" fmla="*/ 3813 h 6658"/>
              <a:gd name="T48" fmla="*/ 1673 w 3814"/>
              <a:gd name="T49" fmla="*/ 3990 h 6658"/>
              <a:gd name="T50" fmla="*/ 1597 w 3814"/>
              <a:gd name="T51" fmla="*/ 4167 h 6658"/>
              <a:gd name="T52" fmla="*/ 1522 w 3814"/>
              <a:gd name="T53" fmla="*/ 4345 h 6658"/>
              <a:gd name="T54" fmla="*/ 1435 w 3814"/>
              <a:gd name="T55" fmla="*/ 4517 h 6658"/>
              <a:gd name="T56" fmla="*/ 1349 w 3814"/>
              <a:gd name="T57" fmla="*/ 4690 h 6658"/>
              <a:gd name="T58" fmla="*/ 1258 w 3814"/>
              <a:gd name="T59" fmla="*/ 4861 h 6658"/>
              <a:gd name="T60" fmla="*/ 1162 w 3814"/>
              <a:gd name="T61" fmla="*/ 5035 h 6658"/>
              <a:gd name="T62" fmla="*/ 1064 w 3814"/>
              <a:gd name="T63" fmla="*/ 5202 h 6658"/>
              <a:gd name="T64" fmla="*/ 960 w 3814"/>
              <a:gd name="T65" fmla="*/ 5373 h 6658"/>
              <a:gd name="T66" fmla="*/ 854 w 3814"/>
              <a:gd name="T67" fmla="*/ 5538 h 6658"/>
              <a:gd name="T68" fmla="*/ 743 w 3814"/>
              <a:gd name="T69" fmla="*/ 5704 h 6658"/>
              <a:gd name="T70" fmla="*/ 627 w 3814"/>
              <a:gd name="T71" fmla="*/ 5866 h 6658"/>
              <a:gd name="T72" fmla="*/ 510 w 3814"/>
              <a:gd name="T73" fmla="*/ 6028 h 6658"/>
              <a:gd name="T74" fmla="*/ 388 w 3814"/>
              <a:gd name="T75" fmla="*/ 6188 h 6658"/>
              <a:gd name="T76" fmla="*/ 262 w 3814"/>
              <a:gd name="T77" fmla="*/ 6345 h 6658"/>
              <a:gd name="T78" fmla="*/ 131 w 3814"/>
              <a:gd name="T79" fmla="*/ 6504 h 6658"/>
              <a:gd name="T80" fmla="*/ 0 w 3814"/>
              <a:gd name="T81" fmla="*/ 6658 h 6658"/>
              <a:gd name="T82" fmla="*/ 3814 w 3814"/>
              <a:gd name="T83" fmla="*/ 6658 h 6658"/>
              <a:gd name="T84" fmla="*/ 3814 w 3814"/>
              <a:gd name="T85" fmla="*/ 0 h 6658"/>
              <a:gd name="T86" fmla="*/ 2200 w 3814"/>
              <a:gd name="T87" fmla="*/ 0 h 6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3814" h="6658">
                <a:moveTo>
                  <a:pt x="2200" y="0"/>
                </a:moveTo>
                <a:lnTo>
                  <a:pt x="2217" y="125"/>
                </a:lnTo>
                <a:lnTo>
                  <a:pt x="2231" y="247"/>
                </a:lnTo>
                <a:lnTo>
                  <a:pt x="2243" y="371"/>
                </a:lnTo>
                <a:lnTo>
                  <a:pt x="2254" y="498"/>
                </a:lnTo>
                <a:lnTo>
                  <a:pt x="2260" y="624"/>
                </a:lnTo>
                <a:lnTo>
                  <a:pt x="2266" y="752"/>
                </a:lnTo>
                <a:lnTo>
                  <a:pt x="2268" y="878"/>
                </a:lnTo>
                <a:lnTo>
                  <a:pt x="2268" y="1005"/>
                </a:lnTo>
                <a:lnTo>
                  <a:pt x="2266" y="1198"/>
                </a:lnTo>
                <a:lnTo>
                  <a:pt x="2260" y="1392"/>
                </a:lnTo>
                <a:lnTo>
                  <a:pt x="2248" y="1581"/>
                </a:lnTo>
                <a:lnTo>
                  <a:pt x="2229" y="1774"/>
                </a:lnTo>
                <a:lnTo>
                  <a:pt x="2206" y="1965"/>
                </a:lnTo>
                <a:lnTo>
                  <a:pt x="2181" y="2153"/>
                </a:lnTo>
                <a:lnTo>
                  <a:pt x="2151" y="2341"/>
                </a:lnTo>
                <a:lnTo>
                  <a:pt x="2114" y="2529"/>
                </a:lnTo>
                <a:lnTo>
                  <a:pt x="2075" y="2717"/>
                </a:lnTo>
                <a:lnTo>
                  <a:pt x="2032" y="2901"/>
                </a:lnTo>
                <a:lnTo>
                  <a:pt x="1983" y="3084"/>
                </a:lnTo>
                <a:lnTo>
                  <a:pt x="1932" y="3267"/>
                </a:lnTo>
                <a:lnTo>
                  <a:pt x="1872" y="3451"/>
                </a:lnTo>
                <a:lnTo>
                  <a:pt x="1808" y="3631"/>
                </a:lnTo>
                <a:lnTo>
                  <a:pt x="1745" y="3813"/>
                </a:lnTo>
                <a:lnTo>
                  <a:pt x="1673" y="3990"/>
                </a:lnTo>
                <a:lnTo>
                  <a:pt x="1597" y="4167"/>
                </a:lnTo>
                <a:lnTo>
                  <a:pt x="1522" y="4345"/>
                </a:lnTo>
                <a:lnTo>
                  <a:pt x="1435" y="4517"/>
                </a:lnTo>
                <a:lnTo>
                  <a:pt x="1349" y="4690"/>
                </a:lnTo>
                <a:lnTo>
                  <a:pt x="1258" y="4861"/>
                </a:lnTo>
                <a:lnTo>
                  <a:pt x="1162" y="5035"/>
                </a:lnTo>
                <a:lnTo>
                  <a:pt x="1064" y="5202"/>
                </a:lnTo>
                <a:lnTo>
                  <a:pt x="960" y="5373"/>
                </a:lnTo>
                <a:lnTo>
                  <a:pt x="854" y="5538"/>
                </a:lnTo>
                <a:lnTo>
                  <a:pt x="743" y="5704"/>
                </a:lnTo>
                <a:lnTo>
                  <a:pt x="627" y="5866"/>
                </a:lnTo>
                <a:lnTo>
                  <a:pt x="510" y="6028"/>
                </a:lnTo>
                <a:lnTo>
                  <a:pt x="388" y="6188"/>
                </a:lnTo>
                <a:lnTo>
                  <a:pt x="262" y="6345"/>
                </a:lnTo>
                <a:lnTo>
                  <a:pt x="131" y="6504"/>
                </a:lnTo>
                <a:lnTo>
                  <a:pt x="0" y="6658"/>
                </a:lnTo>
                <a:lnTo>
                  <a:pt x="3814" y="6658"/>
                </a:lnTo>
                <a:lnTo>
                  <a:pt x="3814" y="0"/>
                </a:lnTo>
                <a:lnTo>
                  <a:pt x="2200" y="0"/>
                </a:lnTo>
                <a:close/>
              </a:path>
            </a:pathLst>
          </a:custGeom>
          <a:blipFill dpi="0" rotWithShape="0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59" r="-259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9150630" y="-296120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903487" y="-296120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9150630" y="5265840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180986" y="5265840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9254247" y="2266"/>
            <a:ext cx="180000" cy="0"/>
          </a:xfrm>
          <a:prstGeom prst="straightConnector1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9254247" y="5140568"/>
            <a:ext cx="180000" cy="0"/>
          </a:xfrm>
          <a:prstGeom prst="straightConnector1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202017" y="0"/>
            <a:ext cx="6697916" cy="857250"/>
          </a:xfrm>
        </p:spPr>
        <p:txBody>
          <a:bodyPr/>
          <a:lstStyle/>
          <a:p>
            <a:r>
              <a:rPr lang="fi-FI" dirty="0"/>
              <a:t>Kalan alkutuotannon vaikutus ravinteisiin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51959" y="905448"/>
            <a:ext cx="7109639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Kalankasvatuksen ravinnekuormitus tn/miljoonan kilon tuotanto</a:t>
            </a:r>
          </a:p>
          <a:p>
            <a:endParaRPr lang="fi-FI" sz="500" dirty="0"/>
          </a:p>
          <a:p>
            <a:r>
              <a:rPr lang="fi-FI" dirty="0"/>
              <a:t>					 2017					2035</a:t>
            </a:r>
          </a:p>
          <a:p>
            <a:r>
              <a:rPr lang="fi-FI" dirty="0"/>
              <a:t>   				Fosfori	Typpi    			Fosfori    Typpi</a:t>
            </a:r>
          </a:p>
          <a:p>
            <a:r>
              <a:rPr lang="fi-FI" dirty="0"/>
              <a:t> Ravinteet</a:t>
            </a:r>
            <a:r>
              <a:rPr lang="fi-FI" baseline="30000" dirty="0"/>
              <a:t>1)</a:t>
            </a:r>
            <a:r>
              <a:rPr lang="fi-FI" dirty="0"/>
              <a:t>		   4,7	  45	  			  3,5		   38			</a:t>
            </a:r>
          </a:p>
          <a:p>
            <a:r>
              <a:rPr lang="fi-FI" dirty="0"/>
              <a:t> Rehukerroin			 1,12					   1,05	  </a:t>
            </a:r>
          </a:p>
          <a:p>
            <a:r>
              <a:rPr lang="fi-FI" dirty="0"/>
              <a:t>Kalastuksen poistama ravinnemäärä tn/miljoonan kilon saalis</a:t>
            </a:r>
          </a:p>
          <a:p>
            <a:endParaRPr lang="fi-FI" sz="900" dirty="0"/>
          </a:p>
          <a:p>
            <a:r>
              <a:rPr lang="fi-FI" dirty="0"/>
              <a:t>							2017 ja 2035</a:t>
            </a:r>
          </a:p>
          <a:p>
            <a:r>
              <a:rPr lang="fi-FI" dirty="0"/>
              <a:t>							Fosfori	Typpi</a:t>
            </a:r>
          </a:p>
          <a:p>
            <a:r>
              <a:rPr lang="fi-FI" dirty="0"/>
              <a:t>Silakan ja kilohailin kalastus	- 4		 - 25		</a:t>
            </a:r>
          </a:p>
          <a:p>
            <a:r>
              <a:rPr lang="fi-FI" dirty="0"/>
              <a:t>Muu kalastus					- 8		 - 28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5494" y="4562231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700" dirty="0"/>
              <a:t>Lähteet: Mäkinen ym. 2008. Voidaanko </a:t>
            </a:r>
            <a:r>
              <a:rPr lang="fi-FI" sz="700" i="1" dirty="0"/>
              <a:t>kalastuksella </a:t>
            </a:r>
            <a:r>
              <a:rPr lang="fi-FI" sz="700" dirty="0"/>
              <a:t>vähentää </a:t>
            </a:r>
            <a:r>
              <a:rPr lang="fi-FI" sz="700" dirty="0" err="1"/>
              <a:t>kalankasva-</a:t>
            </a:r>
            <a:endParaRPr lang="fi-FI" sz="700" dirty="0"/>
          </a:p>
          <a:p>
            <a:r>
              <a:rPr lang="fi-FI" sz="700" dirty="0"/>
              <a:t>              </a:t>
            </a:r>
            <a:r>
              <a:rPr lang="fi-FI" sz="700" dirty="0" err="1"/>
              <a:t>tuksen</a:t>
            </a:r>
            <a:r>
              <a:rPr lang="fi-FI" sz="700" dirty="0"/>
              <a:t> ravinnekuormaa? </a:t>
            </a:r>
          </a:p>
          <a:p>
            <a:r>
              <a:rPr lang="fi-FI" sz="700" dirty="0"/>
              <a:t>             Vuoden 2017 kuormitusluvut Varsinais-Suomen ELY ja </a:t>
            </a:r>
          </a:p>
          <a:p>
            <a:r>
              <a:rPr lang="fi-FI" sz="700" dirty="0"/>
              <a:t>             Ahvenanmaan maakuntahallitus..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AD04D128-F9D0-46B1-A58D-5274ABB071FD}"/>
              </a:ext>
            </a:extLst>
          </p:cNvPr>
          <p:cNvSpPr txBox="1"/>
          <p:nvPr/>
        </p:nvSpPr>
        <p:spPr>
          <a:xfrm>
            <a:off x="118972" y="4131344"/>
            <a:ext cx="66656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AutoNum type="arabicParenR"/>
            </a:pPr>
            <a:r>
              <a:rPr lang="fi-FI" sz="1100" dirty="0"/>
              <a:t>Kiertovesikasvatuksen arvioitiin puhdistavan fosforista 80 % ja typestä 50 %. Kiertovesikasvatuksen </a:t>
            </a:r>
          </a:p>
          <a:p>
            <a:r>
              <a:rPr lang="fi-FI" sz="1100" dirty="0"/>
              <a:t>      osuuden arvioitiin kasvavan neljännekseen kokonaistuotannosta.</a:t>
            </a:r>
          </a:p>
        </p:txBody>
      </p:sp>
    </p:spTree>
    <p:extLst>
      <p:ext uri="{BB962C8B-B14F-4D97-AF65-F5344CB8AC3E}">
        <p14:creationId xmlns:p14="http://schemas.microsoft.com/office/powerpoint/2010/main" val="19624779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Left Arrow 15"/>
          <p:cNvSpPr/>
          <p:nvPr/>
        </p:nvSpPr>
        <p:spPr>
          <a:xfrm>
            <a:off x="9315450" y="1282187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6175375" y="-66675"/>
            <a:ext cx="3027363" cy="5284788"/>
          </a:xfrm>
          <a:custGeom>
            <a:avLst/>
            <a:gdLst>
              <a:gd name="T0" fmla="*/ 2200 w 3814"/>
              <a:gd name="T1" fmla="*/ 0 h 6658"/>
              <a:gd name="T2" fmla="*/ 2217 w 3814"/>
              <a:gd name="T3" fmla="*/ 125 h 6658"/>
              <a:gd name="T4" fmla="*/ 2231 w 3814"/>
              <a:gd name="T5" fmla="*/ 247 h 6658"/>
              <a:gd name="T6" fmla="*/ 2243 w 3814"/>
              <a:gd name="T7" fmla="*/ 371 h 6658"/>
              <a:gd name="T8" fmla="*/ 2254 w 3814"/>
              <a:gd name="T9" fmla="*/ 498 h 6658"/>
              <a:gd name="T10" fmla="*/ 2260 w 3814"/>
              <a:gd name="T11" fmla="*/ 624 h 6658"/>
              <a:gd name="T12" fmla="*/ 2266 w 3814"/>
              <a:gd name="T13" fmla="*/ 752 h 6658"/>
              <a:gd name="T14" fmla="*/ 2268 w 3814"/>
              <a:gd name="T15" fmla="*/ 878 h 6658"/>
              <a:gd name="T16" fmla="*/ 2268 w 3814"/>
              <a:gd name="T17" fmla="*/ 1005 h 6658"/>
              <a:gd name="T18" fmla="*/ 2266 w 3814"/>
              <a:gd name="T19" fmla="*/ 1198 h 6658"/>
              <a:gd name="T20" fmla="*/ 2260 w 3814"/>
              <a:gd name="T21" fmla="*/ 1392 h 6658"/>
              <a:gd name="T22" fmla="*/ 2248 w 3814"/>
              <a:gd name="T23" fmla="*/ 1581 h 6658"/>
              <a:gd name="T24" fmla="*/ 2229 w 3814"/>
              <a:gd name="T25" fmla="*/ 1774 h 6658"/>
              <a:gd name="T26" fmla="*/ 2206 w 3814"/>
              <a:gd name="T27" fmla="*/ 1965 h 6658"/>
              <a:gd name="T28" fmla="*/ 2181 w 3814"/>
              <a:gd name="T29" fmla="*/ 2153 h 6658"/>
              <a:gd name="T30" fmla="*/ 2151 w 3814"/>
              <a:gd name="T31" fmla="*/ 2341 h 6658"/>
              <a:gd name="T32" fmla="*/ 2114 w 3814"/>
              <a:gd name="T33" fmla="*/ 2529 h 6658"/>
              <a:gd name="T34" fmla="*/ 2075 w 3814"/>
              <a:gd name="T35" fmla="*/ 2717 h 6658"/>
              <a:gd name="T36" fmla="*/ 2032 w 3814"/>
              <a:gd name="T37" fmla="*/ 2901 h 6658"/>
              <a:gd name="T38" fmla="*/ 1983 w 3814"/>
              <a:gd name="T39" fmla="*/ 3084 h 6658"/>
              <a:gd name="T40" fmla="*/ 1932 w 3814"/>
              <a:gd name="T41" fmla="*/ 3267 h 6658"/>
              <a:gd name="T42" fmla="*/ 1872 w 3814"/>
              <a:gd name="T43" fmla="*/ 3451 h 6658"/>
              <a:gd name="T44" fmla="*/ 1808 w 3814"/>
              <a:gd name="T45" fmla="*/ 3631 h 6658"/>
              <a:gd name="T46" fmla="*/ 1745 w 3814"/>
              <a:gd name="T47" fmla="*/ 3813 h 6658"/>
              <a:gd name="T48" fmla="*/ 1673 w 3814"/>
              <a:gd name="T49" fmla="*/ 3990 h 6658"/>
              <a:gd name="T50" fmla="*/ 1597 w 3814"/>
              <a:gd name="T51" fmla="*/ 4167 h 6658"/>
              <a:gd name="T52" fmla="*/ 1522 w 3814"/>
              <a:gd name="T53" fmla="*/ 4345 h 6658"/>
              <a:gd name="T54" fmla="*/ 1435 w 3814"/>
              <a:gd name="T55" fmla="*/ 4517 h 6658"/>
              <a:gd name="T56" fmla="*/ 1349 w 3814"/>
              <a:gd name="T57" fmla="*/ 4690 h 6658"/>
              <a:gd name="T58" fmla="*/ 1258 w 3814"/>
              <a:gd name="T59" fmla="*/ 4861 h 6658"/>
              <a:gd name="T60" fmla="*/ 1162 w 3814"/>
              <a:gd name="T61" fmla="*/ 5035 h 6658"/>
              <a:gd name="T62" fmla="*/ 1064 w 3814"/>
              <a:gd name="T63" fmla="*/ 5202 h 6658"/>
              <a:gd name="T64" fmla="*/ 960 w 3814"/>
              <a:gd name="T65" fmla="*/ 5373 h 6658"/>
              <a:gd name="T66" fmla="*/ 854 w 3814"/>
              <a:gd name="T67" fmla="*/ 5538 h 6658"/>
              <a:gd name="T68" fmla="*/ 743 w 3814"/>
              <a:gd name="T69" fmla="*/ 5704 h 6658"/>
              <a:gd name="T70" fmla="*/ 627 w 3814"/>
              <a:gd name="T71" fmla="*/ 5866 h 6658"/>
              <a:gd name="T72" fmla="*/ 510 w 3814"/>
              <a:gd name="T73" fmla="*/ 6028 h 6658"/>
              <a:gd name="T74" fmla="*/ 388 w 3814"/>
              <a:gd name="T75" fmla="*/ 6188 h 6658"/>
              <a:gd name="T76" fmla="*/ 262 w 3814"/>
              <a:gd name="T77" fmla="*/ 6345 h 6658"/>
              <a:gd name="T78" fmla="*/ 131 w 3814"/>
              <a:gd name="T79" fmla="*/ 6504 h 6658"/>
              <a:gd name="T80" fmla="*/ 0 w 3814"/>
              <a:gd name="T81" fmla="*/ 6658 h 6658"/>
              <a:gd name="T82" fmla="*/ 3814 w 3814"/>
              <a:gd name="T83" fmla="*/ 6658 h 6658"/>
              <a:gd name="T84" fmla="*/ 3814 w 3814"/>
              <a:gd name="T85" fmla="*/ 0 h 6658"/>
              <a:gd name="T86" fmla="*/ 2200 w 3814"/>
              <a:gd name="T87" fmla="*/ 0 h 6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3814" h="6658">
                <a:moveTo>
                  <a:pt x="2200" y="0"/>
                </a:moveTo>
                <a:lnTo>
                  <a:pt x="2217" y="125"/>
                </a:lnTo>
                <a:lnTo>
                  <a:pt x="2231" y="247"/>
                </a:lnTo>
                <a:lnTo>
                  <a:pt x="2243" y="371"/>
                </a:lnTo>
                <a:lnTo>
                  <a:pt x="2254" y="498"/>
                </a:lnTo>
                <a:lnTo>
                  <a:pt x="2260" y="624"/>
                </a:lnTo>
                <a:lnTo>
                  <a:pt x="2266" y="752"/>
                </a:lnTo>
                <a:lnTo>
                  <a:pt x="2268" y="878"/>
                </a:lnTo>
                <a:lnTo>
                  <a:pt x="2268" y="1005"/>
                </a:lnTo>
                <a:lnTo>
                  <a:pt x="2266" y="1198"/>
                </a:lnTo>
                <a:lnTo>
                  <a:pt x="2260" y="1392"/>
                </a:lnTo>
                <a:lnTo>
                  <a:pt x="2248" y="1581"/>
                </a:lnTo>
                <a:lnTo>
                  <a:pt x="2229" y="1774"/>
                </a:lnTo>
                <a:lnTo>
                  <a:pt x="2206" y="1965"/>
                </a:lnTo>
                <a:lnTo>
                  <a:pt x="2181" y="2153"/>
                </a:lnTo>
                <a:lnTo>
                  <a:pt x="2151" y="2341"/>
                </a:lnTo>
                <a:lnTo>
                  <a:pt x="2114" y="2529"/>
                </a:lnTo>
                <a:lnTo>
                  <a:pt x="2075" y="2717"/>
                </a:lnTo>
                <a:lnTo>
                  <a:pt x="2032" y="2901"/>
                </a:lnTo>
                <a:lnTo>
                  <a:pt x="1983" y="3084"/>
                </a:lnTo>
                <a:lnTo>
                  <a:pt x="1932" y="3267"/>
                </a:lnTo>
                <a:lnTo>
                  <a:pt x="1872" y="3451"/>
                </a:lnTo>
                <a:lnTo>
                  <a:pt x="1808" y="3631"/>
                </a:lnTo>
                <a:lnTo>
                  <a:pt x="1745" y="3813"/>
                </a:lnTo>
                <a:lnTo>
                  <a:pt x="1673" y="3990"/>
                </a:lnTo>
                <a:lnTo>
                  <a:pt x="1597" y="4167"/>
                </a:lnTo>
                <a:lnTo>
                  <a:pt x="1522" y="4345"/>
                </a:lnTo>
                <a:lnTo>
                  <a:pt x="1435" y="4517"/>
                </a:lnTo>
                <a:lnTo>
                  <a:pt x="1349" y="4690"/>
                </a:lnTo>
                <a:lnTo>
                  <a:pt x="1258" y="4861"/>
                </a:lnTo>
                <a:lnTo>
                  <a:pt x="1162" y="5035"/>
                </a:lnTo>
                <a:lnTo>
                  <a:pt x="1064" y="5202"/>
                </a:lnTo>
                <a:lnTo>
                  <a:pt x="960" y="5373"/>
                </a:lnTo>
                <a:lnTo>
                  <a:pt x="854" y="5538"/>
                </a:lnTo>
                <a:lnTo>
                  <a:pt x="743" y="5704"/>
                </a:lnTo>
                <a:lnTo>
                  <a:pt x="627" y="5866"/>
                </a:lnTo>
                <a:lnTo>
                  <a:pt x="510" y="6028"/>
                </a:lnTo>
                <a:lnTo>
                  <a:pt x="388" y="6188"/>
                </a:lnTo>
                <a:lnTo>
                  <a:pt x="262" y="6345"/>
                </a:lnTo>
                <a:lnTo>
                  <a:pt x="131" y="6504"/>
                </a:lnTo>
                <a:lnTo>
                  <a:pt x="0" y="6658"/>
                </a:lnTo>
                <a:lnTo>
                  <a:pt x="3814" y="6658"/>
                </a:lnTo>
                <a:lnTo>
                  <a:pt x="3814" y="0"/>
                </a:lnTo>
                <a:lnTo>
                  <a:pt x="2200" y="0"/>
                </a:lnTo>
                <a:close/>
              </a:path>
            </a:pathLst>
          </a:custGeom>
          <a:blipFill dpi="0" rotWithShape="0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59" r="-259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9150630" y="-296120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903487" y="-296120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9150630" y="5265840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180986" y="5265840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9254247" y="2266"/>
            <a:ext cx="180000" cy="0"/>
          </a:xfrm>
          <a:prstGeom prst="straightConnector1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9254247" y="5140568"/>
            <a:ext cx="180000" cy="0"/>
          </a:xfrm>
          <a:prstGeom prst="straightConnector1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342689" y="-70336"/>
            <a:ext cx="7825360" cy="857250"/>
          </a:xfrm>
        </p:spPr>
        <p:txBody>
          <a:bodyPr/>
          <a:lstStyle/>
          <a:p>
            <a:r>
              <a:rPr lang="fi-FI" dirty="0"/>
              <a:t>Ravinteiden poistuma kuormitusta isompi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A8CB4F58-8F73-4DCE-898E-FAEB23C593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93304" y="2635179"/>
            <a:ext cx="5188221" cy="1952724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F0E8FDA5-B7A1-458F-B3E9-A23BC645DD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65475" y="633996"/>
            <a:ext cx="5249544" cy="1952724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38BBFFF1-9DA3-413A-9CFD-5D2710038DF1}"/>
              </a:ext>
            </a:extLst>
          </p:cNvPr>
          <p:cNvSpPr txBox="1"/>
          <p:nvPr/>
        </p:nvSpPr>
        <p:spPr>
          <a:xfrm>
            <a:off x="216002" y="4231238"/>
            <a:ext cx="6224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20446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Left Arrow 15"/>
          <p:cNvSpPr/>
          <p:nvPr/>
        </p:nvSpPr>
        <p:spPr>
          <a:xfrm>
            <a:off x="9315450" y="1282187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6175375" y="-66675"/>
            <a:ext cx="3027363" cy="5284788"/>
          </a:xfrm>
          <a:custGeom>
            <a:avLst/>
            <a:gdLst>
              <a:gd name="T0" fmla="*/ 2200 w 3814"/>
              <a:gd name="T1" fmla="*/ 0 h 6658"/>
              <a:gd name="T2" fmla="*/ 2217 w 3814"/>
              <a:gd name="T3" fmla="*/ 125 h 6658"/>
              <a:gd name="T4" fmla="*/ 2231 w 3814"/>
              <a:gd name="T5" fmla="*/ 247 h 6658"/>
              <a:gd name="T6" fmla="*/ 2243 w 3814"/>
              <a:gd name="T7" fmla="*/ 371 h 6658"/>
              <a:gd name="T8" fmla="*/ 2254 w 3814"/>
              <a:gd name="T9" fmla="*/ 498 h 6658"/>
              <a:gd name="T10" fmla="*/ 2260 w 3814"/>
              <a:gd name="T11" fmla="*/ 624 h 6658"/>
              <a:gd name="T12" fmla="*/ 2266 w 3814"/>
              <a:gd name="T13" fmla="*/ 752 h 6658"/>
              <a:gd name="T14" fmla="*/ 2268 w 3814"/>
              <a:gd name="T15" fmla="*/ 878 h 6658"/>
              <a:gd name="T16" fmla="*/ 2268 w 3814"/>
              <a:gd name="T17" fmla="*/ 1005 h 6658"/>
              <a:gd name="T18" fmla="*/ 2266 w 3814"/>
              <a:gd name="T19" fmla="*/ 1198 h 6658"/>
              <a:gd name="T20" fmla="*/ 2260 w 3814"/>
              <a:gd name="T21" fmla="*/ 1392 h 6658"/>
              <a:gd name="T22" fmla="*/ 2248 w 3814"/>
              <a:gd name="T23" fmla="*/ 1581 h 6658"/>
              <a:gd name="T24" fmla="*/ 2229 w 3814"/>
              <a:gd name="T25" fmla="*/ 1774 h 6658"/>
              <a:gd name="T26" fmla="*/ 2206 w 3814"/>
              <a:gd name="T27" fmla="*/ 1965 h 6658"/>
              <a:gd name="T28" fmla="*/ 2181 w 3814"/>
              <a:gd name="T29" fmla="*/ 2153 h 6658"/>
              <a:gd name="T30" fmla="*/ 2151 w 3814"/>
              <a:gd name="T31" fmla="*/ 2341 h 6658"/>
              <a:gd name="T32" fmla="*/ 2114 w 3814"/>
              <a:gd name="T33" fmla="*/ 2529 h 6658"/>
              <a:gd name="T34" fmla="*/ 2075 w 3814"/>
              <a:gd name="T35" fmla="*/ 2717 h 6658"/>
              <a:gd name="T36" fmla="*/ 2032 w 3814"/>
              <a:gd name="T37" fmla="*/ 2901 h 6658"/>
              <a:gd name="T38" fmla="*/ 1983 w 3814"/>
              <a:gd name="T39" fmla="*/ 3084 h 6658"/>
              <a:gd name="T40" fmla="*/ 1932 w 3814"/>
              <a:gd name="T41" fmla="*/ 3267 h 6658"/>
              <a:gd name="T42" fmla="*/ 1872 w 3814"/>
              <a:gd name="T43" fmla="*/ 3451 h 6658"/>
              <a:gd name="T44" fmla="*/ 1808 w 3814"/>
              <a:gd name="T45" fmla="*/ 3631 h 6658"/>
              <a:gd name="T46" fmla="*/ 1745 w 3814"/>
              <a:gd name="T47" fmla="*/ 3813 h 6658"/>
              <a:gd name="T48" fmla="*/ 1673 w 3814"/>
              <a:gd name="T49" fmla="*/ 3990 h 6658"/>
              <a:gd name="T50" fmla="*/ 1597 w 3814"/>
              <a:gd name="T51" fmla="*/ 4167 h 6658"/>
              <a:gd name="T52" fmla="*/ 1522 w 3814"/>
              <a:gd name="T53" fmla="*/ 4345 h 6658"/>
              <a:gd name="T54" fmla="*/ 1435 w 3814"/>
              <a:gd name="T55" fmla="*/ 4517 h 6658"/>
              <a:gd name="T56" fmla="*/ 1349 w 3814"/>
              <a:gd name="T57" fmla="*/ 4690 h 6658"/>
              <a:gd name="T58" fmla="*/ 1258 w 3814"/>
              <a:gd name="T59" fmla="*/ 4861 h 6658"/>
              <a:gd name="T60" fmla="*/ 1162 w 3814"/>
              <a:gd name="T61" fmla="*/ 5035 h 6658"/>
              <a:gd name="T62" fmla="*/ 1064 w 3814"/>
              <a:gd name="T63" fmla="*/ 5202 h 6658"/>
              <a:gd name="T64" fmla="*/ 960 w 3814"/>
              <a:gd name="T65" fmla="*/ 5373 h 6658"/>
              <a:gd name="T66" fmla="*/ 854 w 3814"/>
              <a:gd name="T67" fmla="*/ 5538 h 6658"/>
              <a:gd name="T68" fmla="*/ 743 w 3814"/>
              <a:gd name="T69" fmla="*/ 5704 h 6658"/>
              <a:gd name="T70" fmla="*/ 627 w 3814"/>
              <a:gd name="T71" fmla="*/ 5866 h 6658"/>
              <a:gd name="T72" fmla="*/ 510 w 3814"/>
              <a:gd name="T73" fmla="*/ 6028 h 6658"/>
              <a:gd name="T74" fmla="*/ 388 w 3814"/>
              <a:gd name="T75" fmla="*/ 6188 h 6658"/>
              <a:gd name="T76" fmla="*/ 262 w 3814"/>
              <a:gd name="T77" fmla="*/ 6345 h 6658"/>
              <a:gd name="T78" fmla="*/ 131 w 3814"/>
              <a:gd name="T79" fmla="*/ 6504 h 6658"/>
              <a:gd name="T80" fmla="*/ 0 w 3814"/>
              <a:gd name="T81" fmla="*/ 6658 h 6658"/>
              <a:gd name="T82" fmla="*/ 3814 w 3814"/>
              <a:gd name="T83" fmla="*/ 6658 h 6658"/>
              <a:gd name="T84" fmla="*/ 3814 w 3814"/>
              <a:gd name="T85" fmla="*/ 0 h 6658"/>
              <a:gd name="T86" fmla="*/ 2200 w 3814"/>
              <a:gd name="T87" fmla="*/ 0 h 6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3814" h="6658">
                <a:moveTo>
                  <a:pt x="2200" y="0"/>
                </a:moveTo>
                <a:lnTo>
                  <a:pt x="2217" y="125"/>
                </a:lnTo>
                <a:lnTo>
                  <a:pt x="2231" y="247"/>
                </a:lnTo>
                <a:lnTo>
                  <a:pt x="2243" y="371"/>
                </a:lnTo>
                <a:lnTo>
                  <a:pt x="2254" y="498"/>
                </a:lnTo>
                <a:lnTo>
                  <a:pt x="2260" y="624"/>
                </a:lnTo>
                <a:lnTo>
                  <a:pt x="2266" y="752"/>
                </a:lnTo>
                <a:lnTo>
                  <a:pt x="2268" y="878"/>
                </a:lnTo>
                <a:lnTo>
                  <a:pt x="2268" y="1005"/>
                </a:lnTo>
                <a:lnTo>
                  <a:pt x="2266" y="1198"/>
                </a:lnTo>
                <a:lnTo>
                  <a:pt x="2260" y="1392"/>
                </a:lnTo>
                <a:lnTo>
                  <a:pt x="2248" y="1581"/>
                </a:lnTo>
                <a:lnTo>
                  <a:pt x="2229" y="1774"/>
                </a:lnTo>
                <a:lnTo>
                  <a:pt x="2206" y="1965"/>
                </a:lnTo>
                <a:lnTo>
                  <a:pt x="2181" y="2153"/>
                </a:lnTo>
                <a:lnTo>
                  <a:pt x="2151" y="2341"/>
                </a:lnTo>
                <a:lnTo>
                  <a:pt x="2114" y="2529"/>
                </a:lnTo>
                <a:lnTo>
                  <a:pt x="2075" y="2717"/>
                </a:lnTo>
                <a:lnTo>
                  <a:pt x="2032" y="2901"/>
                </a:lnTo>
                <a:lnTo>
                  <a:pt x="1983" y="3084"/>
                </a:lnTo>
                <a:lnTo>
                  <a:pt x="1932" y="3267"/>
                </a:lnTo>
                <a:lnTo>
                  <a:pt x="1872" y="3451"/>
                </a:lnTo>
                <a:lnTo>
                  <a:pt x="1808" y="3631"/>
                </a:lnTo>
                <a:lnTo>
                  <a:pt x="1745" y="3813"/>
                </a:lnTo>
                <a:lnTo>
                  <a:pt x="1673" y="3990"/>
                </a:lnTo>
                <a:lnTo>
                  <a:pt x="1597" y="4167"/>
                </a:lnTo>
                <a:lnTo>
                  <a:pt x="1522" y="4345"/>
                </a:lnTo>
                <a:lnTo>
                  <a:pt x="1435" y="4517"/>
                </a:lnTo>
                <a:lnTo>
                  <a:pt x="1349" y="4690"/>
                </a:lnTo>
                <a:lnTo>
                  <a:pt x="1258" y="4861"/>
                </a:lnTo>
                <a:lnTo>
                  <a:pt x="1162" y="5035"/>
                </a:lnTo>
                <a:lnTo>
                  <a:pt x="1064" y="5202"/>
                </a:lnTo>
                <a:lnTo>
                  <a:pt x="960" y="5373"/>
                </a:lnTo>
                <a:lnTo>
                  <a:pt x="854" y="5538"/>
                </a:lnTo>
                <a:lnTo>
                  <a:pt x="743" y="5704"/>
                </a:lnTo>
                <a:lnTo>
                  <a:pt x="627" y="5866"/>
                </a:lnTo>
                <a:lnTo>
                  <a:pt x="510" y="6028"/>
                </a:lnTo>
                <a:lnTo>
                  <a:pt x="388" y="6188"/>
                </a:lnTo>
                <a:lnTo>
                  <a:pt x="262" y="6345"/>
                </a:lnTo>
                <a:lnTo>
                  <a:pt x="131" y="6504"/>
                </a:lnTo>
                <a:lnTo>
                  <a:pt x="0" y="6658"/>
                </a:lnTo>
                <a:lnTo>
                  <a:pt x="3814" y="6658"/>
                </a:lnTo>
                <a:lnTo>
                  <a:pt x="3814" y="0"/>
                </a:lnTo>
                <a:lnTo>
                  <a:pt x="2200" y="0"/>
                </a:lnTo>
                <a:close/>
              </a:path>
            </a:pathLst>
          </a:custGeom>
          <a:blipFill dpi="0" rotWithShape="0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59" r="-259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9150630" y="-296120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903487" y="-296120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9150630" y="5265840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180986" y="5265840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9254247" y="2266"/>
            <a:ext cx="180000" cy="0"/>
          </a:xfrm>
          <a:prstGeom prst="straightConnector1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9254247" y="5140568"/>
            <a:ext cx="180000" cy="0"/>
          </a:xfrm>
          <a:prstGeom prst="straightConnector1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377857" y="-70336"/>
            <a:ext cx="7825360" cy="857250"/>
          </a:xfrm>
        </p:spPr>
        <p:txBody>
          <a:bodyPr/>
          <a:lstStyle/>
          <a:p>
            <a:r>
              <a:rPr lang="fi-FI" dirty="0"/>
              <a:t>Kalan käytön ilmastovaikutukset vähäiset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3424" y="667434"/>
            <a:ext cx="6305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2000" dirty="0"/>
              <a:t>Tuoteryhmien synnyttämä hiilidioksidimäärä </a:t>
            </a:r>
          </a:p>
          <a:p>
            <a:pPr algn="ctr"/>
            <a:r>
              <a:rPr lang="fi-FI" sz="2000" dirty="0"/>
              <a:t>(Milj. kg CO</a:t>
            </a:r>
            <a:r>
              <a:rPr lang="fi-FI" sz="2000" baseline="-25000" dirty="0"/>
              <a:t>2 </a:t>
            </a:r>
            <a:r>
              <a:rPr lang="fi-FI" sz="2000" dirty="0"/>
              <a:t>–</a:t>
            </a:r>
            <a:r>
              <a:rPr lang="fi-FI" sz="2000" dirty="0" err="1"/>
              <a:t>ekv./Milj</a:t>
            </a:r>
            <a:r>
              <a:rPr lang="fi-FI" sz="2000" dirty="0"/>
              <a:t>. kg </a:t>
            </a:r>
            <a:r>
              <a:rPr lang="fi-FI" sz="2000" dirty="0" err="1"/>
              <a:t>kalafilettä</a:t>
            </a:r>
            <a:r>
              <a:rPr lang="fi-FI" sz="2000" dirty="0"/>
              <a:t> tai luutonta lihaa)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88735" y="4624609"/>
            <a:ext cx="2831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/>
              <a:t>Lähteet: Kala: Silvenius ym. 2017 ja 2012. </a:t>
            </a:r>
          </a:p>
          <a:p>
            <a:r>
              <a:rPr lang="fi-FI" sz="1000" dirty="0"/>
              <a:t>              Liha: Suullinen Merja Saarinen, Luke.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52874" y="1617127"/>
            <a:ext cx="4006225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Kirjolohi/lohi				4,3</a:t>
            </a:r>
          </a:p>
          <a:p>
            <a:r>
              <a:rPr lang="fi-FI" dirty="0"/>
              <a:t>Silakka					1,2</a:t>
            </a:r>
          </a:p>
          <a:p>
            <a:r>
              <a:rPr lang="fi-FI" u="sng" dirty="0"/>
              <a:t>Muu kala				2,7</a:t>
            </a:r>
          </a:p>
          <a:p>
            <a:r>
              <a:rPr lang="fi-FI" dirty="0"/>
              <a:t>Painotettu ka.	     		3,4 (2017)</a:t>
            </a:r>
          </a:p>
          <a:p>
            <a:endParaRPr lang="fi-FI" dirty="0"/>
          </a:p>
          <a:p>
            <a:endParaRPr lang="fi-FI" dirty="0"/>
          </a:p>
          <a:p>
            <a:r>
              <a:rPr lang="fi-FI" dirty="0"/>
              <a:t>Naudan liha		   	     31,0</a:t>
            </a:r>
          </a:p>
          <a:p>
            <a:r>
              <a:rPr lang="fi-FI" dirty="0"/>
              <a:t>Sianliha					4,9</a:t>
            </a:r>
          </a:p>
          <a:p>
            <a:r>
              <a:rPr lang="fi-FI" u="sng" dirty="0"/>
              <a:t>Broileri					5,2</a:t>
            </a:r>
          </a:p>
          <a:p>
            <a:r>
              <a:rPr lang="fi-FI" dirty="0"/>
              <a:t>Painotettu ka.	    	     11,6 (2017)</a:t>
            </a:r>
          </a:p>
          <a:p>
            <a:endParaRPr lang="fi-FI" sz="2000" dirty="0"/>
          </a:p>
          <a:p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34145446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Left Arrow 15"/>
          <p:cNvSpPr/>
          <p:nvPr/>
        </p:nvSpPr>
        <p:spPr>
          <a:xfrm>
            <a:off x="9315450" y="1282187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6175375" y="-66675"/>
            <a:ext cx="3027363" cy="5284788"/>
          </a:xfrm>
          <a:custGeom>
            <a:avLst/>
            <a:gdLst>
              <a:gd name="T0" fmla="*/ 2200 w 3814"/>
              <a:gd name="T1" fmla="*/ 0 h 6658"/>
              <a:gd name="T2" fmla="*/ 2217 w 3814"/>
              <a:gd name="T3" fmla="*/ 125 h 6658"/>
              <a:gd name="T4" fmla="*/ 2231 w 3814"/>
              <a:gd name="T5" fmla="*/ 247 h 6658"/>
              <a:gd name="T6" fmla="*/ 2243 w 3814"/>
              <a:gd name="T7" fmla="*/ 371 h 6658"/>
              <a:gd name="T8" fmla="*/ 2254 w 3814"/>
              <a:gd name="T9" fmla="*/ 498 h 6658"/>
              <a:gd name="T10" fmla="*/ 2260 w 3814"/>
              <a:gd name="T11" fmla="*/ 624 h 6658"/>
              <a:gd name="T12" fmla="*/ 2266 w 3814"/>
              <a:gd name="T13" fmla="*/ 752 h 6658"/>
              <a:gd name="T14" fmla="*/ 2268 w 3814"/>
              <a:gd name="T15" fmla="*/ 878 h 6658"/>
              <a:gd name="T16" fmla="*/ 2268 w 3814"/>
              <a:gd name="T17" fmla="*/ 1005 h 6658"/>
              <a:gd name="T18" fmla="*/ 2266 w 3814"/>
              <a:gd name="T19" fmla="*/ 1198 h 6658"/>
              <a:gd name="T20" fmla="*/ 2260 w 3814"/>
              <a:gd name="T21" fmla="*/ 1392 h 6658"/>
              <a:gd name="T22" fmla="*/ 2248 w 3814"/>
              <a:gd name="T23" fmla="*/ 1581 h 6658"/>
              <a:gd name="T24" fmla="*/ 2229 w 3814"/>
              <a:gd name="T25" fmla="*/ 1774 h 6658"/>
              <a:gd name="T26" fmla="*/ 2206 w 3814"/>
              <a:gd name="T27" fmla="*/ 1965 h 6658"/>
              <a:gd name="T28" fmla="*/ 2181 w 3814"/>
              <a:gd name="T29" fmla="*/ 2153 h 6658"/>
              <a:gd name="T30" fmla="*/ 2151 w 3814"/>
              <a:gd name="T31" fmla="*/ 2341 h 6658"/>
              <a:gd name="T32" fmla="*/ 2114 w 3814"/>
              <a:gd name="T33" fmla="*/ 2529 h 6658"/>
              <a:gd name="T34" fmla="*/ 2075 w 3814"/>
              <a:gd name="T35" fmla="*/ 2717 h 6658"/>
              <a:gd name="T36" fmla="*/ 2032 w 3814"/>
              <a:gd name="T37" fmla="*/ 2901 h 6658"/>
              <a:gd name="T38" fmla="*/ 1983 w 3814"/>
              <a:gd name="T39" fmla="*/ 3084 h 6658"/>
              <a:gd name="T40" fmla="*/ 1932 w 3814"/>
              <a:gd name="T41" fmla="*/ 3267 h 6658"/>
              <a:gd name="T42" fmla="*/ 1872 w 3814"/>
              <a:gd name="T43" fmla="*/ 3451 h 6658"/>
              <a:gd name="T44" fmla="*/ 1808 w 3814"/>
              <a:gd name="T45" fmla="*/ 3631 h 6658"/>
              <a:gd name="T46" fmla="*/ 1745 w 3814"/>
              <a:gd name="T47" fmla="*/ 3813 h 6658"/>
              <a:gd name="T48" fmla="*/ 1673 w 3814"/>
              <a:gd name="T49" fmla="*/ 3990 h 6658"/>
              <a:gd name="T50" fmla="*/ 1597 w 3814"/>
              <a:gd name="T51" fmla="*/ 4167 h 6658"/>
              <a:gd name="T52" fmla="*/ 1522 w 3814"/>
              <a:gd name="T53" fmla="*/ 4345 h 6658"/>
              <a:gd name="T54" fmla="*/ 1435 w 3814"/>
              <a:gd name="T55" fmla="*/ 4517 h 6658"/>
              <a:gd name="T56" fmla="*/ 1349 w 3814"/>
              <a:gd name="T57" fmla="*/ 4690 h 6658"/>
              <a:gd name="T58" fmla="*/ 1258 w 3814"/>
              <a:gd name="T59" fmla="*/ 4861 h 6658"/>
              <a:gd name="T60" fmla="*/ 1162 w 3814"/>
              <a:gd name="T61" fmla="*/ 5035 h 6658"/>
              <a:gd name="T62" fmla="*/ 1064 w 3814"/>
              <a:gd name="T63" fmla="*/ 5202 h 6658"/>
              <a:gd name="T64" fmla="*/ 960 w 3814"/>
              <a:gd name="T65" fmla="*/ 5373 h 6658"/>
              <a:gd name="T66" fmla="*/ 854 w 3814"/>
              <a:gd name="T67" fmla="*/ 5538 h 6658"/>
              <a:gd name="T68" fmla="*/ 743 w 3814"/>
              <a:gd name="T69" fmla="*/ 5704 h 6658"/>
              <a:gd name="T70" fmla="*/ 627 w 3814"/>
              <a:gd name="T71" fmla="*/ 5866 h 6658"/>
              <a:gd name="T72" fmla="*/ 510 w 3814"/>
              <a:gd name="T73" fmla="*/ 6028 h 6658"/>
              <a:gd name="T74" fmla="*/ 388 w 3814"/>
              <a:gd name="T75" fmla="*/ 6188 h 6658"/>
              <a:gd name="T76" fmla="*/ 262 w 3814"/>
              <a:gd name="T77" fmla="*/ 6345 h 6658"/>
              <a:gd name="T78" fmla="*/ 131 w 3814"/>
              <a:gd name="T79" fmla="*/ 6504 h 6658"/>
              <a:gd name="T80" fmla="*/ 0 w 3814"/>
              <a:gd name="T81" fmla="*/ 6658 h 6658"/>
              <a:gd name="T82" fmla="*/ 3814 w 3814"/>
              <a:gd name="T83" fmla="*/ 6658 h 6658"/>
              <a:gd name="T84" fmla="*/ 3814 w 3814"/>
              <a:gd name="T85" fmla="*/ 0 h 6658"/>
              <a:gd name="T86" fmla="*/ 2200 w 3814"/>
              <a:gd name="T87" fmla="*/ 0 h 6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3814" h="6658">
                <a:moveTo>
                  <a:pt x="2200" y="0"/>
                </a:moveTo>
                <a:lnTo>
                  <a:pt x="2217" y="125"/>
                </a:lnTo>
                <a:lnTo>
                  <a:pt x="2231" y="247"/>
                </a:lnTo>
                <a:lnTo>
                  <a:pt x="2243" y="371"/>
                </a:lnTo>
                <a:lnTo>
                  <a:pt x="2254" y="498"/>
                </a:lnTo>
                <a:lnTo>
                  <a:pt x="2260" y="624"/>
                </a:lnTo>
                <a:lnTo>
                  <a:pt x="2266" y="752"/>
                </a:lnTo>
                <a:lnTo>
                  <a:pt x="2268" y="878"/>
                </a:lnTo>
                <a:lnTo>
                  <a:pt x="2268" y="1005"/>
                </a:lnTo>
                <a:lnTo>
                  <a:pt x="2266" y="1198"/>
                </a:lnTo>
                <a:lnTo>
                  <a:pt x="2260" y="1392"/>
                </a:lnTo>
                <a:lnTo>
                  <a:pt x="2248" y="1581"/>
                </a:lnTo>
                <a:lnTo>
                  <a:pt x="2229" y="1774"/>
                </a:lnTo>
                <a:lnTo>
                  <a:pt x="2206" y="1965"/>
                </a:lnTo>
                <a:lnTo>
                  <a:pt x="2181" y="2153"/>
                </a:lnTo>
                <a:lnTo>
                  <a:pt x="2151" y="2341"/>
                </a:lnTo>
                <a:lnTo>
                  <a:pt x="2114" y="2529"/>
                </a:lnTo>
                <a:lnTo>
                  <a:pt x="2075" y="2717"/>
                </a:lnTo>
                <a:lnTo>
                  <a:pt x="2032" y="2901"/>
                </a:lnTo>
                <a:lnTo>
                  <a:pt x="1983" y="3084"/>
                </a:lnTo>
                <a:lnTo>
                  <a:pt x="1932" y="3267"/>
                </a:lnTo>
                <a:lnTo>
                  <a:pt x="1872" y="3451"/>
                </a:lnTo>
                <a:lnTo>
                  <a:pt x="1808" y="3631"/>
                </a:lnTo>
                <a:lnTo>
                  <a:pt x="1745" y="3813"/>
                </a:lnTo>
                <a:lnTo>
                  <a:pt x="1673" y="3990"/>
                </a:lnTo>
                <a:lnTo>
                  <a:pt x="1597" y="4167"/>
                </a:lnTo>
                <a:lnTo>
                  <a:pt x="1522" y="4345"/>
                </a:lnTo>
                <a:lnTo>
                  <a:pt x="1435" y="4517"/>
                </a:lnTo>
                <a:lnTo>
                  <a:pt x="1349" y="4690"/>
                </a:lnTo>
                <a:lnTo>
                  <a:pt x="1258" y="4861"/>
                </a:lnTo>
                <a:lnTo>
                  <a:pt x="1162" y="5035"/>
                </a:lnTo>
                <a:lnTo>
                  <a:pt x="1064" y="5202"/>
                </a:lnTo>
                <a:lnTo>
                  <a:pt x="960" y="5373"/>
                </a:lnTo>
                <a:lnTo>
                  <a:pt x="854" y="5538"/>
                </a:lnTo>
                <a:lnTo>
                  <a:pt x="743" y="5704"/>
                </a:lnTo>
                <a:lnTo>
                  <a:pt x="627" y="5866"/>
                </a:lnTo>
                <a:lnTo>
                  <a:pt x="510" y="6028"/>
                </a:lnTo>
                <a:lnTo>
                  <a:pt x="388" y="6188"/>
                </a:lnTo>
                <a:lnTo>
                  <a:pt x="262" y="6345"/>
                </a:lnTo>
                <a:lnTo>
                  <a:pt x="131" y="6504"/>
                </a:lnTo>
                <a:lnTo>
                  <a:pt x="0" y="6658"/>
                </a:lnTo>
                <a:lnTo>
                  <a:pt x="3814" y="6658"/>
                </a:lnTo>
                <a:lnTo>
                  <a:pt x="3814" y="0"/>
                </a:lnTo>
                <a:lnTo>
                  <a:pt x="2200" y="0"/>
                </a:lnTo>
                <a:close/>
              </a:path>
            </a:pathLst>
          </a:custGeom>
          <a:blipFill dpi="0" rotWithShape="0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59" r="-259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9150630" y="-296120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903487" y="-296120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9150630" y="5265840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180986" y="5265840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9254247" y="2266"/>
            <a:ext cx="180000" cy="0"/>
          </a:xfrm>
          <a:prstGeom prst="straightConnector1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9254247" y="5140568"/>
            <a:ext cx="180000" cy="0"/>
          </a:xfrm>
          <a:prstGeom prst="straightConnector1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202017" y="-17584"/>
            <a:ext cx="7825360" cy="857250"/>
          </a:xfrm>
        </p:spPr>
        <p:txBody>
          <a:bodyPr/>
          <a:lstStyle/>
          <a:p>
            <a:r>
              <a:rPr lang="fi-FI" dirty="0"/>
              <a:t>Kalan käyttö voi vähentää ilmastokuormitusta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88735" y="4624609"/>
            <a:ext cx="2831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/>
              <a:t>Lähteet: Kala: Silvenius ym. 2017 ja 2012. </a:t>
            </a:r>
          </a:p>
          <a:p>
            <a:r>
              <a:rPr lang="fi-FI" sz="1000" dirty="0"/>
              <a:t>              Liha: Suullinen Merja Saarinen, Luke. </a:t>
            </a:r>
          </a:p>
        </p:txBody>
      </p:sp>
      <p:sp>
        <p:nvSpPr>
          <p:cNvPr id="2" name="Rectangle 1"/>
          <p:cNvSpPr/>
          <p:nvPr/>
        </p:nvSpPr>
        <p:spPr>
          <a:xfrm>
            <a:off x="4387362" y="2092594"/>
            <a:ext cx="334107" cy="2761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Rectangle 2"/>
          <p:cNvSpPr/>
          <p:nvPr/>
        </p:nvSpPr>
        <p:spPr>
          <a:xfrm>
            <a:off x="4281854" y="2426677"/>
            <a:ext cx="571500" cy="2652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TextBox 3"/>
          <p:cNvSpPr txBox="1"/>
          <p:nvPr/>
        </p:nvSpPr>
        <p:spPr>
          <a:xfrm>
            <a:off x="810618" y="3676557"/>
            <a:ext cx="54553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dirty="0"/>
              <a:t>Kalaisa ruokavalio ravitsemuksellisesti paras ja </a:t>
            </a:r>
          </a:p>
          <a:p>
            <a:pPr algn="ctr"/>
            <a:r>
              <a:rPr lang="fi-FI" dirty="0"/>
              <a:t>vähentää 30 % ruoan ilmastovaikutuksia nykyisestä</a:t>
            </a:r>
          </a:p>
          <a:p>
            <a:pPr algn="ctr"/>
            <a:endParaRPr lang="fi-FI" dirty="0"/>
          </a:p>
        </p:txBody>
      </p:sp>
      <p:sp>
        <p:nvSpPr>
          <p:cNvPr id="5" name="Rectangle 4"/>
          <p:cNvSpPr/>
          <p:nvPr/>
        </p:nvSpPr>
        <p:spPr>
          <a:xfrm>
            <a:off x="4281854" y="2013438"/>
            <a:ext cx="439615" cy="4132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57351" y="953815"/>
            <a:ext cx="3584944" cy="2672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F1076B71-20CF-4ECA-AEA5-F69FAF065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1726" y="780393"/>
            <a:ext cx="3584944" cy="284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98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72CE547-04EC-4D6A-A8D7-CA704E5CE63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0802ADC-70B0-46C0-97BD-CF060A2EB8A2}" type="datetime1">
              <a:rPr lang="fi-FI" smtClean="0"/>
              <a:t>1.10.2021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99AF468-214C-42FB-815A-CEAC56FEE6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979D0A9-103C-4464-A908-9CC9D6551154}"/>
              </a:ext>
            </a:extLst>
          </p:cNvPr>
          <p:cNvSpPr txBox="1">
            <a:spLocks/>
          </p:cNvSpPr>
          <p:nvPr/>
        </p:nvSpPr>
        <p:spPr>
          <a:xfrm>
            <a:off x="143588" y="0"/>
            <a:ext cx="8447313" cy="857250"/>
          </a:xfrm>
          <a:prstGeom prst="rect">
            <a:avLst/>
          </a:prstGeom>
        </p:spPr>
        <p:txBody>
          <a:bodyPr anchor="ctr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fi-FI" dirty="0"/>
              <a:t>Suomalaisten kalan käyttöä pitäisi lisätä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E881D63-8AED-4B2B-A34E-94A419A82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05" y="1013294"/>
            <a:ext cx="6759590" cy="3583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53ADB36F-88A8-433B-BD35-0E4AD679CAED}"/>
              </a:ext>
            </a:extLst>
          </p:cNvPr>
          <p:cNvSpPr txBox="1"/>
          <p:nvPr/>
        </p:nvSpPr>
        <p:spPr>
          <a:xfrm>
            <a:off x="2470993" y="923441"/>
            <a:ext cx="3518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Kalan ja lihan kulutus Suomessa</a:t>
            </a:r>
          </a:p>
        </p:txBody>
      </p:sp>
    </p:spTree>
    <p:extLst>
      <p:ext uri="{BB962C8B-B14F-4D97-AF65-F5344CB8AC3E}">
        <p14:creationId xmlns:p14="http://schemas.microsoft.com/office/powerpoint/2010/main" val="10472375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0975" y="-1"/>
            <a:ext cx="5153025" cy="515302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Terveys</a:t>
            </a:r>
          </a:p>
        </p:txBody>
      </p:sp>
      <p:sp>
        <p:nvSpPr>
          <p:cNvPr id="9" name="Left Arrow 8"/>
          <p:cNvSpPr/>
          <p:nvPr/>
        </p:nvSpPr>
        <p:spPr>
          <a:xfrm>
            <a:off x="9315450" y="2029238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Left Arrow 12"/>
          <p:cNvSpPr/>
          <p:nvPr/>
        </p:nvSpPr>
        <p:spPr>
          <a:xfrm flipH="1">
            <a:off x="-526360" y="1749425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43996" y="4687773"/>
            <a:ext cx="2138867" cy="367625"/>
            <a:chOff x="343996" y="4594636"/>
            <a:chExt cx="2138867" cy="367625"/>
          </a:xfrm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3996" y="4766202"/>
              <a:ext cx="100142" cy="162730"/>
            </a:xfrm>
            <a:custGeom>
              <a:avLst/>
              <a:gdLst>
                <a:gd name="T0" fmla="*/ 0 w 57"/>
                <a:gd name="T1" fmla="*/ 0 h 92"/>
                <a:gd name="T2" fmla="*/ 0 w 57"/>
                <a:gd name="T3" fmla="*/ 73 h 92"/>
                <a:gd name="T4" fmla="*/ 21 w 57"/>
                <a:gd name="T5" fmla="*/ 92 h 92"/>
                <a:gd name="T6" fmla="*/ 57 w 57"/>
                <a:gd name="T7" fmla="*/ 91 h 92"/>
                <a:gd name="T8" fmla="*/ 56 w 57"/>
                <a:gd name="T9" fmla="*/ 78 h 92"/>
                <a:gd name="T10" fmla="*/ 24 w 57"/>
                <a:gd name="T11" fmla="*/ 78 h 92"/>
                <a:gd name="T12" fmla="*/ 18 w 57"/>
                <a:gd name="T13" fmla="*/ 76 h 92"/>
                <a:gd name="T14" fmla="*/ 17 w 57"/>
                <a:gd name="T15" fmla="*/ 71 h 92"/>
                <a:gd name="T16" fmla="*/ 17 w 57"/>
                <a:gd name="T17" fmla="*/ 0 h 92"/>
                <a:gd name="T18" fmla="*/ 0 w 57"/>
                <a:gd name="T1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92">
                  <a:moveTo>
                    <a:pt x="0" y="0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0" y="86"/>
                    <a:pt x="7" y="92"/>
                    <a:pt x="21" y="92"/>
                  </a:cubicBezTo>
                  <a:cubicBezTo>
                    <a:pt x="36" y="92"/>
                    <a:pt x="48" y="92"/>
                    <a:pt x="57" y="91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22" y="78"/>
                    <a:pt x="19" y="78"/>
                    <a:pt x="18" y="76"/>
                  </a:cubicBezTo>
                  <a:cubicBezTo>
                    <a:pt x="17" y="75"/>
                    <a:pt x="17" y="73"/>
                    <a:pt x="17" y="71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Freeform 6"/>
            <p:cNvSpPr>
              <a:spLocks/>
            </p:cNvSpPr>
            <p:nvPr userDrawn="1"/>
          </p:nvSpPr>
          <p:spPr bwMode="auto">
            <a:xfrm>
              <a:off x="451501" y="4813328"/>
              <a:ext cx="105296" cy="118550"/>
            </a:xfrm>
            <a:custGeom>
              <a:avLst/>
              <a:gdLst>
                <a:gd name="T0" fmla="*/ 44 w 60"/>
                <a:gd name="T1" fmla="*/ 0 h 67"/>
                <a:gd name="T2" fmla="*/ 44 w 60"/>
                <a:gd name="T3" fmla="*/ 46 h 67"/>
                <a:gd name="T4" fmla="*/ 25 w 60"/>
                <a:gd name="T5" fmla="*/ 53 h 67"/>
                <a:gd name="T6" fmla="*/ 18 w 60"/>
                <a:gd name="T7" fmla="*/ 51 h 67"/>
                <a:gd name="T8" fmla="*/ 17 w 60"/>
                <a:gd name="T9" fmla="*/ 44 h 67"/>
                <a:gd name="T10" fmla="*/ 17 w 60"/>
                <a:gd name="T11" fmla="*/ 0 h 67"/>
                <a:gd name="T12" fmla="*/ 0 w 60"/>
                <a:gd name="T13" fmla="*/ 0 h 67"/>
                <a:gd name="T14" fmla="*/ 0 w 60"/>
                <a:gd name="T15" fmla="*/ 49 h 67"/>
                <a:gd name="T16" fmla="*/ 18 w 60"/>
                <a:gd name="T17" fmla="*/ 67 h 67"/>
                <a:gd name="T18" fmla="*/ 46 w 60"/>
                <a:gd name="T19" fmla="*/ 56 h 67"/>
                <a:gd name="T20" fmla="*/ 47 w 60"/>
                <a:gd name="T21" fmla="*/ 65 h 67"/>
                <a:gd name="T22" fmla="*/ 60 w 60"/>
                <a:gd name="T23" fmla="*/ 65 h 67"/>
                <a:gd name="T24" fmla="*/ 60 w 60"/>
                <a:gd name="T25" fmla="*/ 0 h 67"/>
                <a:gd name="T26" fmla="*/ 44 w 60"/>
                <a:gd name="T2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" h="67">
                  <a:moveTo>
                    <a:pt x="44" y="0"/>
                  </a:moveTo>
                  <a:cubicBezTo>
                    <a:pt x="44" y="46"/>
                    <a:pt x="44" y="46"/>
                    <a:pt x="44" y="46"/>
                  </a:cubicBezTo>
                  <a:cubicBezTo>
                    <a:pt x="35" y="51"/>
                    <a:pt x="29" y="53"/>
                    <a:pt x="25" y="53"/>
                  </a:cubicBezTo>
                  <a:cubicBezTo>
                    <a:pt x="21" y="53"/>
                    <a:pt x="19" y="52"/>
                    <a:pt x="18" y="51"/>
                  </a:cubicBezTo>
                  <a:cubicBezTo>
                    <a:pt x="17" y="50"/>
                    <a:pt x="16" y="47"/>
                    <a:pt x="17" y="44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1"/>
                    <a:pt x="6" y="67"/>
                    <a:pt x="18" y="67"/>
                  </a:cubicBezTo>
                  <a:cubicBezTo>
                    <a:pt x="27" y="67"/>
                    <a:pt x="36" y="63"/>
                    <a:pt x="46" y="56"/>
                  </a:cubicBezTo>
                  <a:cubicBezTo>
                    <a:pt x="47" y="65"/>
                    <a:pt x="47" y="65"/>
                    <a:pt x="47" y="65"/>
                  </a:cubicBezTo>
                  <a:cubicBezTo>
                    <a:pt x="60" y="65"/>
                    <a:pt x="60" y="65"/>
                    <a:pt x="60" y="65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578150" y="4766202"/>
              <a:ext cx="106769" cy="162730"/>
            </a:xfrm>
            <a:custGeom>
              <a:avLst/>
              <a:gdLst>
                <a:gd name="T0" fmla="*/ 43 w 61"/>
                <a:gd name="T1" fmla="*/ 92 h 92"/>
                <a:gd name="T2" fmla="*/ 61 w 61"/>
                <a:gd name="T3" fmla="*/ 92 h 92"/>
                <a:gd name="T4" fmla="*/ 41 w 61"/>
                <a:gd name="T5" fmla="*/ 62 h 92"/>
                <a:gd name="T6" fmla="*/ 35 w 61"/>
                <a:gd name="T7" fmla="*/ 56 h 92"/>
                <a:gd name="T8" fmla="*/ 35 w 61"/>
                <a:gd name="T9" fmla="*/ 55 h 92"/>
                <a:gd name="T10" fmla="*/ 41 w 61"/>
                <a:gd name="T11" fmla="*/ 50 h 92"/>
                <a:gd name="T12" fmla="*/ 59 w 61"/>
                <a:gd name="T13" fmla="*/ 27 h 92"/>
                <a:gd name="T14" fmla="*/ 41 w 61"/>
                <a:gd name="T15" fmla="*/ 27 h 92"/>
                <a:gd name="T16" fmla="*/ 23 w 61"/>
                <a:gd name="T17" fmla="*/ 50 h 92"/>
                <a:gd name="T18" fmla="*/ 16 w 61"/>
                <a:gd name="T19" fmla="*/ 50 h 92"/>
                <a:gd name="T20" fmla="*/ 17 w 61"/>
                <a:gd name="T21" fmla="*/ 39 h 92"/>
                <a:gd name="T22" fmla="*/ 17 w 61"/>
                <a:gd name="T23" fmla="*/ 0 h 92"/>
                <a:gd name="T24" fmla="*/ 0 w 61"/>
                <a:gd name="T25" fmla="*/ 0 h 92"/>
                <a:gd name="T26" fmla="*/ 0 w 61"/>
                <a:gd name="T27" fmla="*/ 92 h 92"/>
                <a:gd name="T28" fmla="*/ 16 w 61"/>
                <a:gd name="T29" fmla="*/ 92 h 92"/>
                <a:gd name="T30" fmla="*/ 16 w 61"/>
                <a:gd name="T31" fmla="*/ 71 h 92"/>
                <a:gd name="T32" fmla="*/ 16 w 61"/>
                <a:gd name="T33" fmla="*/ 61 h 92"/>
                <a:gd name="T34" fmla="*/ 23 w 61"/>
                <a:gd name="T35" fmla="*/ 61 h 92"/>
                <a:gd name="T36" fmla="*/ 43 w 61"/>
                <a:gd name="T37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92">
                  <a:moveTo>
                    <a:pt x="43" y="92"/>
                  </a:moveTo>
                  <a:cubicBezTo>
                    <a:pt x="61" y="92"/>
                    <a:pt x="61" y="92"/>
                    <a:pt x="61" y="9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39" y="59"/>
                    <a:pt x="37" y="57"/>
                    <a:pt x="35" y="56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37" y="54"/>
                    <a:pt x="39" y="52"/>
                    <a:pt x="41" y="50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6" y="47"/>
                    <a:pt x="17" y="43"/>
                    <a:pt x="17" y="39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69"/>
                    <a:pt x="16" y="65"/>
                    <a:pt x="16" y="61"/>
                  </a:cubicBezTo>
                  <a:cubicBezTo>
                    <a:pt x="23" y="61"/>
                    <a:pt x="23" y="61"/>
                    <a:pt x="23" y="61"/>
                  </a:cubicBezTo>
                  <a:lnTo>
                    <a:pt x="43" y="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681237" y="4810382"/>
              <a:ext cx="107505" cy="121496"/>
            </a:xfrm>
            <a:custGeom>
              <a:avLst/>
              <a:gdLst>
                <a:gd name="T0" fmla="*/ 61 w 61"/>
                <a:gd name="T1" fmla="*/ 23 h 69"/>
                <a:gd name="T2" fmla="*/ 54 w 61"/>
                <a:gd name="T3" fmla="*/ 6 h 69"/>
                <a:gd name="T4" fmla="*/ 31 w 61"/>
                <a:gd name="T5" fmla="*/ 0 h 69"/>
                <a:gd name="T6" fmla="*/ 7 w 61"/>
                <a:gd name="T7" fmla="*/ 8 h 69"/>
                <a:gd name="T8" fmla="*/ 0 w 61"/>
                <a:gd name="T9" fmla="*/ 34 h 69"/>
                <a:gd name="T10" fmla="*/ 7 w 61"/>
                <a:gd name="T11" fmla="*/ 61 h 69"/>
                <a:gd name="T12" fmla="*/ 32 w 61"/>
                <a:gd name="T13" fmla="*/ 69 h 69"/>
                <a:gd name="T14" fmla="*/ 59 w 61"/>
                <a:gd name="T15" fmla="*/ 64 h 69"/>
                <a:gd name="T16" fmla="*/ 58 w 61"/>
                <a:gd name="T17" fmla="*/ 54 h 69"/>
                <a:gd name="T18" fmla="*/ 34 w 61"/>
                <a:gd name="T19" fmla="*/ 55 h 69"/>
                <a:gd name="T20" fmla="*/ 22 w 61"/>
                <a:gd name="T21" fmla="*/ 53 h 69"/>
                <a:gd name="T22" fmla="*/ 17 w 61"/>
                <a:gd name="T23" fmla="*/ 41 h 69"/>
                <a:gd name="T24" fmla="*/ 44 w 61"/>
                <a:gd name="T25" fmla="*/ 41 h 69"/>
                <a:gd name="T26" fmla="*/ 61 w 61"/>
                <a:gd name="T27" fmla="*/ 23 h 69"/>
                <a:gd name="T28" fmla="*/ 45 w 61"/>
                <a:gd name="T29" fmla="*/ 22 h 69"/>
                <a:gd name="T30" fmla="*/ 39 w 61"/>
                <a:gd name="T31" fmla="*/ 30 h 69"/>
                <a:gd name="T32" fmla="*/ 17 w 61"/>
                <a:gd name="T33" fmla="*/ 30 h 69"/>
                <a:gd name="T34" fmla="*/ 20 w 61"/>
                <a:gd name="T35" fmla="*/ 16 h 69"/>
                <a:gd name="T36" fmla="*/ 32 w 61"/>
                <a:gd name="T37" fmla="*/ 13 h 69"/>
                <a:gd name="T38" fmla="*/ 42 w 61"/>
                <a:gd name="T39" fmla="*/ 15 h 69"/>
                <a:gd name="T40" fmla="*/ 45 w 61"/>
                <a:gd name="T41" fmla="*/ 2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1" h="69">
                  <a:moveTo>
                    <a:pt x="61" y="23"/>
                  </a:moveTo>
                  <a:cubicBezTo>
                    <a:pt x="61" y="15"/>
                    <a:pt x="59" y="9"/>
                    <a:pt x="54" y="6"/>
                  </a:cubicBezTo>
                  <a:cubicBezTo>
                    <a:pt x="49" y="2"/>
                    <a:pt x="42" y="0"/>
                    <a:pt x="31" y="0"/>
                  </a:cubicBezTo>
                  <a:cubicBezTo>
                    <a:pt x="20" y="0"/>
                    <a:pt x="12" y="3"/>
                    <a:pt x="7" y="8"/>
                  </a:cubicBezTo>
                  <a:cubicBezTo>
                    <a:pt x="2" y="13"/>
                    <a:pt x="0" y="22"/>
                    <a:pt x="0" y="34"/>
                  </a:cubicBezTo>
                  <a:cubicBezTo>
                    <a:pt x="0" y="47"/>
                    <a:pt x="2" y="55"/>
                    <a:pt x="7" y="61"/>
                  </a:cubicBezTo>
                  <a:cubicBezTo>
                    <a:pt x="12" y="66"/>
                    <a:pt x="21" y="69"/>
                    <a:pt x="32" y="69"/>
                  </a:cubicBezTo>
                  <a:cubicBezTo>
                    <a:pt x="44" y="69"/>
                    <a:pt x="53" y="67"/>
                    <a:pt x="59" y="64"/>
                  </a:cubicBezTo>
                  <a:cubicBezTo>
                    <a:pt x="58" y="54"/>
                    <a:pt x="58" y="54"/>
                    <a:pt x="58" y="54"/>
                  </a:cubicBezTo>
                  <a:cubicBezTo>
                    <a:pt x="49" y="55"/>
                    <a:pt x="41" y="55"/>
                    <a:pt x="34" y="55"/>
                  </a:cubicBezTo>
                  <a:cubicBezTo>
                    <a:pt x="29" y="55"/>
                    <a:pt x="24" y="54"/>
                    <a:pt x="22" y="53"/>
                  </a:cubicBezTo>
                  <a:cubicBezTo>
                    <a:pt x="19" y="51"/>
                    <a:pt x="18" y="47"/>
                    <a:pt x="17" y="4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55" y="41"/>
                    <a:pt x="61" y="35"/>
                    <a:pt x="61" y="23"/>
                  </a:cubicBezTo>
                  <a:moveTo>
                    <a:pt x="45" y="22"/>
                  </a:moveTo>
                  <a:cubicBezTo>
                    <a:pt x="45" y="27"/>
                    <a:pt x="43" y="30"/>
                    <a:pt x="39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23"/>
                    <a:pt x="18" y="19"/>
                    <a:pt x="20" y="16"/>
                  </a:cubicBezTo>
                  <a:cubicBezTo>
                    <a:pt x="22" y="14"/>
                    <a:pt x="26" y="13"/>
                    <a:pt x="32" y="13"/>
                  </a:cubicBezTo>
                  <a:cubicBezTo>
                    <a:pt x="37" y="13"/>
                    <a:pt x="40" y="13"/>
                    <a:pt x="42" y="15"/>
                  </a:cubicBezTo>
                  <a:cubicBezTo>
                    <a:pt x="44" y="16"/>
                    <a:pt x="45" y="19"/>
                    <a:pt x="45" y="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623803" y="4594636"/>
              <a:ext cx="219428" cy="204701"/>
            </a:xfrm>
            <a:custGeom>
              <a:avLst/>
              <a:gdLst>
                <a:gd name="T0" fmla="*/ 65 w 125"/>
                <a:gd name="T1" fmla="*/ 1 h 116"/>
                <a:gd name="T2" fmla="*/ 0 w 125"/>
                <a:gd name="T3" fmla="*/ 44 h 116"/>
                <a:gd name="T4" fmla="*/ 13 w 125"/>
                <a:gd name="T5" fmla="*/ 76 h 116"/>
                <a:gd name="T6" fmla="*/ 39 w 125"/>
                <a:gd name="T7" fmla="*/ 91 h 116"/>
                <a:gd name="T8" fmla="*/ 39 w 125"/>
                <a:gd name="T9" fmla="*/ 91 h 116"/>
                <a:gd name="T10" fmla="*/ 39 w 125"/>
                <a:gd name="T11" fmla="*/ 92 h 116"/>
                <a:gd name="T12" fmla="*/ 39 w 125"/>
                <a:gd name="T13" fmla="*/ 92 h 116"/>
                <a:gd name="T14" fmla="*/ 21 w 125"/>
                <a:gd name="T15" fmla="*/ 116 h 116"/>
                <a:gd name="T16" fmla="*/ 30 w 125"/>
                <a:gd name="T17" fmla="*/ 116 h 116"/>
                <a:gd name="T18" fmla="*/ 66 w 125"/>
                <a:gd name="T19" fmla="*/ 95 h 116"/>
                <a:gd name="T20" fmla="*/ 124 w 125"/>
                <a:gd name="T21" fmla="*/ 49 h 116"/>
                <a:gd name="T22" fmla="*/ 65 w 125"/>
                <a:gd name="T23" fmla="*/ 1 h 116"/>
                <a:gd name="T24" fmla="*/ 82 w 125"/>
                <a:gd name="T25" fmla="*/ 77 h 116"/>
                <a:gd name="T26" fmla="*/ 52 w 125"/>
                <a:gd name="T27" fmla="*/ 85 h 116"/>
                <a:gd name="T28" fmla="*/ 70 w 125"/>
                <a:gd name="T29" fmla="*/ 56 h 116"/>
                <a:gd name="T30" fmla="*/ 68 w 125"/>
                <a:gd name="T31" fmla="*/ 56 h 116"/>
                <a:gd name="T32" fmla="*/ 41 w 125"/>
                <a:gd name="T33" fmla="*/ 83 h 116"/>
                <a:gd name="T34" fmla="*/ 32 w 125"/>
                <a:gd name="T35" fmla="*/ 78 h 116"/>
                <a:gd name="T36" fmla="*/ 35 w 125"/>
                <a:gd name="T37" fmla="*/ 29 h 116"/>
                <a:gd name="T38" fmla="*/ 75 w 125"/>
                <a:gd name="T39" fmla="*/ 19 h 116"/>
                <a:gd name="T40" fmla="*/ 99 w 125"/>
                <a:gd name="T41" fmla="*/ 16 h 116"/>
                <a:gd name="T42" fmla="*/ 82 w 125"/>
                <a:gd name="T43" fmla="*/ 7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5" h="116">
                  <a:moveTo>
                    <a:pt x="65" y="1"/>
                  </a:moveTo>
                  <a:cubicBezTo>
                    <a:pt x="30" y="0"/>
                    <a:pt x="1" y="19"/>
                    <a:pt x="0" y="44"/>
                  </a:cubicBezTo>
                  <a:cubicBezTo>
                    <a:pt x="0" y="56"/>
                    <a:pt x="3" y="67"/>
                    <a:pt x="13" y="76"/>
                  </a:cubicBezTo>
                  <a:cubicBezTo>
                    <a:pt x="26" y="89"/>
                    <a:pt x="39" y="91"/>
                    <a:pt x="39" y="91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8" y="93"/>
                    <a:pt x="21" y="116"/>
                    <a:pt x="21" y="116"/>
                  </a:cubicBezTo>
                  <a:cubicBezTo>
                    <a:pt x="30" y="116"/>
                    <a:pt x="30" y="116"/>
                    <a:pt x="30" y="116"/>
                  </a:cubicBezTo>
                  <a:cubicBezTo>
                    <a:pt x="39" y="109"/>
                    <a:pt x="60" y="95"/>
                    <a:pt x="66" y="95"/>
                  </a:cubicBezTo>
                  <a:cubicBezTo>
                    <a:pt x="104" y="94"/>
                    <a:pt x="124" y="70"/>
                    <a:pt x="124" y="49"/>
                  </a:cubicBezTo>
                  <a:cubicBezTo>
                    <a:pt x="125" y="24"/>
                    <a:pt x="100" y="3"/>
                    <a:pt x="65" y="1"/>
                  </a:cubicBezTo>
                  <a:close/>
                  <a:moveTo>
                    <a:pt x="82" y="77"/>
                  </a:moveTo>
                  <a:cubicBezTo>
                    <a:pt x="74" y="83"/>
                    <a:pt x="62" y="86"/>
                    <a:pt x="52" y="85"/>
                  </a:cubicBezTo>
                  <a:cubicBezTo>
                    <a:pt x="60" y="71"/>
                    <a:pt x="70" y="56"/>
                    <a:pt x="70" y="56"/>
                  </a:cubicBezTo>
                  <a:cubicBezTo>
                    <a:pt x="68" y="56"/>
                    <a:pt x="68" y="56"/>
                    <a:pt x="68" y="56"/>
                  </a:cubicBezTo>
                  <a:cubicBezTo>
                    <a:pt x="65" y="59"/>
                    <a:pt x="52" y="69"/>
                    <a:pt x="41" y="83"/>
                  </a:cubicBezTo>
                  <a:cubicBezTo>
                    <a:pt x="37" y="82"/>
                    <a:pt x="34" y="80"/>
                    <a:pt x="32" y="78"/>
                  </a:cubicBezTo>
                  <a:cubicBezTo>
                    <a:pt x="17" y="65"/>
                    <a:pt x="20" y="41"/>
                    <a:pt x="35" y="29"/>
                  </a:cubicBezTo>
                  <a:cubicBezTo>
                    <a:pt x="47" y="19"/>
                    <a:pt x="62" y="19"/>
                    <a:pt x="75" y="19"/>
                  </a:cubicBezTo>
                  <a:cubicBezTo>
                    <a:pt x="89" y="19"/>
                    <a:pt x="99" y="16"/>
                    <a:pt x="99" y="16"/>
                  </a:cubicBezTo>
                  <a:cubicBezTo>
                    <a:pt x="99" y="16"/>
                    <a:pt x="108" y="56"/>
                    <a:pt x="82" y="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5698" y="4792731"/>
              <a:ext cx="1557165" cy="169530"/>
            </a:xfrm>
            <a:prstGeom prst="rect">
              <a:avLst/>
            </a:prstGeom>
          </p:spPr>
        </p:pic>
      </p:grpSp>
      <p:cxnSp>
        <p:nvCxnSpPr>
          <p:cNvPr id="23" name="Straight Connector 22"/>
          <p:cNvCxnSpPr/>
          <p:nvPr/>
        </p:nvCxnSpPr>
        <p:spPr>
          <a:xfrm flipV="1">
            <a:off x="6982450" y="-296964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-16874" y="-296964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5496550" y="5256111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-7349" y="5256111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Left Arrow 26"/>
          <p:cNvSpPr/>
          <p:nvPr/>
        </p:nvSpPr>
        <p:spPr>
          <a:xfrm flipH="1">
            <a:off x="-526360" y="4873625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-238494" y="2266"/>
            <a:ext cx="180000" cy="0"/>
          </a:xfrm>
          <a:prstGeom prst="straightConnector1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-238494" y="5140568"/>
            <a:ext cx="180000" cy="0"/>
          </a:xfrm>
          <a:prstGeom prst="straightConnector1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61355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Left Arrow 15"/>
          <p:cNvSpPr/>
          <p:nvPr/>
        </p:nvSpPr>
        <p:spPr>
          <a:xfrm>
            <a:off x="9315450" y="1282187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6175375" y="-66675"/>
            <a:ext cx="3027363" cy="5284788"/>
          </a:xfrm>
          <a:custGeom>
            <a:avLst/>
            <a:gdLst>
              <a:gd name="T0" fmla="*/ 2200 w 3814"/>
              <a:gd name="T1" fmla="*/ 0 h 6658"/>
              <a:gd name="T2" fmla="*/ 2217 w 3814"/>
              <a:gd name="T3" fmla="*/ 125 h 6658"/>
              <a:gd name="T4" fmla="*/ 2231 w 3814"/>
              <a:gd name="T5" fmla="*/ 247 h 6658"/>
              <a:gd name="T6" fmla="*/ 2243 w 3814"/>
              <a:gd name="T7" fmla="*/ 371 h 6658"/>
              <a:gd name="T8" fmla="*/ 2254 w 3814"/>
              <a:gd name="T9" fmla="*/ 498 h 6658"/>
              <a:gd name="T10" fmla="*/ 2260 w 3814"/>
              <a:gd name="T11" fmla="*/ 624 h 6658"/>
              <a:gd name="T12" fmla="*/ 2266 w 3814"/>
              <a:gd name="T13" fmla="*/ 752 h 6658"/>
              <a:gd name="T14" fmla="*/ 2268 w 3814"/>
              <a:gd name="T15" fmla="*/ 878 h 6658"/>
              <a:gd name="T16" fmla="*/ 2268 w 3814"/>
              <a:gd name="T17" fmla="*/ 1005 h 6658"/>
              <a:gd name="T18" fmla="*/ 2266 w 3814"/>
              <a:gd name="T19" fmla="*/ 1198 h 6658"/>
              <a:gd name="T20" fmla="*/ 2260 w 3814"/>
              <a:gd name="T21" fmla="*/ 1392 h 6658"/>
              <a:gd name="T22" fmla="*/ 2248 w 3814"/>
              <a:gd name="T23" fmla="*/ 1581 h 6658"/>
              <a:gd name="T24" fmla="*/ 2229 w 3814"/>
              <a:gd name="T25" fmla="*/ 1774 h 6658"/>
              <a:gd name="T26" fmla="*/ 2206 w 3814"/>
              <a:gd name="T27" fmla="*/ 1965 h 6658"/>
              <a:gd name="T28" fmla="*/ 2181 w 3814"/>
              <a:gd name="T29" fmla="*/ 2153 h 6658"/>
              <a:gd name="T30" fmla="*/ 2151 w 3814"/>
              <a:gd name="T31" fmla="*/ 2341 h 6658"/>
              <a:gd name="T32" fmla="*/ 2114 w 3814"/>
              <a:gd name="T33" fmla="*/ 2529 h 6658"/>
              <a:gd name="T34" fmla="*/ 2075 w 3814"/>
              <a:gd name="T35" fmla="*/ 2717 h 6658"/>
              <a:gd name="T36" fmla="*/ 2032 w 3814"/>
              <a:gd name="T37" fmla="*/ 2901 h 6658"/>
              <a:gd name="T38" fmla="*/ 1983 w 3814"/>
              <a:gd name="T39" fmla="*/ 3084 h 6658"/>
              <a:gd name="T40" fmla="*/ 1932 w 3814"/>
              <a:gd name="T41" fmla="*/ 3267 h 6658"/>
              <a:gd name="T42" fmla="*/ 1872 w 3814"/>
              <a:gd name="T43" fmla="*/ 3451 h 6658"/>
              <a:gd name="T44" fmla="*/ 1808 w 3814"/>
              <a:gd name="T45" fmla="*/ 3631 h 6658"/>
              <a:gd name="T46" fmla="*/ 1745 w 3814"/>
              <a:gd name="T47" fmla="*/ 3813 h 6658"/>
              <a:gd name="T48" fmla="*/ 1673 w 3814"/>
              <a:gd name="T49" fmla="*/ 3990 h 6658"/>
              <a:gd name="T50" fmla="*/ 1597 w 3814"/>
              <a:gd name="T51" fmla="*/ 4167 h 6658"/>
              <a:gd name="T52" fmla="*/ 1522 w 3814"/>
              <a:gd name="T53" fmla="*/ 4345 h 6658"/>
              <a:gd name="T54" fmla="*/ 1435 w 3814"/>
              <a:gd name="T55" fmla="*/ 4517 h 6658"/>
              <a:gd name="T56" fmla="*/ 1349 w 3814"/>
              <a:gd name="T57" fmla="*/ 4690 h 6658"/>
              <a:gd name="T58" fmla="*/ 1258 w 3814"/>
              <a:gd name="T59" fmla="*/ 4861 h 6658"/>
              <a:gd name="T60" fmla="*/ 1162 w 3814"/>
              <a:gd name="T61" fmla="*/ 5035 h 6658"/>
              <a:gd name="T62" fmla="*/ 1064 w 3814"/>
              <a:gd name="T63" fmla="*/ 5202 h 6658"/>
              <a:gd name="T64" fmla="*/ 960 w 3814"/>
              <a:gd name="T65" fmla="*/ 5373 h 6658"/>
              <a:gd name="T66" fmla="*/ 854 w 3814"/>
              <a:gd name="T67" fmla="*/ 5538 h 6658"/>
              <a:gd name="T68" fmla="*/ 743 w 3814"/>
              <a:gd name="T69" fmla="*/ 5704 h 6658"/>
              <a:gd name="T70" fmla="*/ 627 w 3814"/>
              <a:gd name="T71" fmla="*/ 5866 h 6658"/>
              <a:gd name="T72" fmla="*/ 510 w 3814"/>
              <a:gd name="T73" fmla="*/ 6028 h 6658"/>
              <a:gd name="T74" fmla="*/ 388 w 3814"/>
              <a:gd name="T75" fmla="*/ 6188 h 6658"/>
              <a:gd name="T76" fmla="*/ 262 w 3814"/>
              <a:gd name="T77" fmla="*/ 6345 h 6658"/>
              <a:gd name="T78" fmla="*/ 131 w 3814"/>
              <a:gd name="T79" fmla="*/ 6504 h 6658"/>
              <a:gd name="T80" fmla="*/ 0 w 3814"/>
              <a:gd name="T81" fmla="*/ 6658 h 6658"/>
              <a:gd name="T82" fmla="*/ 3814 w 3814"/>
              <a:gd name="T83" fmla="*/ 6658 h 6658"/>
              <a:gd name="T84" fmla="*/ 3814 w 3814"/>
              <a:gd name="T85" fmla="*/ 0 h 6658"/>
              <a:gd name="T86" fmla="*/ 2200 w 3814"/>
              <a:gd name="T87" fmla="*/ 0 h 6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3814" h="6658">
                <a:moveTo>
                  <a:pt x="2200" y="0"/>
                </a:moveTo>
                <a:lnTo>
                  <a:pt x="2217" y="125"/>
                </a:lnTo>
                <a:lnTo>
                  <a:pt x="2231" y="247"/>
                </a:lnTo>
                <a:lnTo>
                  <a:pt x="2243" y="371"/>
                </a:lnTo>
                <a:lnTo>
                  <a:pt x="2254" y="498"/>
                </a:lnTo>
                <a:lnTo>
                  <a:pt x="2260" y="624"/>
                </a:lnTo>
                <a:lnTo>
                  <a:pt x="2266" y="752"/>
                </a:lnTo>
                <a:lnTo>
                  <a:pt x="2268" y="878"/>
                </a:lnTo>
                <a:lnTo>
                  <a:pt x="2268" y="1005"/>
                </a:lnTo>
                <a:lnTo>
                  <a:pt x="2266" y="1198"/>
                </a:lnTo>
                <a:lnTo>
                  <a:pt x="2260" y="1392"/>
                </a:lnTo>
                <a:lnTo>
                  <a:pt x="2248" y="1581"/>
                </a:lnTo>
                <a:lnTo>
                  <a:pt x="2229" y="1774"/>
                </a:lnTo>
                <a:lnTo>
                  <a:pt x="2206" y="1965"/>
                </a:lnTo>
                <a:lnTo>
                  <a:pt x="2181" y="2153"/>
                </a:lnTo>
                <a:lnTo>
                  <a:pt x="2151" y="2341"/>
                </a:lnTo>
                <a:lnTo>
                  <a:pt x="2114" y="2529"/>
                </a:lnTo>
                <a:lnTo>
                  <a:pt x="2075" y="2717"/>
                </a:lnTo>
                <a:lnTo>
                  <a:pt x="2032" y="2901"/>
                </a:lnTo>
                <a:lnTo>
                  <a:pt x="1983" y="3084"/>
                </a:lnTo>
                <a:lnTo>
                  <a:pt x="1932" y="3267"/>
                </a:lnTo>
                <a:lnTo>
                  <a:pt x="1872" y="3451"/>
                </a:lnTo>
                <a:lnTo>
                  <a:pt x="1808" y="3631"/>
                </a:lnTo>
                <a:lnTo>
                  <a:pt x="1745" y="3813"/>
                </a:lnTo>
                <a:lnTo>
                  <a:pt x="1673" y="3990"/>
                </a:lnTo>
                <a:lnTo>
                  <a:pt x="1597" y="4167"/>
                </a:lnTo>
                <a:lnTo>
                  <a:pt x="1522" y="4345"/>
                </a:lnTo>
                <a:lnTo>
                  <a:pt x="1435" y="4517"/>
                </a:lnTo>
                <a:lnTo>
                  <a:pt x="1349" y="4690"/>
                </a:lnTo>
                <a:lnTo>
                  <a:pt x="1258" y="4861"/>
                </a:lnTo>
                <a:lnTo>
                  <a:pt x="1162" y="5035"/>
                </a:lnTo>
                <a:lnTo>
                  <a:pt x="1064" y="5202"/>
                </a:lnTo>
                <a:lnTo>
                  <a:pt x="960" y="5373"/>
                </a:lnTo>
                <a:lnTo>
                  <a:pt x="854" y="5538"/>
                </a:lnTo>
                <a:lnTo>
                  <a:pt x="743" y="5704"/>
                </a:lnTo>
                <a:lnTo>
                  <a:pt x="627" y="5866"/>
                </a:lnTo>
                <a:lnTo>
                  <a:pt x="510" y="6028"/>
                </a:lnTo>
                <a:lnTo>
                  <a:pt x="388" y="6188"/>
                </a:lnTo>
                <a:lnTo>
                  <a:pt x="262" y="6345"/>
                </a:lnTo>
                <a:lnTo>
                  <a:pt x="131" y="6504"/>
                </a:lnTo>
                <a:lnTo>
                  <a:pt x="0" y="6658"/>
                </a:lnTo>
                <a:lnTo>
                  <a:pt x="3814" y="6658"/>
                </a:lnTo>
                <a:lnTo>
                  <a:pt x="3814" y="0"/>
                </a:lnTo>
                <a:lnTo>
                  <a:pt x="2200" y="0"/>
                </a:lnTo>
                <a:close/>
              </a:path>
            </a:pathLst>
          </a:custGeom>
          <a:blipFill dpi="0" rotWithShape="0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59" r="-259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9150630" y="-296120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903487" y="-296120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9150630" y="5265840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180986" y="5265840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9254247" y="2266"/>
            <a:ext cx="180000" cy="0"/>
          </a:xfrm>
          <a:prstGeom prst="straightConnector1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9254247" y="5140568"/>
            <a:ext cx="180000" cy="0"/>
          </a:xfrm>
          <a:prstGeom prst="straightConnector1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348343" y="120650"/>
            <a:ext cx="6697916" cy="857250"/>
          </a:xfrm>
        </p:spPr>
        <p:txBody>
          <a:bodyPr/>
          <a:lstStyle/>
          <a:p>
            <a:r>
              <a:rPr lang="fi-FI" dirty="0"/>
              <a:t>Kalan käyttö parantaa kansanterveyttä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9727" y="3905979"/>
            <a:ext cx="60580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dirty="0"/>
              <a:t>Kalan käyttö parantaa elämänlaatua, vähentää sairauksia</a:t>
            </a:r>
          </a:p>
          <a:p>
            <a:pPr algn="ctr"/>
            <a:r>
              <a:rPr lang="fi-FI" dirty="0"/>
              <a:t> ja pidentää elinikää</a:t>
            </a:r>
          </a:p>
          <a:p>
            <a:pPr algn="ctr"/>
            <a:endParaRPr lang="fi-FI" dirty="0"/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1519035"/>
              </p:ext>
            </p:extLst>
          </p:nvPr>
        </p:nvGraphicFramePr>
        <p:xfrm>
          <a:off x="421481" y="1049337"/>
          <a:ext cx="5846315" cy="2856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830868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0975" y="-1"/>
            <a:ext cx="5153025" cy="5153025"/>
          </a:xfrm>
          <a:prstGeom prst="rect">
            <a:avLst/>
          </a:prstGeom>
        </p:spPr>
      </p:pic>
      <p:sp>
        <p:nvSpPr>
          <p:cNvPr id="8" name="Freeform 5"/>
          <p:cNvSpPr>
            <a:spLocks/>
          </p:cNvSpPr>
          <p:nvPr/>
        </p:nvSpPr>
        <p:spPr bwMode="auto">
          <a:xfrm>
            <a:off x="1" y="0"/>
            <a:ext cx="7046258" cy="5143362"/>
          </a:xfrm>
          <a:custGeom>
            <a:avLst/>
            <a:gdLst>
              <a:gd name="T0" fmla="*/ 4989 w 5022"/>
              <a:gd name="T1" fmla="*/ 0 h 3531"/>
              <a:gd name="T2" fmla="*/ 0 w 5022"/>
              <a:gd name="T3" fmla="*/ 0 h 3531"/>
              <a:gd name="T4" fmla="*/ 0 w 5022"/>
              <a:gd name="T5" fmla="*/ 3531 h 3531"/>
              <a:gd name="T6" fmla="*/ 3916 w 5022"/>
              <a:gd name="T7" fmla="*/ 3531 h 3531"/>
              <a:gd name="T8" fmla="*/ 3916 w 5022"/>
              <a:gd name="T9" fmla="*/ 3531 h 3531"/>
              <a:gd name="T10" fmla="*/ 3980 w 5022"/>
              <a:gd name="T11" fmla="*/ 3449 h 3531"/>
              <a:gd name="T12" fmla="*/ 4044 w 5022"/>
              <a:gd name="T13" fmla="*/ 3365 h 3531"/>
              <a:gd name="T14" fmla="*/ 4106 w 5022"/>
              <a:gd name="T15" fmla="*/ 3282 h 3531"/>
              <a:gd name="T16" fmla="*/ 4165 w 5022"/>
              <a:gd name="T17" fmla="*/ 3197 h 3531"/>
              <a:gd name="T18" fmla="*/ 4222 w 5022"/>
              <a:gd name="T19" fmla="*/ 3111 h 3531"/>
              <a:gd name="T20" fmla="*/ 4279 w 5022"/>
              <a:gd name="T21" fmla="*/ 3025 h 3531"/>
              <a:gd name="T22" fmla="*/ 4333 w 5022"/>
              <a:gd name="T23" fmla="*/ 2937 h 3531"/>
              <a:gd name="T24" fmla="*/ 4385 w 5022"/>
              <a:gd name="T25" fmla="*/ 2849 h 3531"/>
              <a:gd name="T26" fmla="*/ 4435 w 5022"/>
              <a:gd name="T27" fmla="*/ 2759 h 3531"/>
              <a:gd name="T28" fmla="*/ 4483 w 5022"/>
              <a:gd name="T29" fmla="*/ 2670 h 3531"/>
              <a:gd name="T30" fmla="*/ 4530 w 5022"/>
              <a:gd name="T31" fmla="*/ 2578 h 3531"/>
              <a:gd name="T32" fmla="*/ 4574 w 5022"/>
              <a:gd name="T33" fmla="*/ 2487 h 3531"/>
              <a:gd name="T34" fmla="*/ 4616 w 5022"/>
              <a:gd name="T35" fmla="*/ 2396 h 3531"/>
              <a:gd name="T36" fmla="*/ 4658 w 5022"/>
              <a:gd name="T37" fmla="*/ 2304 h 3531"/>
              <a:gd name="T38" fmla="*/ 4695 w 5022"/>
              <a:gd name="T39" fmla="*/ 2210 h 3531"/>
              <a:gd name="T40" fmla="*/ 4732 w 5022"/>
              <a:gd name="T41" fmla="*/ 2116 h 3531"/>
              <a:gd name="T42" fmla="*/ 4767 w 5022"/>
              <a:gd name="T43" fmla="*/ 2022 h 3531"/>
              <a:gd name="T44" fmla="*/ 4798 w 5022"/>
              <a:gd name="T45" fmla="*/ 1926 h 3531"/>
              <a:gd name="T46" fmla="*/ 4829 w 5022"/>
              <a:gd name="T47" fmla="*/ 1830 h 3531"/>
              <a:gd name="T48" fmla="*/ 4858 w 5022"/>
              <a:gd name="T49" fmla="*/ 1733 h 3531"/>
              <a:gd name="T50" fmla="*/ 4883 w 5022"/>
              <a:gd name="T51" fmla="*/ 1636 h 3531"/>
              <a:gd name="T52" fmla="*/ 4907 w 5022"/>
              <a:gd name="T53" fmla="*/ 1538 h 3531"/>
              <a:gd name="T54" fmla="*/ 4928 w 5022"/>
              <a:gd name="T55" fmla="*/ 1441 h 3531"/>
              <a:gd name="T56" fmla="*/ 4947 w 5022"/>
              <a:gd name="T57" fmla="*/ 1341 h 3531"/>
              <a:gd name="T58" fmla="*/ 4965 w 5022"/>
              <a:gd name="T59" fmla="*/ 1242 h 3531"/>
              <a:gd name="T60" fmla="*/ 4980 w 5022"/>
              <a:gd name="T61" fmla="*/ 1142 h 3531"/>
              <a:gd name="T62" fmla="*/ 4992 w 5022"/>
              <a:gd name="T63" fmla="*/ 1042 h 3531"/>
              <a:gd name="T64" fmla="*/ 5003 w 5022"/>
              <a:gd name="T65" fmla="*/ 941 h 3531"/>
              <a:gd name="T66" fmla="*/ 5012 w 5022"/>
              <a:gd name="T67" fmla="*/ 839 h 3531"/>
              <a:gd name="T68" fmla="*/ 5018 w 5022"/>
              <a:gd name="T69" fmla="*/ 738 h 3531"/>
              <a:gd name="T70" fmla="*/ 5021 w 5022"/>
              <a:gd name="T71" fmla="*/ 635 h 3531"/>
              <a:gd name="T72" fmla="*/ 5022 w 5022"/>
              <a:gd name="T73" fmla="*/ 533 h 3531"/>
              <a:gd name="T74" fmla="*/ 5022 w 5022"/>
              <a:gd name="T75" fmla="*/ 533 h 3531"/>
              <a:gd name="T76" fmla="*/ 5022 w 5022"/>
              <a:gd name="T77" fmla="*/ 466 h 3531"/>
              <a:gd name="T78" fmla="*/ 5021 w 5022"/>
              <a:gd name="T79" fmla="*/ 399 h 3531"/>
              <a:gd name="T80" fmla="*/ 5018 w 5022"/>
              <a:gd name="T81" fmla="*/ 331 h 3531"/>
              <a:gd name="T82" fmla="*/ 5015 w 5022"/>
              <a:gd name="T83" fmla="*/ 264 h 3531"/>
              <a:gd name="T84" fmla="*/ 5010 w 5022"/>
              <a:gd name="T85" fmla="*/ 197 h 3531"/>
              <a:gd name="T86" fmla="*/ 5004 w 5022"/>
              <a:gd name="T87" fmla="*/ 131 h 3531"/>
              <a:gd name="T88" fmla="*/ 4997 w 5022"/>
              <a:gd name="T89" fmla="*/ 66 h 3531"/>
              <a:gd name="T90" fmla="*/ 4989 w 5022"/>
              <a:gd name="T91" fmla="*/ 0 h 3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5022" h="3531">
                <a:moveTo>
                  <a:pt x="4989" y="0"/>
                </a:moveTo>
                <a:lnTo>
                  <a:pt x="0" y="0"/>
                </a:lnTo>
                <a:lnTo>
                  <a:pt x="0" y="3531"/>
                </a:lnTo>
                <a:lnTo>
                  <a:pt x="3916" y="3531"/>
                </a:lnTo>
                <a:lnTo>
                  <a:pt x="3916" y="3531"/>
                </a:lnTo>
                <a:lnTo>
                  <a:pt x="3980" y="3449"/>
                </a:lnTo>
                <a:lnTo>
                  <a:pt x="4044" y="3365"/>
                </a:lnTo>
                <a:lnTo>
                  <a:pt x="4106" y="3282"/>
                </a:lnTo>
                <a:lnTo>
                  <a:pt x="4165" y="3197"/>
                </a:lnTo>
                <a:lnTo>
                  <a:pt x="4222" y="3111"/>
                </a:lnTo>
                <a:lnTo>
                  <a:pt x="4279" y="3025"/>
                </a:lnTo>
                <a:lnTo>
                  <a:pt x="4333" y="2937"/>
                </a:lnTo>
                <a:lnTo>
                  <a:pt x="4385" y="2849"/>
                </a:lnTo>
                <a:lnTo>
                  <a:pt x="4435" y="2759"/>
                </a:lnTo>
                <a:lnTo>
                  <a:pt x="4483" y="2670"/>
                </a:lnTo>
                <a:lnTo>
                  <a:pt x="4530" y="2578"/>
                </a:lnTo>
                <a:lnTo>
                  <a:pt x="4574" y="2487"/>
                </a:lnTo>
                <a:lnTo>
                  <a:pt x="4616" y="2396"/>
                </a:lnTo>
                <a:lnTo>
                  <a:pt x="4658" y="2304"/>
                </a:lnTo>
                <a:lnTo>
                  <a:pt x="4695" y="2210"/>
                </a:lnTo>
                <a:lnTo>
                  <a:pt x="4732" y="2116"/>
                </a:lnTo>
                <a:lnTo>
                  <a:pt x="4767" y="2022"/>
                </a:lnTo>
                <a:lnTo>
                  <a:pt x="4798" y="1926"/>
                </a:lnTo>
                <a:lnTo>
                  <a:pt x="4829" y="1830"/>
                </a:lnTo>
                <a:lnTo>
                  <a:pt x="4858" y="1733"/>
                </a:lnTo>
                <a:lnTo>
                  <a:pt x="4883" y="1636"/>
                </a:lnTo>
                <a:lnTo>
                  <a:pt x="4907" y="1538"/>
                </a:lnTo>
                <a:lnTo>
                  <a:pt x="4928" y="1441"/>
                </a:lnTo>
                <a:lnTo>
                  <a:pt x="4947" y="1341"/>
                </a:lnTo>
                <a:lnTo>
                  <a:pt x="4965" y="1242"/>
                </a:lnTo>
                <a:lnTo>
                  <a:pt x="4980" y="1142"/>
                </a:lnTo>
                <a:lnTo>
                  <a:pt x="4992" y="1042"/>
                </a:lnTo>
                <a:lnTo>
                  <a:pt x="5003" y="941"/>
                </a:lnTo>
                <a:lnTo>
                  <a:pt x="5012" y="839"/>
                </a:lnTo>
                <a:lnTo>
                  <a:pt x="5018" y="738"/>
                </a:lnTo>
                <a:lnTo>
                  <a:pt x="5021" y="635"/>
                </a:lnTo>
                <a:lnTo>
                  <a:pt x="5022" y="533"/>
                </a:lnTo>
                <a:lnTo>
                  <a:pt x="5022" y="533"/>
                </a:lnTo>
                <a:lnTo>
                  <a:pt x="5022" y="466"/>
                </a:lnTo>
                <a:lnTo>
                  <a:pt x="5021" y="399"/>
                </a:lnTo>
                <a:lnTo>
                  <a:pt x="5018" y="331"/>
                </a:lnTo>
                <a:lnTo>
                  <a:pt x="5015" y="264"/>
                </a:lnTo>
                <a:lnTo>
                  <a:pt x="5010" y="197"/>
                </a:lnTo>
                <a:lnTo>
                  <a:pt x="5004" y="131"/>
                </a:lnTo>
                <a:lnTo>
                  <a:pt x="4997" y="66"/>
                </a:lnTo>
                <a:lnTo>
                  <a:pt x="498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88900" dist="50800" algn="l" rotWithShape="0">
              <a:prstClr val="black">
                <a:alpha val="5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Yhteenveto vaikutuksista</a:t>
            </a:r>
          </a:p>
        </p:txBody>
      </p:sp>
      <p:sp>
        <p:nvSpPr>
          <p:cNvPr id="9" name="Left Arrow 8"/>
          <p:cNvSpPr/>
          <p:nvPr/>
        </p:nvSpPr>
        <p:spPr>
          <a:xfrm>
            <a:off x="9315450" y="2029238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Left Arrow 12"/>
          <p:cNvSpPr/>
          <p:nvPr/>
        </p:nvSpPr>
        <p:spPr>
          <a:xfrm flipH="1">
            <a:off x="-526360" y="1749425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43996" y="4687773"/>
            <a:ext cx="2138867" cy="367625"/>
            <a:chOff x="343996" y="4594636"/>
            <a:chExt cx="2138867" cy="367625"/>
          </a:xfrm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3996" y="4766202"/>
              <a:ext cx="100142" cy="162730"/>
            </a:xfrm>
            <a:custGeom>
              <a:avLst/>
              <a:gdLst>
                <a:gd name="T0" fmla="*/ 0 w 57"/>
                <a:gd name="T1" fmla="*/ 0 h 92"/>
                <a:gd name="T2" fmla="*/ 0 w 57"/>
                <a:gd name="T3" fmla="*/ 73 h 92"/>
                <a:gd name="T4" fmla="*/ 21 w 57"/>
                <a:gd name="T5" fmla="*/ 92 h 92"/>
                <a:gd name="T6" fmla="*/ 57 w 57"/>
                <a:gd name="T7" fmla="*/ 91 h 92"/>
                <a:gd name="T8" fmla="*/ 56 w 57"/>
                <a:gd name="T9" fmla="*/ 78 h 92"/>
                <a:gd name="T10" fmla="*/ 24 w 57"/>
                <a:gd name="T11" fmla="*/ 78 h 92"/>
                <a:gd name="T12" fmla="*/ 18 w 57"/>
                <a:gd name="T13" fmla="*/ 76 h 92"/>
                <a:gd name="T14" fmla="*/ 17 w 57"/>
                <a:gd name="T15" fmla="*/ 71 h 92"/>
                <a:gd name="T16" fmla="*/ 17 w 57"/>
                <a:gd name="T17" fmla="*/ 0 h 92"/>
                <a:gd name="T18" fmla="*/ 0 w 57"/>
                <a:gd name="T1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92">
                  <a:moveTo>
                    <a:pt x="0" y="0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0" y="86"/>
                    <a:pt x="7" y="92"/>
                    <a:pt x="21" y="92"/>
                  </a:cubicBezTo>
                  <a:cubicBezTo>
                    <a:pt x="36" y="92"/>
                    <a:pt x="48" y="92"/>
                    <a:pt x="57" y="91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22" y="78"/>
                    <a:pt x="19" y="78"/>
                    <a:pt x="18" y="76"/>
                  </a:cubicBezTo>
                  <a:cubicBezTo>
                    <a:pt x="17" y="75"/>
                    <a:pt x="17" y="73"/>
                    <a:pt x="17" y="71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Freeform 6"/>
            <p:cNvSpPr>
              <a:spLocks/>
            </p:cNvSpPr>
            <p:nvPr userDrawn="1"/>
          </p:nvSpPr>
          <p:spPr bwMode="auto">
            <a:xfrm>
              <a:off x="451501" y="4813328"/>
              <a:ext cx="105296" cy="118550"/>
            </a:xfrm>
            <a:custGeom>
              <a:avLst/>
              <a:gdLst>
                <a:gd name="T0" fmla="*/ 44 w 60"/>
                <a:gd name="T1" fmla="*/ 0 h 67"/>
                <a:gd name="T2" fmla="*/ 44 w 60"/>
                <a:gd name="T3" fmla="*/ 46 h 67"/>
                <a:gd name="T4" fmla="*/ 25 w 60"/>
                <a:gd name="T5" fmla="*/ 53 h 67"/>
                <a:gd name="T6" fmla="*/ 18 w 60"/>
                <a:gd name="T7" fmla="*/ 51 h 67"/>
                <a:gd name="T8" fmla="*/ 17 w 60"/>
                <a:gd name="T9" fmla="*/ 44 h 67"/>
                <a:gd name="T10" fmla="*/ 17 w 60"/>
                <a:gd name="T11" fmla="*/ 0 h 67"/>
                <a:gd name="T12" fmla="*/ 0 w 60"/>
                <a:gd name="T13" fmla="*/ 0 h 67"/>
                <a:gd name="T14" fmla="*/ 0 w 60"/>
                <a:gd name="T15" fmla="*/ 49 h 67"/>
                <a:gd name="T16" fmla="*/ 18 w 60"/>
                <a:gd name="T17" fmla="*/ 67 h 67"/>
                <a:gd name="T18" fmla="*/ 46 w 60"/>
                <a:gd name="T19" fmla="*/ 56 h 67"/>
                <a:gd name="T20" fmla="*/ 47 w 60"/>
                <a:gd name="T21" fmla="*/ 65 h 67"/>
                <a:gd name="T22" fmla="*/ 60 w 60"/>
                <a:gd name="T23" fmla="*/ 65 h 67"/>
                <a:gd name="T24" fmla="*/ 60 w 60"/>
                <a:gd name="T25" fmla="*/ 0 h 67"/>
                <a:gd name="T26" fmla="*/ 44 w 60"/>
                <a:gd name="T2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" h="67">
                  <a:moveTo>
                    <a:pt x="44" y="0"/>
                  </a:moveTo>
                  <a:cubicBezTo>
                    <a:pt x="44" y="46"/>
                    <a:pt x="44" y="46"/>
                    <a:pt x="44" y="46"/>
                  </a:cubicBezTo>
                  <a:cubicBezTo>
                    <a:pt x="35" y="51"/>
                    <a:pt x="29" y="53"/>
                    <a:pt x="25" y="53"/>
                  </a:cubicBezTo>
                  <a:cubicBezTo>
                    <a:pt x="21" y="53"/>
                    <a:pt x="19" y="52"/>
                    <a:pt x="18" y="51"/>
                  </a:cubicBezTo>
                  <a:cubicBezTo>
                    <a:pt x="17" y="50"/>
                    <a:pt x="16" y="47"/>
                    <a:pt x="17" y="44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1"/>
                    <a:pt x="6" y="67"/>
                    <a:pt x="18" y="67"/>
                  </a:cubicBezTo>
                  <a:cubicBezTo>
                    <a:pt x="27" y="67"/>
                    <a:pt x="36" y="63"/>
                    <a:pt x="46" y="56"/>
                  </a:cubicBezTo>
                  <a:cubicBezTo>
                    <a:pt x="47" y="65"/>
                    <a:pt x="47" y="65"/>
                    <a:pt x="47" y="65"/>
                  </a:cubicBezTo>
                  <a:cubicBezTo>
                    <a:pt x="60" y="65"/>
                    <a:pt x="60" y="65"/>
                    <a:pt x="60" y="65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578150" y="4766202"/>
              <a:ext cx="106769" cy="162730"/>
            </a:xfrm>
            <a:custGeom>
              <a:avLst/>
              <a:gdLst>
                <a:gd name="T0" fmla="*/ 43 w 61"/>
                <a:gd name="T1" fmla="*/ 92 h 92"/>
                <a:gd name="T2" fmla="*/ 61 w 61"/>
                <a:gd name="T3" fmla="*/ 92 h 92"/>
                <a:gd name="T4" fmla="*/ 41 w 61"/>
                <a:gd name="T5" fmla="*/ 62 h 92"/>
                <a:gd name="T6" fmla="*/ 35 w 61"/>
                <a:gd name="T7" fmla="*/ 56 h 92"/>
                <a:gd name="T8" fmla="*/ 35 w 61"/>
                <a:gd name="T9" fmla="*/ 55 h 92"/>
                <a:gd name="T10" fmla="*/ 41 w 61"/>
                <a:gd name="T11" fmla="*/ 50 h 92"/>
                <a:gd name="T12" fmla="*/ 59 w 61"/>
                <a:gd name="T13" fmla="*/ 27 h 92"/>
                <a:gd name="T14" fmla="*/ 41 w 61"/>
                <a:gd name="T15" fmla="*/ 27 h 92"/>
                <a:gd name="T16" fmla="*/ 23 w 61"/>
                <a:gd name="T17" fmla="*/ 50 h 92"/>
                <a:gd name="T18" fmla="*/ 16 w 61"/>
                <a:gd name="T19" fmla="*/ 50 h 92"/>
                <a:gd name="T20" fmla="*/ 17 w 61"/>
                <a:gd name="T21" fmla="*/ 39 h 92"/>
                <a:gd name="T22" fmla="*/ 17 w 61"/>
                <a:gd name="T23" fmla="*/ 0 h 92"/>
                <a:gd name="T24" fmla="*/ 0 w 61"/>
                <a:gd name="T25" fmla="*/ 0 h 92"/>
                <a:gd name="T26" fmla="*/ 0 w 61"/>
                <a:gd name="T27" fmla="*/ 92 h 92"/>
                <a:gd name="T28" fmla="*/ 16 w 61"/>
                <a:gd name="T29" fmla="*/ 92 h 92"/>
                <a:gd name="T30" fmla="*/ 16 w 61"/>
                <a:gd name="T31" fmla="*/ 71 h 92"/>
                <a:gd name="T32" fmla="*/ 16 w 61"/>
                <a:gd name="T33" fmla="*/ 61 h 92"/>
                <a:gd name="T34" fmla="*/ 23 w 61"/>
                <a:gd name="T35" fmla="*/ 61 h 92"/>
                <a:gd name="T36" fmla="*/ 43 w 61"/>
                <a:gd name="T37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92">
                  <a:moveTo>
                    <a:pt x="43" y="92"/>
                  </a:moveTo>
                  <a:cubicBezTo>
                    <a:pt x="61" y="92"/>
                    <a:pt x="61" y="92"/>
                    <a:pt x="61" y="9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39" y="59"/>
                    <a:pt x="37" y="57"/>
                    <a:pt x="35" y="56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37" y="54"/>
                    <a:pt x="39" y="52"/>
                    <a:pt x="41" y="50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6" y="47"/>
                    <a:pt x="17" y="43"/>
                    <a:pt x="17" y="39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69"/>
                    <a:pt x="16" y="65"/>
                    <a:pt x="16" y="61"/>
                  </a:cubicBezTo>
                  <a:cubicBezTo>
                    <a:pt x="23" y="61"/>
                    <a:pt x="23" y="61"/>
                    <a:pt x="23" y="61"/>
                  </a:cubicBezTo>
                  <a:lnTo>
                    <a:pt x="43" y="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681237" y="4810382"/>
              <a:ext cx="107505" cy="121496"/>
            </a:xfrm>
            <a:custGeom>
              <a:avLst/>
              <a:gdLst>
                <a:gd name="T0" fmla="*/ 61 w 61"/>
                <a:gd name="T1" fmla="*/ 23 h 69"/>
                <a:gd name="T2" fmla="*/ 54 w 61"/>
                <a:gd name="T3" fmla="*/ 6 h 69"/>
                <a:gd name="T4" fmla="*/ 31 w 61"/>
                <a:gd name="T5" fmla="*/ 0 h 69"/>
                <a:gd name="T6" fmla="*/ 7 w 61"/>
                <a:gd name="T7" fmla="*/ 8 h 69"/>
                <a:gd name="T8" fmla="*/ 0 w 61"/>
                <a:gd name="T9" fmla="*/ 34 h 69"/>
                <a:gd name="T10" fmla="*/ 7 w 61"/>
                <a:gd name="T11" fmla="*/ 61 h 69"/>
                <a:gd name="T12" fmla="*/ 32 w 61"/>
                <a:gd name="T13" fmla="*/ 69 h 69"/>
                <a:gd name="T14" fmla="*/ 59 w 61"/>
                <a:gd name="T15" fmla="*/ 64 h 69"/>
                <a:gd name="T16" fmla="*/ 58 w 61"/>
                <a:gd name="T17" fmla="*/ 54 h 69"/>
                <a:gd name="T18" fmla="*/ 34 w 61"/>
                <a:gd name="T19" fmla="*/ 55 h 69"/>
                <a:gd name="T20" fmla="*/ 22 w 61"/>
                <a:gd name="T21" fmla="*/ 53 h 69"/>
                <a:gd name="T22" fmla="*/ 17 w 61"/>
                <a:gd name="T23" fmla="*/ 41 h 69"/>
                <a:gd name="T24" fmla="*/ 44 w 61"/>
                <a:gd name="T25" fmla="*/ 41 h 69"/>
                <a:gd name="T26" fmla="*/ 61 w 61"/>
                <a:gd name="T27" fmla="*/ 23 h 69"/>
                <a:gd name="T28" fmla="*/ 45 w 61"/>
                <a:gd name="T29" fmla="*/ 22 h 69"/>
                <a:gd name="T30" fmla="*/ 39 w 61"/>
                <a:gd name="T31" fmla="*/ 30 h 69"/>
                <a:gd name="T32" fmla="*/ 17 w 61"/>
                <a:gd name="T33" fmla="*/ 30 h 69"/>
                <a:gd name="T34" fmla="*/ 20 w 61"/>
                <a:gd name="T35" fmla="*/ 16 h 69"/>
                <a:gd name="T36" fmla="*/ 32 w 61"/>
                <a:gd name="T37" fmla="*/ 13 h 69"/>
                <a:gd name="T38" fmla="*/ 42 w 61"/>
                <a:gd name="T39" fmla="*/ 15 h 69"/>
                <a:gd name="T40" fmla="*/ 45 w 61"/>
                <a:gd name="T41" fmla="*/ 2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1" h="69">
                  <a:moveTo>
                    <a:pt x="61" y="23"/>
                  </a:moveTo>
                  <a:cubicBezTo>
                    <a:pt x="61" y="15"/>
                    <a:pt x="59" y="9"/>
                    <a:pt x="54" y="6"/>
                  </a:cubicBezTo>
                  <a:cubicBezTo>
                    <a:pt x="49" y="2"/>
                    <a:pt x="42" y="0"/>
                    <a:pt x="31" y="0"/>
                  </a:cubicBezTo>
                  <a:cubicBezTo>
                    <a:pt x="20" y="0"/>
                    <a:pt x="12" y="3"/>
                    <a:pt x="7" y="8"/>
                  </a:cubicBezTo>
                  <a:cubicBezTo>
                    <a:pt x="2" y="13"/>
                    <a:pt x="0" y="22"/>
                    <a:pt x="0" y="34"/>
                  </a:cubicBezTo>
                  <a:cubicBezTo>
                    <a:pt x="0" y="47"/>
                    <a:pt x="2" y="55"/>
                    <a:pt x="7" y="61"/>
                  </a:cubicBezTo>
                  <a:cubicBezTo>
                    <a:pt x="12" y="66"/>
                    <a:pt x="21" y="69"/>
                    <a:pt x="32" y="69"/>
                  </a:cubicBezTo>
                  <a:cubicBezTo>
                    <a:pt x="44" y="69"/>
                    <a:pt x="53" y="67"/>
                    <a:pt x="59" y="64"/>
                  </a:cubicBezTo>
                  <a:cubicBezTo>
                    <a:pt x="58" y="54"/>
                    <a:pt x="58" y="54"/>
                    <a:pt x="58" y="54"/>
                  </a:cubicBezTo>
                  <a:cubicBezTo>
                    <a:pt x="49" y="55"/>
                    <a:pt x="41" y="55"/>
                    <a:pt x="34" y="55"/>
                  </a:cubicBezTo>
                  <a:cubicBezTo>
                    <a:pt x="29" y="55"/>
                    <a:pt x="24" y="54"/>
                    <a:pt x="22" y="53"/>
                  </a:cubicBezTo>
                  <a:cubicBezTo>
                    <a:pt x="19" y="51"/>
                    <a:pt x="18" y="47"/>
                    <a:pt x="17" y="4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55" y="41"/>
                    <a:pt x="61" y="35"/>
                    <a:pt x="61" y="23"/>
                  </a:cubicBezTo>
                  <a:moveTo>
                    <a:pt x="45" y="22"/>
                  </a:moveTo>
                  <a:cubicBezTo>
                    <a:pt x="45" y="27"/>
                    <a:pt x="43" y="30"/>
                    <a:pt x="39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23"/>
                    <a:pt x="18" y="19"/>
                    <a:pt x="20" y="16"/>
                  </a:cubicBezTo>
                  <a:cubicBezTo>
                    <a:pt x="22" y="14"/>
                    <a:pt x="26" y="13"/>
                    <a:pt x="32" y="13"/>
                  </a:cubicBezTo>
                  <a:cubicBezTo>
                    <a:pt x="37" y="13"/>
                    <a:pt x="40" y="13"/>
                    <a:pt x="42" y="15"/>
                  </a:cubicBezTo>
                  <a:cubicBezTo>
                    <a:pt x="44" y="16"/>
                    <a:pt x="45" y="19"/>
                    <a:pt x="45" y="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623803" y="4594636"/>
              <a:ext cx="219428" cy="204701"/>
            </a:xfrm>
            <a:custGeom>
              <a:avLst/>
              <a:gdLst>
                <a:gd name="T0" fmla="*/ 65 w 125"/>
                <a:gd name="T1" fmla="*/ 1 h 116"/>
                <a:gd name="T2" fmla="*/ 0 w 125"/>
                <a:gd name="T3" fmla="*/ 44 h 116"/>
                <a:gd name="T4" fmla="*/ 13 w 125"/>
                <a:gd name="T5" fmla="*/ 76 h 116"/>
                <a:gd name="T6" fmla="*/ 39 w 125"/>
                <a:gd name="T7" fmla="*/ 91 h 116"/>
                <a:gd name="T8" fmla="*/ 39 w 125"/>
                <a:gd name="T9" fmla="*/ 91 h 116"/>
                <a:gd name="T10" fmla="*/ 39 w 125"/>
                <a:gd name="T11" fmla="*/ 92 h 116"/>
                <a:gd name="T12" fmla="*/ 39 w 125"/>
                <a:gd name="T13" fmla="*/ 92 h 116"/>
                <a:gd name="T14" fmla="*/ 21 w 125"/>
                <a:gd name="T15" fmla="*/ 116 h 116"/>
                <a:gd name="T16" fmla="*/ 30 w 125"/>
                <a:gd name="T17" fmla="*/ 116 h 116"/>
                <a:gd name="T18" fmla="*/ 66 w 125"/>
                <a:gd name="T19" fmla="*/ 95 h 116"/>
                <a:gd name="T20" fmla="*/ 124 w 125"/>
                <a:gd name="T21" fmla="*/ 49 h 116"/>
                <a:gd name="T22" fmla="*/ 65 w 125"/>
                <a:gd name="T23" fmla="*/ 1 h 116"/>
                <a:gd name="T24" fmla="*/ 82 w 125"/>
                <a:gd name="T25" fmla="*/ 77 h 116"/>
                <a:gd name="T26" fmla="*/ 52 w 125"/>
                <a:gd name="T27" fmla="*/ 85 h 116"/>
                <a:gd name="T28" fmla="*/ 70 w 125"/>
                <a:gd name="T29" fmla="*/ 56 h 116"/>
                <a:gd name="T30" fmla="*/ 68 w 125"/>
                <a:gd name="T31" fmla="*/ 56 h 116"/>
                <a:gd name="T32" fmla="*/ 41 w 125"/>
                <a:gd name="T33" fmla="*/ 83 h 116"/>
                <a:gd name="T34" fmla="*/ 32 w 125"/>
                <a:gd name="T35" fmla="*/ 78 h 116"/>
                <a:gd name="T36" fmla="*/ 35 w 125"/>
                <a:gd name="T37" fmla="*/ 29 h 116"/>
                <a:gd name="T38" fmla="*/ 75 w 125"/>
                <a:gd name="T39" fmla="*/ 19 h 116"/>
                <a:gd name="T40" fmla="*/ 99 w 125"/>
                <a:gd name="T41" fmla="*/ 16 h 116"/>
                <a:gd name="T42" fmla="*/ 82 w 125"/>
                <a:gd name="T43" fmla="*/ 7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5" h="116">
                  <a:moveTo>
                    <a:pt x="65" y="1"/>
                  </a:moveTo>
                  <a:cubicBezTo>
                    <a:pt x="30" y="0"/>
                    <a:pt x="1" y="19"/>
                    <a:pt x="0" y="44"/>
                  </a:cubicBezTo>
                  <a:cubicBezTo>
                    <a:pt x="0" y="56"/>
                    <a:pt x="3" y="67"/>
                    <a:pt x="13" y="76"/>
                  </a:cubicBezTo>
                  <a:cubicBezTo>
                    <a:pt x="26" y="89"/>
                    <a:pt x="39" y="91"/>
                    <a:pt x="39" y="91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8" y="93"/>
                    <a:pt x="21" y="116"/>
                    <a:pt x="21" y="116"/>
                  </a:cubicBezTo>
                  <a:cubicBezTo>
                    <a:pt x="30" y="116"/>
                    <a:pt x="30" y="116"/>
                    <a:pt x="30" y="116"/>
                  </a:cubicBezTo>
                  <a:cubicBezTo>
                    <a:pt x="39" y="109"/>
                    <a:pt x="60" y="95"/>
                    <a:pt x="66" y="95"/>
                  </a:cubicBezTo>
                  <a:cubicBezTo>
                    <a:pt x="104" y="94"/>
                    <a:pt x="124" y="70"/>
                    <a:pt x="124" y="49"/>
                  </a:cubicBezTo>
                  <a:cubicBezTo>
                    <a:pt x="125" y="24"/>
                    <a:pt x="100" y="3"/>
                    <a:pt x="65" y="1"/>
                  </a:cubicBezTo>
                  <a:close/>
                  <a:moveTo>
                    <a:pt x="82" y="77"/>
                  </a:moveTo>
                  <a:cubicBezTo>
                    <a:pt x="74" y="83"/>
                    <a:pt x="62" y="86"/>
                    <a:pt x="52" y="85"/>
                  </a:cubicBezTo>
                  <a:cubicBezTo>
                    <a:pt x="60" y="71"/>
                    <a:pt x="70" y="56"/>
                    <a:pt x="70" y="56"/>
                  </a:cubicBezTo>
                  <a:cubicBezTo>
                    <a:pt x="68" y="56"/>
                    <a:pt x="68" y="56"/>
                    <a:pt x="68" y="56"/>
                  </a:cubicBezTo>
                  <a:cubicBezTo>
                    <a:pt x="65" y="59"/>
                    <a:pt x="52" y="69"/>
                    <a:pt x="41" y="83"/>
                  </a:cubicBezTo>
                  <a:cubicBezTo>
                    <a:pt x="37" y="82"/>
                    <a:pt x="34" y="80"/>
                    <a:pt x="32" y="78"/>
                  </a:cubicBezTo>
                  <a:cubicBezTo>
                    <a:pt x="17" y="65"/>
                    <a:pt x="20" y="41"/>
                    <a:pt x="35" y="29"/>
                  </a:cubicBezTo>
                  <a:cubicBezTo>
                    <a:pt x="47" y="19"/>
                    <a:pt x="62" y="19"/>
                    <a:pt x="75" y="19"/>
                  </a:cubicBezTo>
                  <a:cubicBezTo>
                    <a:pt x="89" y="19"/>
                    <a:pt x="99" y="16"/>
                    <a:pt x="99" y="16"/>
                  </a:cubicBezTo>
                  <a:cubicBezTo>
                    <a:pt x="99" y="16"/>
                    <a:pt x="108" y="56"/>
                    <a:pt x="82" y="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5698" y="4792731"/>
              <a:ext cx="1557165" cy="169530"/>
            </a:xfrm>
            <a:prstGeom prst="rect">
              <a:avLst/>
            </a:prstGeom>
          </p:spPr>
        </p:pic>
      </p:grpSp>
      <p:cxnSp>
        <p:nvCxnSpPr>
          <p:cNvPr id="23" name="Straight Connector 22"/>
          <p:cNvCxnSpPr/>
          <p:nvPr/>
        </p:nvCxnSpPr>
        <p:spPr>
          <a:xfrm flipV="1">
            <a:off x="6982450" y="-296964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-16874" y="-296964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5496550" y="5256111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-7349" y="5256111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Left Arrow 26"/>
          <p:cNvSpPr/>
          <p:nvPr/>
        </p:nvSpPr>
        <p:spPr>
          <a:xfrm flipH="1">
            <a:off x="-526360" y="4873625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-238494" y="2266"/>
            <a:ext cx="180000" cy="0"/>
          </a:xfrm>
          <a:prstGeom prst="straightConnector1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-238494" y="5140568"/>
            <a:ext cx="180000" cy="0"/>
          </a:xfrm>
          <a:prstGeom prst="straightConnector1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0233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72062" y="213264"/>
            <a:ext cx="8447314" cy="85725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accent1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i-FI" dirty="0">
                <a:solidFill>
                  <a:schemeClr val="tx1"/>
                </a:solidFill>
              </a:rPr>
              <a:t>Kalan kulutus, käyttö ja arvo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58B75C60-07FD-4A36-A2DE-EDD3A75EE3FA}"/>
              </a:ext>
            </a:extLst>
          </p:cNvPr>
          <p:cNvSpPr txBox="1"/>
          <p:nvPr/>
        </p:nvSpPr>
        <p:spPr>
          <a:xfrm>
            <a:off x="572062" y="760131"/>
            <a:ext cx="8141972" cy="43550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/>
              <a:t>												2017			2035</a:t>
            </a:r>
          </a:p>
          <a:p>
            <a:endParaRPr lang="fi-FI" sz="2000" dirty="0"/>
          </a:p>
          <a:p>
            <a:r>
              <a:rPr lang="fi-FI" sz="2000" dirty="0"/>
              <a:t>Kalan kulutus, annosta/hlö/vko				        1,7				 2,5	</a:t>
            </a:r>
          </a:p>
          <a:p>
            <a:r>
              <a:rPr lang="fi-FI" sz="1050" dirty="0"/>
              <a:t>		</a:t>
            </a:r>
            <a:r>
              <a:rPr lang="fi-FI" sz="1200" dirty="0"/>
              <a:t>	</a:t>
            </a:r>
          </a:p>
          <a:p>
            <a:r>
              <a:rPr lang="fi-FI" sz="2000" dirty="0"/>
              <a:t>Kalaa kotimarkkinoilla, milj. kg 					114				179</a:t>
            </a:r>
          </a:p>
          <a:p>
            <a:r>
              <a:rPr lang="fi-FI" sz="2000" dirty="0"/>
              <a:t>Kalan elintarvikevienti, milj. kg 					  30				  63</a:t>
            </a:r>
          </a:p>
          <a:p>
            <a:r>
              <a:rPr lang="fi-FI" sz="2000" dirty="0"/>
              <a:t>Kalajauho ja rehukäyttö, milj. kg 					126				  99</a:t>
            </a:r>
          </a:p>
          <a:p>
            <a:endParaRPr lang="fi-FI" sz="1050" dirty="0"/>
          </a:p>
          <a:p>
            <a:r>
              <a:rPr lang="fi-FI" sz="2000" dirty="0"/>
              <a:t>Ruokakalan vähittäisarvo kotimaassa, mrd. € 	 1,5				 2,3</a:t>
            </a:r>
          </a:p>
          <a:p>
            <a:r>
              <a:rPr lang="fi-FI" sz="2000" dirty="0"/>
              <a:t>Kalan elintarvikeviennin arvo, milj. €			         39				334</a:t>
            </a:r>
          </a:p>
          <a:p>
            <a:r>
              <a:rPr lang="fi-FI" sz="2000" dirty="0"/>
              <a:t>Kalajauhon ja rehun arvo, milj. €				         31	         	         29</a:t>
            </a:r>
          </a:p>
          <a:p>
            <a:r>
              <a:rPr lang="fi-FI" sz="2000" dirty="0"/>
              <a:t>Kalatalouden jalostusarvo, milj. €</a:t>
            </a:r>
            <a:r>
              <a:rPr lang="fi-FI" sz="2000" baseline="30000" dirty="0"/>
              <a:t>1)</a:t>
            </a:r>
            <a:r>
              <a:rPr lang="fi-FI" sz="2000" dirty="0"/>
              <a:t>				 268			536</a:t>
            </a:r>
          </a:p>
          <a:p>
            <a:endParaRPr lang="fi-FI" sz="1200" dirty="0"/>
          </a:p>
          <a:p>
            <a:endParaRPr lang="fi-FI" sz="1200" dirty="0"/>
          </a:p>
          <a:p>
            <a:r>
              <a:rPr lang="fi-FI" sz="1050" dirty="0"/>
              <a:t>1) Vapaa-ajan kalastus ei sisälly jalostusarvolaskelmiin</a:t>
            </a:r>
          </a:p>
          <a:p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3921954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51865" y="285746"/>
            <a:ext cx="8447314" cy="85725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accent1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i-FI" dirty="0">
                <a:solidFill>
                  <a:schemeClr val="tx1"/>
                </a:solidFill>
              </a:rPr>
              <a:t>Kalan ulkomaankauppa, kotimaisuusaste ja työllisyys 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58B75C60-07FD-4A36-A2DE-EDD3A75EE3FA}"/>
              </a:ext>
            </a:extLst>
          </p:cNvPr>
          <p:cNvSpPr txBox="1"/>
          <p:nvPr/>
        </p:nvSpPr>
        <p:spPr>
          <a:xfrm>
            <a:off x="485352" y="1162705"/>
            <a:ext cx="8353569" cy="3277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												2017			2035</a:t>
            </a:r>
          </a:p>
          <a:p>
            <a:endParaRPr lang="fi-FI" dirty="0"/>
          </a:p>
          <a:p>
            <a:r>
              <a:rPr lang="fi-FI" sz="1800" dirty="0"/>
              <a:t>Kalan tuonti, milj. €								  402			  567</a:t>
            </a:r>
          </a:p>
          <a:p>
            <a:r>
              <a:rPr lang="fi-FI" sz="1800" dirty="0"/>
              <a:t>Kalan vienti (sis. rehu), milj. €						    45		    	  342</a:t>
            </a:r>
          </a:p>
          <a:p>
            <a:r>
              <a:rPr lang="fi-FI" sz="1800" dirty="0"/>
              <a:t>Kauppatase, milj. €						 	        -357			 -225</a:t>
            </a:r>
          </a:p>
          <a:p>
            <a:endParaRPr lang="fi-FI" sz="1100" dirty="0"/>
          </a:p>
          <a:p>
            <a:r>
              <a:rPr lang="fi-FI" sz="1800" dirty="0"/>
              <a:t>Kotimaisen kalan osuus 							</a:t>
            </a:r>
          </a:p>
          <a:p>
            <a:r>
              <a:rPr lang="fi-FI" dirty="0"/>
              <a:t>Kotimaan kulutuksesta, %							    28			    43</a:t>
            </a:r>
          </a:p>
          <a:p>
            <a:r>
              <a:rPr lang="fi-FI" sz="1800" dirty="0"/>
              <a:t>Kaupallisesta kalasta kotimarkkinoilla, %				    18			    38</a:t>
            </a:r>
          </a:p>
          <a:p>
            <a:endParaRPr lang="fi-FI" sz="1100" dirty="0"/>
          </a:p>
          <a:p>
            <a:r>
              <a:rPr lang="fi-FI" sz="1800" dirty="0"/>
              <a:t>Kalatalouden työllisyys, 1000 </a:t>
            </a:r>
            <a:r>
              <a:rPr lang="fi-FI" sz="1800" dirty="0" err="1"/>
              <a:t>htv</a:t>
            </a:r>
            <a:r>
              <a:rPr lang="fi-FI" sz="1800" dirty="0"/>
              <a:t>			                 4,8	      		   8,2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644322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56362" y="329104"/>
            <a:ext cx="8447314" cy="85725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accent1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i-FI" dirty="0">
                <a:solidFill>
                  <a:schemeClr val="tx1"/>
                </a:solidFill>
              </a:rPr>
              <a:t>Ravinnekuormitus ja ravinteiden poisto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58B75C60-07FD-4A36-A2DE-EDD3A75EE3FA}"/>
              </a:ext>
            </a:extLst>
          </p:cNvPr>
          <p:cNvSpPr txBox="1"/>
          <p:nvPr/>
        </p:nvSpPr>
        <p:spPr>
          <a:xfrm>
            <a:off x="485352" y="1100628"/>
            <a:ext cx="8956298" cy="3185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												2017			2035</a:t>
            </a:r>
          </a:p>
          <a:p>
            <a:endParaRPr lang="fi-FI" sz="1050" dirty="0"/>
          </a:p>
          <a:p>
            <a:r>
              <a:rPr lang="fi-FI" dirty="0"/>
              <a:t>Vesiviljelyn ravinnekuormitus</a:t>
            </a:r>
          </a:p>
          <a:p>
            <a:r>
              <a:rPr lang="fi-FI" dirty="0"/>
              <a:t>	Fosfori, tn									   65                        197</a:t>
            </a:r>
          </a:p>
          <a:p>
            <a:r>
              <a:rPr lang="fi-FI" dirty="0"/>
              <a:t>	Typpi. tn										 683			</a:t>
            </a:r>
            <a:r>
              <a:rPr lang="fi-FI"/>
              <a:t>      </a:t>
            </a:r>
            <a:r>
              <a:rPr lang="fi-FI" dirty="0"/>
              <a:t>2 025</a:t>
            </a:r>
          </a:p>
          <a:p>
            <a:endParaRPr lang="fi-FI" sz="1050" dirty="0"/>
          </a:p>
          <a:p>
            <a:r>
              <a:rPr lang="fi-FI" dirty="0"/>
              <a:t>Kalastuksen poistama ravinnemäärä</a:t>
            </a:r>
            <a:r>
              <a:rPr lang="fi-FI" baseline="30000" dirty="0"/>
              <a:t>1)</a:t>
            </a:r>
          </a:p>
          <a:p>
            <a:r>
              <a:rPr lang="fi-FI" dirty="0"/>
              <a:t>	Fosfori, tn									 818				  880		</a:t>
            </a:r>
          </a:p>
          <a:p>
            <a:r>
              <a:rPr lang="fi-FI" dirty="0"/>
              <a:t>	Typpi, tn									     4 554			      4 783	</a:t>
            </a:r>
          </a:p>
          <a:p>
            <a:endParaRPr lang="fi-FI" sz="1050" dirty="0"/>
          </a:p>
          <a:p>
            <a:endParaRPr lang="fi-FI" sz="1200" dirty="0"/>
          </a:p>
          <a:p>
            <a:pPr marL="228600" indent="-228600">
              <a:buAutoNum type="arabicParenR"/>
            </a:pPr>
            <a:r>
              <a:rPr lang="fi-FI" sz="1050" dirty="0"/>
              <a:t>Silakkakiintiöllä on suuri merkitys silakan kalastuksen ja ravinteiden poiston määrään. Edistämisohjelman mallinnuksissa </a:t>
            </a:r>
          </a:p>
          <a:p>
            <a:r>
              <a:rPr lang="fi-FI" sz="1050" dirty="0"/>
              <a:t>      oletettiin, että silakkakiintiöt pysyvät vuoden 2017 tasolla.</a:t>
            </a:r>
          </a:p>
          <a:p>
            <a:r>
              <a:rPr lang="fi-FI" sz="1050" dirty="0"/>
              <a:t>2)   Lihan käyttö laskettu naudan-, sian- ja broilerinlihan kulutuksella painotettuna keskiarvona vuonna 2017.</a:t>
            </a:r>
            <a:endParaRPr lang="fi-FI" sz="1400" dirty="0"/>
          </a:p>
        </p:txBody>
      </p:sp>
    </p:spTree>
    <p:extLst>
      <p:ext uri="{BB962C8B-B14F-4D97-AF65-F5344CB8AC3E}">
        <p14:creationId xmlns:p14="http://schemas.microsoft.com/office/powerpoint/2010/main" val="22533183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00727" y="124152"/>
            <a:ext cx="8447314" cy="85725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accent1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i-FI" dirty="0">
                <a:solidFill>
                  <a:schemeClr val="tx1"/>
                </a:solidFill>
              </a:rPr>
              <a:t>Ilmasto- ja terveysvaikutukset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58B75C60-07FD-4A36-A2DE-EDD3A75EE3FA}"/>
              </a:ext>
            </a:extLst>
          </p:cNvPr>
          <p:cNvSpPr txBox="1"/>
          <p:nvPr/>
        </p:nvSpPr>
        <p:spPr>
          <a:xfrm>
            <a:off x="430173" y="981402"/>
            <a:ext cx="10341293" cy="3670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												2017			2035</a:t>
            </a:r>
          </a:p>
          <a:p>
            <a:endParaRPr lang="fi-FI" sz="1050" dirty="0"/>
          </a:p>
          <a:p>
            <a:endParaRPr lang="fi-FI" sz="1050" dirty="0"/>
          </a:p>
          <a:p>
            <a:r>
              <a:rPr lang="fi-FI" dirty="0"/>
              <a:t>Ilmastovaikutukset								</a:t>
            </a:r>
          </a:p>
          <a:p>
            <a:r>
              <a:rPr lang="fi-FI" dirty="0"/>
              <a:t>	Ilmastokuormitus, CO</a:t>
            </a:r>
            <a:r>
              <a:rPr lang="fi-FI" baseline="-25000" dirty="0"/>
              <a:t>2</a:t>
            </a:r>
            <a:r>
              <a:rPr lang="fi-FI" dirty="0"/>
              <a:t>-ekv. 1000 tn				357				  545</a:t>
            </a:r>
          </a:p>
          <a:p>
            <a:r>
              <a:rPr lang="fi-FI" dirty="0"/>
              <a:t>	Ilmastohyöty, jos korvaa kalan käytön</a:t>
            </a:r>
          </a:p>
          <a:p>
            <a:r>
              <a:rPr lang="fi-FI" dirty="0"/>
              <a:t>       lisäys korvaa lihaa, CO</a:t>
            </a:r>
            <a:r>
              <a:rPr lang="fi-FI" baseline="-25000" dirty="0"/>
              <a:t>2</a:t>
            </a:r>
            <a:r>
              <a:rPr lang="fi-FI" dirty="0"/>
              <a:t>-ekv. 1000 tn</a:t>
            </a:r>
            <a:r>
              <a:rPr lang="fi-FI" baseline="30000" dirty="0"/>
              <a:t>1)</a:t>
            </a:r>
            <a:r>
              <a:rPr lang="fi-FI" dirty="0"/>
              <a:t>			    				  288</a:t>
            </a:r>
          </a:p>
          <a:p>
            <a:r>
              <a:rPr lang="fi-FI" dirty="0"/>
              <a:t>	Ruokavalion hiilijalan jälki pienenee, %						          5-6</a:t>
            </a:r>
          </a:p>
          <a:p>
            <a:endParaRPr lang="fi-FI" dirty="0"/>
          </a:p>
          <a:p>
            <a:r>
              <a:rPr lang="fi-FI" dirty="0"/>
              <a:t>Terveysvaikutukset</a:t>
            </a:r>
            <a:r>
              <a:rPr lang="fi-FI" baseline="30000" dirty="0"/>
              <a:t>2)</a:t>
            </a:r>
          </a:p>
          <a:p>
            <a:r>
              <a:rPr lang="fi-FI" dirty="0"/>
              <a:t>	Haittapainotetut elinvuodet, v				96 000			   126 000 					</a:t>
            </a:r>
          </a:p>
          <a:p>
            <a:r>
              <a:rPr lang="fi-FI" dirty="0"/>
              <a:t>	</a:t>
            </a:r>
          </a:p>
          <a:p>
            <a:r>
              <a:rPr lang="fi-FI" sz="1050" dirty="0"/>
              <a:t>.</a:t>
            </a:r>
          </a:p>
          <a:p>
            <a:pPr marL="228600" indent="-228600">
              <a:buAutoNum type="arabicParenR"/>
            </a:pPr>
            <a:r>
              <a:rPr lang="fi-FI" sz="1050" dirty="0"/>
              <a:t>Lihan käyttö laskettu naudan-, sian- ja broilerin kulutuksella painotettuna keskiarvona vuonna 2017</a:t>
            </a:r>
          </a:p>
          <a:p>
            <a:pPr marL="228600" indent="-228600">
              <a:buAutoNum type="arabicParenR"/>
            </a:pPr>
            <a:r>
              <a:rPr lang="fi-FI" sz="1050" dirty="0" err="1"/>
              <a:t>THL:n</a:t>
            </a:r>
            <a:r>
              <a:rPr lang="fi-FI" sz="1050" dirty="0"/>
              <a:t> mallinnus.</a:t>
            </a:r>
            <a:endParaRPr lang="fi-FI" sz="1400" dirty="0"/>
          </a:p>
        </p:txBody>
      </p:sp>
    </p:spTree>
    <p:extLst>
      <p:ext uri="{BB962C8B-B14F-4D97-AF65-F5344CB8AC3E}">
        <p14:creationId xmlns:p14="http://schemas.microsoft.com/office/powerpoint/2010/main" val="41496924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56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45" y="162415"/>
            <a:ext cx="8447314" cy="857250"/>
          </a:xfrm>
        </p:spPr>
        <p:txBody>
          <a:bodyPr/>
          <a:lstStyle/>
          <a:p>
            <a:r>
              <a:rPr lang="fi-FI" dirty="0"/>
              <a:t>Kalaa pitäisi syödä lähes puolet enemmän kuin nyt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88469" y="4842785"/>
            <a:ext cx="742071" cy="199115"/>
          </a:xfrm>
          <a:prstGeom prst="rect">
            <a:avLst/>
          </a:prstGeom>
        </p:spPr>
        <p:txBody>
          <a:bodyPr/>
          <a:lstStyle/>
          <a:p>
            <a:fld id="{5723176C-D4AF-4576-BB85-ED8AF6FF37CF}" type="datetime1">
              <a:rPr lang="fi-FI" smtClean="0"/>
              <a:t>1.10.2021</a:t>
            </a:fld>
            <a:endParaRPr lang="fi-FI" dirty="0"/>
          </a:p>
        </p:txBody>
      </p:sp>
      <p:sp>
        <p:nvSpPr>
          <p:cNvPr id="8" name="Sisällön paikkamerkki 2"/>
          <p:cNvSpPr txBox="1">
            <a:spLocks/>
          </p:cNvSpPr>
          <p:nvPr/>
        </p:nvSpPr>
        <p:spPr>
          <a:xfrm>
            <a:off x="499751" y="1552294"/>
            <a:ext cx="8461557" cy="44180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charset="0"/>
              <a:buNone/>
            </a:pPr>
            <a:r>
              <a:rPr lang="fi-FI" dirty="0"/>
              <a:t>					</a:t>
            </a:r>
            <a:r>
              <a:rPr lang="fi-FI" sz="2400" dirty="0"/>
              <a:t>Nyt    	Ravitsemussuositus 	Ero</a:t>
            </a:r>
          </a:p>
          <a:p>
            <a:pPr marL="457200" lvl="1" indent="0">
              <a:buFont typeface="Arial" charset="0"/>
              <a:buNone/>
            </a:pPr>
            <a:r>
              <a:rPr lang="fi-FI" sz="1600" dirty="0"/>
              <a:t>		</a:t>
            </a:r>
            <a:endParaRPr lang="fi-FI" sz="1600" i="1" dirty="0"/>
          </a:p>
          <a:p>
            <a:r>
              <a:rPr lang="fi-FI" sz="2400" dirty="0"/>
              <a:t>Kulutus, </a:t>
            </a:r>
            <a:r>
              <a:rPr lang="fi-FI" sz="2400" dirty="0" err="1"/>
              <a:t>krt/vko</a:t>
            </a:r>
            <a:r>
              <a:rPr lang="fi-FI" sz="2400" dirty="0"/>
              <a:t>		 1,7			 2,5				0,8 		</a:t>
            </a:r>
          </a:p>
          <a:p>
            <a:r>
              <a:rPr lang="fi-FI" sz="2400" dirty="0"/>
              <a:t>Fileenä, milj. kg		  78		      114				36		</a:t>
            </a:r>
          </a:p>
          <a:p>
            <a:r>
              <a:rPr lang="fi-FI" sz="2400" dirty="0"/>
              <a:t>Kokokala, milj.kg</a:t>
            </a:r>
            <a:r>
              <a:rPr lang="fi-FI" sz="1600" baseline="30000" dirty="0"/>
              <a:t>1)  </a:t>
            </a:r>
            <a:r>
              <a:rPr lang="fi-FI" sz="2400" dirty="0"/>
              <a:t>	114		  162-178	    	   	   48-64</a:t>
            </a:r>
            <a:r>
              <a:rPr lang="fi-FI" sz="2400" b="1" dirty="0"/>
              <a:t> </a:t>
            </a:r>
            <a:r>
              <a:rPr lang="fi-FI" sz="2400" dirty="0"/>
              <a:t>    </a:t>
            </a:r>
          </a:p>
          <a:p>
            <a:endParaRPr lang="fi-FI" sz="2400" dirty="0"/>
          </a:p>
          <a:p>
            <a:endParaRPr lang="fi-FI" sz="1400" baseline="30000" dirty="0"/>
          </a:p>
          <a:p>
            <a:endParaRPr lang="fi-FI" sz="1400" baseline="30000" dirty="0"/>
          </a:p>
          <a:p>
            <a:r>
              <a:rPr lang="fi-FI" sz="1400" baseline="30000" dirty="0"/>
              <a:t>					</a:t>
            </a:r>
          </a:p>
          <a:p>
            <a:endParaRPr lang="fi-FI" sz="1400" baseline="30000" dirty="0"/>
          </a:p>
          <a:p>
            <a:r>
              <a:rPr lang="fi-FI" sz="1400" baseline="30000" dirty="0"/>
              <a:t>							1) Perkaamaton paino</a:t>
            </a:r>
            <a:endParaRPr lang="fi-FI" sz="1400" dirty="0"/>
          </a:p>
        </p:txBody>
      </p:sp>
    </p:spTree>
    <p:extLst>
      <p:ext uri="{BB962C8B-B14F-4D97-AF65-F5344CB8AC3E}">
        <p14:creationId xmlns:p14="http://schemas.microsoft.com/office/powerpoint/2010/main" val="2489492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151695D-EC58-4D5F-B37F-BD72F5ECAD5D}" type="datetime1">
              <a:rPr lang="fi-FI" smtClean="0"/>
              <a:t>1.10.2021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/>
              <a:t>Kuva: Pro Kala </a:t>
            </a:r>
            <a:r>
              <a:rPr lang="fi-FI" dirty="0" err="1"/>
              <a:t>ryn</a:t>
            </a:r>
            <a:r>
              <a:rPr lang="fi-FI" dirty="0"/>
              <a:t> kuvapankki</a:t>
            </a:r>
          </a:p>
        </p:txBody>
      </p:sp>
      <p:sp>
        <p:nvSpPr>
          <p:cNvPr id="6" name="Date Placeholder 3"/>
          <p:cNvSpPr txBox="1">
            <a:spLocks/>
          </p:cNvSpPr>
          <p:nvPr/>
        </p:nvSpPr>
        <p:spPr>
          <a:xfrm>
            <a:off x="6221941" y="4842785"/>
            <a:ext cx="742071" cy="19911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fld id="{1579B976-9FFB-4AFF-9A28-4779A0C0E9A1}" type="datetime1">
              <a:rPr lang="fi-FI" smtClean="0"/>
              <a:pPr/>
              <a:t>1.10.2021</a:t>
            </a:fld>
            <a:endParaRPr lang="fi-FI" dirty="0"/>
          </a:p>
        </p:txBody>
      </p:sp>
      <p:sp>
        <p:nvSpPr>
          <p:cNvPr id="7" name="Left Arrow 6"/>
          <p:cNvSpPr/>
          <p:nvPr/>
        </p:nvSpPr>
        <p:spPr>
          <a:xfrm>
            <a:off x="9315450" y="2063237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Freeform 5"/>
          <p:cNvSpPr>
            <a:spLocks noChangeAspect="1"/>
          </p:cNvSpPr>
          <p:nvPr/>
        </p:nvSpPr>
        <p:spPr bwMode="auto">
          <a:xfrm>
            <a:off x="6170733" y="-1"/>
            <a:ext cx="2978979" cy="5151967"/>
          </a:xfrm>
          <a:custGeom>
            <a:avLst/>
            <a:gdLst>
              <a:gd name="T0" fmla="*/ 51 w 3748"/>
              <a:gd name="T1" fmla="*/ 0 h 6480"/>
              <a:gd name="T2" fmla="*/ 37 w 3748"/>
              <a:gd name="T3" fmla="*/ 85 h 6480"/>
              <a:gd name="T4" fmla="*/ 15 w 3748"/>
              <a:gd name="T5" fmla="*/ 258 h 6480"/>
              <a:gd name="T6" fmla="*/ 3 w 3748"/>
              <a:gd name="T7" fmla="*/ 430 h 6480"/>
              <a:gd name="T8" fmla="*/ 0 w 3748"/>
              <a:gd name="T9" fmla="*/ 600 h 6480"/>
              <a:gd name="T10" fmla="*/ 6 w 3748"/>
              <a:gd name="T11" fmla="*/ 771 h 6480"/>
              <a:gd name="T12" fmla="*/ 19 w 3748"/>
              <a:gd name="T13" fmla="*/ 940 h 6480"/>
              <a:gd name="T14" fmla="*/ 43 w 3748"/>
              <a:gd name="T15" fmla="*/ 1109 h 6480"/>
              <a:gd name="T16" fmla="*/ 75 w 3748"/>
              <a:gd name="T17" fmla="*/ 1277 h 6480"/>
              <a:gd name="T18" fmla="*/ 115 w 3748"/>
              <a:gd name="T19" fmla="*/ 1443 h 6480"/>
              <a:gd name="T20" fmla="*/ 165 w 3748"/>
              <a:gd name="T21" fmla="*/ 1607 h 6480"/>
              <a:gd name="T22" fmla="*/ 222 w 3748"/>
              <a:gd name="T23" fmla="*/ 1770 h 6480"/>
              <a:gd name="T24" fmla="*/ 288 w 3748"/>
              <a:gd name="T25" fmla="*/ 1930 h 6480"/>
              <a:gd name="T26" fmla="*/ 362 w 3748"/>
              <a:gd name="T27" fmla="*/ 2089 h 6480"/>
              <a:gd name="T28" fmla="*/ 445 w 3748"/>
              <a:gd name="T29" fmla="*/ 2244 h 6480"/>
              <a:gd name="T30" fmla="*/ 535 w 3748"/>
              <a:gd name="T31" fmla="*/ 2397 h 6480"/>
              <a:gd name="T32" fmla="*/ 632 w 3748"/>
              <a:gd name="T33" fmla="*/ 2547 h 6480"/>
              <a:gd name="T34" fmla="*/ 738 w 3748"/>
              <a:gd name="T35" fmla="*/ 2694 h 6480"/>
              <a:gd name="T36" fmla="*/ 852 w 3748"/>
              <a:gd name="T37" fmla="*/ 2837 h 6480"/>
              <a:gd name="T38" fmla="*/ 975 w 3748"/>
              <a:gd name="T39" fmla="*/ 2976 h 6480"/>
              <a:gd name="T40" fmla="*/ 1104 w 3748"/>
              <a:gd name="T41" fmla="*/ 3113 h 6480"/>
              <a:gd name="T42" fmla="*/ 1240 w 3748"/>
              <a:gd name="T43" fmla="*/ 3246 h 6480"/>
              <a:gd name="T44" fmla="*/ 1385 w 3748"/>
              <a:gd name="T45" fmla="*/ 3373 h 6480"/>
              <a:gd name="T46" fmla="*/ 1536 w 3748"/>
              <a:gd name="T47" fmla="*/ 3498 h 6480"/>
              <a:gd name="T48" fmla="*/ 1695 w 3748"/>
              <a:gd name="T49" fmla="*/ 3616 h 6480"/>
              <a:gd name="T50" fmla="*/ 1861 w 3748"/>
              <a:gd name="T51" fmla="*/ 3730 h 6480"/>
              <a:gd name="T52" fmla="*/ 2035 w 3748"/>
              <a:gd name="T53" fmla="*/ 3839 h 6480"/>
              <a:gd name="T54" fmla="*/ 2215 w 3748"/>
              <a:gd name="T55" fmla="*/ 3942 h 6480"/>
              <a:gd name="T56" fmla="*/ 2402 w 3748"/>
              <a:gd name="T57" fmla="*/ 4041 h 6480"/>
              <a:gd name="T58" fmla="*/ 2596 w 3748"/>
              <a:gd name="T59" fmla="*/ 4134 h 6480"/>
              <a:gd name="T60" fmla="*/ 2797 w 3748"/>
              <a:gd name="T61" fmla="*/ 4221 h 6480"/>
              <a:gd name="T62" fmla="*/ 3005 w 3748"/>
              <a:gd name="T63" fmla="*/ 4300 h 6480"/>
              <a:gd name="T64" fmla="*/ 3219 w 3748"/>
              <a:gd name="T65" fmla="*/ 4375 h 6480"/>
              <a:gd name="T66" fmla="*/ 1753 w 3748"/>
              <a:gd name="T67" fmla="*/ 6465 h 6480"/>
              <a:gd name="T68" fmla="*/ 2585 w 3748"/>
              <a:gd name="T69" fmla="*/ 6480 h 6480"/>
              <a:gd name="T70" fmla="*/ 2893 w 3748"/>
              <a:gd name="T71" fmla="*/ 6225 h 6480"/>
              <a:gd name="T72" fmla="*/ 3185 w 3748"/>
              <a:gd name="T73" fmla="*/ 5996 h 6480"/>
              <a:gd name="T74" fmla="*/ 3468 w 3748"/>
              <a:gd name="T75" fmla="*/ 5791 h 6480"/>
              <a:gd name="T76" fmla="*/ 3748 w 3748"/>
              <a:gd name="T77" fmla="*/ 5603 h 6480"/>
              <a:gd name="connsiteX0" fmla="*/ 10000 w 10000"/>
              <a:gd name="connsiteY0" fmla="*/ 0 h 10000"/>
              <a:gd name="connsiteX1" fmla="*/ 136 w 10000"/>
              <a:gd name="connsiteY1" fmla="*/ 0 h 10000"/>
              <a:gd name="connsiteX2" fmla="*/ 136 w 10000"/>
              <a:gd name="connsiteY2" fmla="*/ 0 h 10000"/>
              <a:gd name="connsiteX3" fmla="*/ 99 w 10000"/>
              <a:gd name="connsiteY3" fmla="*/ 131 h 10000"/>
              <a:gd name="connsiteX4" fmla="*/ 67 w 10000"/>
              <a:gd name="connsiteY4" fmla="*/ 265 h 10000"/>
              <a:gd name="connsiteX5" fmla="*/ 40 w 10000"/>
              <a:gd name="connsiteY5" fmla="*/ 398 h 10000"/>
              <a:gd name="connsiteX6" fmla="*/ 19 w 10000"/>
              <a:gd name="connsiteY6" fmla="*/ 529 h 10000"/>
              <a:gd name="connsiteX7" fmla="*/ 8 w 10000"/>
              <a:gd name="connsiteY7" fmla="*/ 664 h 10000"/>
              <a:gd name="connsiteX8" fmla="*/ 0 w 10000"/>
              <a:gd name="connsiteY8" fmla="*/ 795 h 10000"/>
              <a:gd name="connsiteX9" fmla="*/ 0 w 10000"/>
              <a:gd name="connsiteY9" fmla="*/ 926 h 10000"/>
              <a:gd name="connsiteX10" fmla="*/ 3 w 10000"/>
              <a:gd name="connsiteY10" fmla="*/ 1059 h 10000"/>
              <a:gd name="connsiteX11" fmla="*/ 16 w 10000"/>
              <a:gd name="connsiteY11" fmla="*/ 1190 h 10000"/>
              <a:gd name="connsiteX12" fmla="*/ 32 w 10000"/>
              <a:gd name="connsiteY12" fmla="*/ 1321 h 10000"/>
              <a:gd name="connsiteX13" fmla="*/ 51 w 10000"/>
              <a:gd name="connsiteY13" fmla="*/ 1451 h 10000"/>
              <a:gd name="connsiteX14" fmla="*/ 80 w 10000"/>
              <a:gd name="connsiteY14" fmla="*/ 1583 h 10000"/>
              <a:gd name="connsiteX15" fmla="*/ 115 w 10000"/>
              <a:gd name="connsiteY15" fmla="*/ 1711 h 10000"/>
              <a:gd name="connsiteX16" fmla="*/ 155 w 10000"/>
              <a:gd name="connsiteY16" fmla="*/ 1841 h 10000"/>
              <a:gd name="connsiteX17" fmla="*/ 200 w 10000"/>
              <a:gd name="connsiteY17" fmla="*/ 1971 h 10000"/>
              <a:gd name="connsiteX18" fmla="*/ 251 w 10000"/>
              <a:gd name="connsiteY18" fmla="*/ 2097 h 10000"/>
              <a:gd name="connsiteX19" fmla="*/ 307 w 10000"/>
              <a:gd name="connsiteY19" fmla="*/ 2227 h 10000"/>
              <a:gd name="connsiteX20" fmla="*/ 371 w 10000"/>
              <a:gd name="connsiteY20" fmla="*/ 2355 h 10000"/>
              <a:gd name="connsiteX21" fmla="*/ 440 w 10000"/>
              <a:gd name="connsiteY21" fmla="*/ 2480 h 10000"/>
              <a:gd name="connsiteX22" fmla="*/ 512 w 10000"/>
              <a:gd name="connsiteY22" fmla="*/ 2606 h 10000"/>
              <a:gd name="connsiteX23" fmla="*/ 592 w 10000"/>
              <a:gd name="connsiteY23" fmla="*/ 2731 h 10000"/>
              <a:gd name="connsiteX24" fmla="*/ 680 w 10000"/>
              <a:gd name="connsiteY24" fmla="*/ 2856 h 10000"/>
              <a:gd name="connsiteX25" fmla="*/ 768 w 10000"/>
              <a:gd name="connsiteY25" fmla="*/ 2978 h 10000"/>
              <a:gd name="connsiteX26" fmla="*/ 862 w 10000"/>
              <a:gd name="connsiteY26" fmla="*/ 3100 h 10000"/>
              <a:gd name="connsiteX27" fmla="*/ 966 w 10000"/>
              <a:gd name="connsiteY27" fmla="*/ 3224 h 10000"/>
              <a:gd name="connsiteX28" fmla="*/ 1070 w 10000"/>
              <a:gd name="connsiteY28" fmla="*/ 3343 h 10000"/>
              <a:gd name="connsiteX29" fmla="*/ 1187 w 10000"/>
              <a:gd name="connsiteY29" fmla="*/ 3463 h 10000"/>
              <a:gd name="connsiteX30" fmla="*/ 1302 w 10000"/>
              <a:gd name="connsiteY30" fmla="*/ 3582 h 10000"/>
              <a:gd name="connsiteX31" fmla="*/ 1427 w 10000"/>
              <a:gd name="connsiteY31" fmla="*/ 3699 h 10000"/>
              <a:gd name="connsiteX32" fmla="*/ 1553 w 10000"/>
              <a:gd name="connsiteY32" fmla="*/ 3815 h 10000"/>
              <a:gd name="connsiteX33" fmla="*/ 1686 w 10000"/>
              <a:gd name="connsiteY33" fmla="*/ 3931 h 10000"/>
              <a:gd name="connsiteX34" fmla="*/ 1825 w 10000"/>
              <a:gd name="connsiteY34" fmla="*/ 4043 h 10000"/>
              <a:gd name="connsiteX35" fmla="*/ 1969 w 10000"/>
              <a:gd name="connsiteY35" fmla="*/ 4157 h 10000"/>
              <a:gd name="connsiteX36" fmla="*/ 2121 w 10000"/>
              <a:gd name="connsiteY36" fmla="*/ 4267 h 10000"/>
              <a:gd name="connsiteX37" fmla="*/ 2273 w 10000"/>
              <a:gd name="connsiteY37" fmla="*/ 4378 h 10000"/>
              <a:gd name="connsiteX38" fmla="*/ 2433 w 10000"/>
              <a:gd name="connsiteY38" fmla="*/ 4488 h 10000"/>
              <a:gd name="connsiteX39" fmla="*/ 2601 w 10000"/>
              <a:gd name="connsiteY39" fmla="*/ 4593 h 10000"/>
              <a:gd name="connsiteX40" fmla="*/ 2769 w 10000"/>
              <a:gd name="connsiteY40" fmla="*/ 4699 h 10000"/>
              <a:gd name="connsiteX41" fmla="*/ 2946 w 10000"/>
              <a:gd name="connsiteY41" fmla="*/ 4804 h 10000"/>
              <a:gd name="connsiteX42" fmla="*/ 3124 w 10000"/>
              <a:gd name="connsiteY42" fmla="*/ 4907 h 10000"/>
              <a:gd name="connsiteX43" fmla="*/ 3308 w 10000"/>
              <a:gd name="connsiteY43" fmla="*/ 5009 h 10000"/>
              <a:gd name="connsiteX44" fmla="*/ 3501 w 10000"/>
              <a:gd name="connsiteY44" fmla="*/ 5108 h 10000"/>
              <a:gd name="connsiteX45" fmla="*/ 3695 w 10000"/>
              <a:gd name="connsiteY45" fmla="*/ 5205 h 10000"/>
              <a:gd name="connsiteX46" fmla="*/ 3895 w 10000"/>
              <a:gd name="connsiteY46" fmla="*/ 5302 h 10000"/>
              <a:gd name="connsiteX47" fmla="*/ 4098 w 10000"/>
              <a:gd name="connsiteY47" fmla="*/ 5398 h 10000"/>
              <a:gd name="connsiteX48" fmla="*/ 4306 w 10000"/>
              <a:gd name="connsiteY48" fmla="*/ 5489 h 10000"/>
              <a:gd name="connsiteX49" fmla="*/ 4522 w 10000"/>
              <a:gd name="connsiteY49" fmla="*/ 5580 h 10000"/>
              <a:gd name="connsiteX50" fmla="*/ 4741 w 10000"/>
              <a:gd name="connsiteY50" fmla="*/ 5670 h 10000"/>
              <a:gd name="connsiteX51" fmla="*/ 4965 w 10000"/>
              <a:gd name="connsiteY51" fmla="*/ 5756 h 10000"/>
              <a:gd name="connsiteX52" fmla="*/ 5195 w 10000"/>
              <a:gd name="connsiteY52" fmla="*/ 5841 h 10000"/>
              <a:gd name="connsiteX53" fmla="*/ 5430 w 10000"/>
              <a:gd name="connsiteY53" fmla="*/ 5924 h 10000"/>
              <a:gd name="connsiteX54" fmla="*/ 5664 w 10000"/>
              <a:gd name="connsiteY54" fmla="*/ 6005 h 10000"/>
              <a:gd name="connsiteX55" fmla="*/ 5910 w 10000"/>
              <a:gd name="connsiteY55" fmla="*/ 6083 h 10000"/>
              <a:gd name="connsiteX56" fmla="*/ 6155 w 10000"/>
              <a:gd name="connsiteY56" fmla="*/ 6162 h 10000"/>
              <a:gd name="connsiteX57" fmla="*/ 6409 w 10000"/>
              <a:gd name="connsiteY57" fmla="*/ 6236 h 10000"/>
              <a:gd name="connsiteX58" fmla="*/ 6665 w 10000"/>
              <a:gd name="connsiteY58" fmla="*/ 6307 h 10000"/>
              <a:gd name="connsiteX59" fmla="*/ 6926 w 10000"/>
              <a:gd name="connsiteY59" fmla="*/ 6380 h 10000"/>
              <a:gd name="connsiteX60" fmla="*/ 7191 w 10000"/>
              <a:gd name="connsiteY60" fmla="*/ 6446 h 10000"/>
              <a:gd name="connsiteX61" fmla="*/ 7463 w 10000"/>
              <a:gd name="connsiteY61" fmla="*/ 6514 h 10000"/>
              <a:gd name="connsiteX62" fmla="*/ 7737 w 10000"/>
              <a:gd name="connsiteY62" fmla="*/ 6576 h 10000"/>
              <a:gd name="connsiteX63" fmla="*/ 8018 w 10000"/>
              <a:gd name="connsiteY63" fmla="*/ 6636 h 10000"/>
              <a:gd name="connsiteX64" fmla="*/ 8303 w 10000"/>
              <a:gd name="connsiteY64" fmla="*/ 6696 h 10000"/>
              <a:gd name="connsiteX65" fmla="*/ 8589 w 10000"/>
              <a:gd name="connsiteY65" fmla="*/ 6752 h 10000"/>
              <a:gd name="connsiteX66" fmla="*/ 8882 w 10000"/>
              <a:gd name="connsiteY66" fmla="*/ 6804 h 10000"/>
              <a:gd name="connsiteX67" fmla="*/ 4662 w 10000"/>
              <a:gd name="connsiteY67" fmla="*/ 9994 h 10000"/>
              <a:gd name="connsiteX68" fmla="*/ 6897 w 10000"/>
              <a:gd name="connsiteY68" fmla="*/ 10000 h 10000"/>
              <a:gd name="connsiteX69" fmla="*/ 6897 w 10000"/>
              <a:gd name="connsiteY69" fmla="*/ 10000 h 10000"/>
              <a:gd name="connsiteX70" fmla="*/ 7311 w 10000"/>
              <a:gd name="connsiteY70" fmla="*/ 9796 h 10000"/>
              <a:gd name="connsiteX71" fmla="*/ 7719 w 10000"/>
              <a:gd name="connsiteY71" fmla="*/ 9606 h 10000"/>
              <a:gd name="connsiteX72" fmla="*/ 8114 w 10000"/>
              <a:gd name="connsiteY72" fmla="*/ 9427 h 10000"/>
              <a:gd name="connsiteX73" fmla="*/ 8498 w 10000"/>
              <a:gd name="connsiteY73" fmla="*/ 9253 h 10000"/>
              <a:gd name="connsiteX74" fmla="*/ 8877 w 10000"/>
              <a:gd name="connsiteY74" fmla="*/ 9093 h 10000"/>
              <a:gd name="connsiteX75" fmla="*/ 9253 w 10000"/>
              <a:gd name="connsiteY75" fmla="*/ 8937 h 10000"/>
              <a:gd name="connsiteX76" fmla="*/ 9629 w 10000"/>
              <a:gd name="connsiteY76" fmla="*/ 8789 h 10000"/>
              <a:gd name="connsiteX77" fmla="*/ 10000 w 10000"/>
              <a:gd name="connsiteY77" fmla="*/ 8647 h 10000"/>
              <a:gd name="connsiteX78" fmla="*/ 10000 w 10000"/>
              <a:gd name="connsiteY78" fmla="*/ 0 h 10000"/>
              <a:gd name="connsiteX0" fmla="*/ 10000 w 10000"/>
              <a:gd name="connsiteY0" fmla="*/ 0 h 10003"/>
              <a:gd name="connsiteX1" fmla="*/ 136 w 10000"/>
              <a:gd name="connsiteY1" fmla="*/ 0 h 10003"/>
              <a:gd name="connsiteX2" fmla="*/ 136 w 10000"/>
              <a:gd name="connsiteY2" fmla="*/ 0 h 10003"/>
              <a:gd name="connsiteX3" fmla="*/ 99 w 10000"/>
              <a:gd name="connsiteY3" fmla="*/ 131 h 10003"/>
              <a:gd name="connsiteX4" fmla="*/ 67 w 10000"/>
              <a:gd name="connsiteY4" fmla="*/ 265 h 10003"/>
              <a:gd name="connsiteX5" fmla="*/ 40 w 10000"/>
              <a:gd name="connsiteY5" fmla="*/ 398 h 10003"/>
              <a:gd name="connsiteX6" fmla="*/ 19 w 10000"/>
              <a:gd name="connsiteY6" fmla="*/ 529 h 10003"/>
              <a:gd name="connsiteX7" fmla="*/ 8 w 10000"/>
              <a:gd name="connsiteY7" fmla="*/ 664 h 10003"/>
              <a:gd name="connsiteX8" fmla="*/ 0 w 10000"/>
              <a:gd name="connsiteY8" fmla="*/ 795 h 10003"/>
              <a:gd name="connsiteX9" fmla="*/ 0 w 10000"/>
              <a:gd name="connsiteY9" fmla="*/ 926 h 10003"/>
              <a:gd name="connsiteX10" fmla="*/ 3 w 10000"/>
              <a:gd name="connsiteY10" fmla="*/ 1059 h 10003"/>
              <a:gd name="connsiteX11" fmla="*/ 16 w 10000"/>
              <a:gd name="connsiteY11" fmla="*/ 1190 h 10003"/>
              <a:gd name="connsiteX12" fmla="*/ 32 w 10000"/>
              <a:gd name="connsiteY12" fmla="*/ 1321 h 10003"/>
              <a:gd name="connsiteX13" fmla="*/ 51 w 10000"/>
              <a:gd name="connsiteY13" fmla="*/ 1451 h 10003"/>
              <a:gd name="connsiteX14" fmla="*/ 80 w 10000"/>
              <a:gd name="connsiteY14" fmla="*/ 1583 h 10003"/>
              <a:gd name="connsiteX15" fmla="*/ 115 w 10000"/>
              <a:gd name="connsiteY15" fmla="*/ 1711 h 10003"/>
              <a:gd name="connsiteX16" fmla="*/ 155 w 10000"/>
              <a:gd name="connsiteY16" fmla="*/ 1841 h 10003"/>
              <a:gd name="connsiteX17" fmla="*/ 200 w 10000"/>
              <a:gd name="connsiteY17" fmla="*/ 1971 h 10003"/>
              <a:gd name="connsiteX18" fmla="*/ 251 w 10000"/>
              <a:gd name="connsiteY18" fmla="*/ 2097 h 10003"/>
              <a:gd name="connsiteX19" fmla="*/ 307 w 10000"/>
              <a:gd name="connsiteY19" fmla="*/ 2227 h 10003"/>
              <a:gd name="connsiteX20" fmla="*/ 371 w 10000"/>
              <a:gd name="connsiteY20" fmla="*/ 2355 h 10003"/>
              <a:gd name="connsiteX21" fmla="*/ 440 w 10000"/>
              <a:gd name="connsiteY21" fmla="*/ 2480 h 10003"/>
              <a:gd name="connsiteX22" fmla="*/ 512 w 10000"/>
              <a:gd name="connsiteY22" fmla="*/ 2606 h 10003"/>
              <a:gd name="connsiteX23" fmla="*/ 592 w 10000"/>
              <a:gd name="connsiteY23" fmla="*/ 2731 h 10003"/>
              <a:gd name="connsiteX24" fmla="*/ 680 w 10000"/>
              <a:gd name="connsiteY24" fmla="*/ 2856 h 10003"/>
              <a:gd name="connsiteX25" fmla="*/ 768 w 10000"/>
              <a:gd name="connsiteY25" fmla="*/ 2978 h 10003"/>
              <a:gd name="connsiteX26" fmla="*/ 862 w 10000"/>
              <a:gd name="connsiteY26" fmla="*/ 3100 h 10003"/>
              <a:gd name="connsiteX27" fmla="*/ 966 w 10000"/>
              <a:gd name="connsiteY27" fmla="*/ 3224 h 10003"/>
              <a:gd name="connsiteX28" fmla="*/ 1070 w 10000"/>
              <a:gd name="connsiteY28" fmla="*/ 3343 h 10003"/>
              <a:gd name="connsiteX29" fmla="*/ 1187 w 10000"/>
              <a:gd name="connsiteY29" fmla="*/ 3463 h 10003"/>
              <a:gd name="connsiteX30" fmla="*/ 1302 w 10000"/>
              <a:gd name="connsiteY30" fmla="*/ 3582 h 10003"/>
              <a:gd name="connsiteX31" fmla="*/ 1427 w 10000"/>
              <a:gd name="connsiteY31" fmla="*/ 3699 h 10003"/>
              <a:gd name="connsiteX32" fmla="*/ 1553 w 10000"/>
              <a:gd name="connsiteY32" fmla="*/ 3815 h 10003"/>
              <a:gd name="connsiteX33" fmla="*/ 1686 w 10000"/>
              <a:gd name="connsiteY33" fmla="*/ 3931 h 10003"/>
              <a:gd name="connsiteX34" fmla="*/ 1825 w 10000"/>
              <a:gd name="connsiteY34" fmla="*/ 4043 h 10003"/>
              <a:gd name="connsiteX35" fmla="*/ 1969 w 10000"/>
              <a:gd name="connsiteY35" fmla="*/ 4157 h 10003"/>
              <a:gd name="connsiteX36" fmla="*/ 2121 w 10000"/>
              <a:gd name="connsiteY36" fmla="*/ 4267 h 10003"/>
              <a:gd name="connsiteX37" fmla="*/ 2273 w 10000"/>
              <a:gd name="connsiteY37" fmla="*/ 4378 h 10003"/>
              <a:gd name="connsiteX38" fmla="*/ 2433 w 10000"/>
              <a:gd name="connsiteY38" fmla="*/ 4488 h 10003"/>
              <a:gd name="connsiteX39" fmla="*/ 2601 w 10000"/>
              <a:gd name="connsiteY39" fmla="*/ 4593 h 10003"/>
              <a:gd name="connsiteX40" fmla="*/ 2769 w 10000"/>
              <a:gd name="connsiteY40" fmla="*/ 4699 h 10003"/>
              <a:gd name="connsiteX41" fmla="*/ 2946 w 10000"/>
              <a:gd name="connsiteY41" fmla="*/ 4804 h 10003"/>
              <a:gd name="connsiteX42" fmla="*/ 3124 w 10000"/>
              <a:gd name="connsiteY42" fmla="*/ 4907 h 10003"/>
              <a:gd name="connsiteX43" fmla="*/ 3308 w 10000"/>
              <a:gd name="connsiteY43" fmla="*/ 5009 h 10003"/>
              <a:gd name="connsiteX44" fmla="*/ 3501 w 10000"/>
              <a:gd name="connsiteY44" fmla="*/ 5108 h 10003"/>
              <a:gd name="connsiteX45" fmla="*/ 3695 w 10000"/>
              <a:gd name="connsiteY45" fmla="*/ 5205 h 10003"/>
              <a:gd name="connsiteX46" fmla="*/ 3895 w 10000"/>
              <a:gd name="connsiteY46" fmla="*/ 5302 h 10003"/>
              <a:gd name="connsiteX47" fmla="*/ 4098 w 10000"/>
              <a:gd name="connsiteY47" fmla="*/ 5398 h 10003"/>
              <a:gd name="connsiteX48" fmla="*/ 4306 w 10000"/>
              <a:gd name="connsiteY48" fmla="*/ 5489 h 10003"/>
              <a:gd name="connsiteX49" fmla="*/ 4522 w 10000"/>
              <a:gd name="connsiteY49" fmla="*/ 5580 h 10003"/>
              <a:gd name="connsiteX50" fmla="*/ 4741 w 10000"/>
              <a:gd name="connsiteY50" fmla="*/ 5670 h 10003"/>
              <a:gd name="connsiteX51" fmla="*/ 4965 w 10000"/>
              <a:gd name="connsiteY51" fmla="*/ 5756 h 10003"/>
              <a:gd name="connsiteX52" fmla="*/ 5195 w 10000"/>
              <a:gd name="connsiteY52" fmla="*/ 5841 h 10003"/>
              <a:gd name="connsiteX53" fmla="*/ 5430 w 10000"/>
              <a:gd name="connsiteY53" fmla="*/ 5924 h 10003"/>
              <a:gd name="connsiteX54" fmla="*/ 5664 w 10000"/>
              <a:gd name="connsiteY54" fmla="*/ 6005 h 10003"/>
              <a:gd name="connsiteX55" fmla="*/ 5910 w 10000"/>
              <a:gd name="connsiteY55" fmla="*/ 6083 h 10003"/>
              <a:gd name="connsiteX56" fmla="*/ 6155 w 10000"/>
              <a:gd name="connsiteY56" fmla="*/ 6162 h 10003"/>
              <a:gd name="connsiteX57" fmla="*/ 6409 w 10000"/>
              <a:gd name="connsiteY57" fmla="*/ 6236 h 10003"/>
              <a:gd name="connsiteX58" fmla="*/ 6665 w 10000"/>
              <a:gd name="connsiteY58" fmla="*/ 6307 h 10003"/>
              <a:gd name="connsiteX59" fmla="*/ 6926 w 10000"/>
              <a:gd name="connsiteY59" fmla="*/ 6380 h 10003"/>
              <a:gd name="connsiteX60" fmla="*/ 7191 w 10000"/>
              <a:gd name="connsiteY60" fmla="*/ 6446 h 10003"/>
              <a:gd name="connsiteX61" fmla="*/ 7463 w 10000"/>
              <a:gd name="connsiteY61" fmla="*/ 6514 h 10003"/>
              <a:gd name="connsiteX62" fmla="*/ 7737 w 10000"/>
              <a:gd name="connsiteY62" fmla="*/ 6576 h 10003"/>
              <a:gd name="connsiteX63" fmla="*/ 8018 w 10000"/>
              <a:gd name="connsiteY63" fmla="*/ 6636 h 10003"/>
              <a:gd name="connsiteX64" fmla="*/ 8303 w 10000"/>
              <a:gd name="connsiteY64" fmla="*/ 6696 h 10003"/>
              <a:gd name="connsiteX65" fmla="*/ 8589 w 10000"/>
              <a:gd name="connsiteY65" fmla="*/ 6752 h 10003"/>
              <a:gd name="connsiteX66" fmla="*/ 8882 w 10000"/>
              <a:gd name="connsiteY66" fmla="*/ 6804 h 10003"/>
              <a:gd name="connsiteX67" fmla="*/ 4632 w 10000"/>
              <a:gd name="connsiteY67" fmla="*/ 10003 h 10003"/>
              <a:gd name="connsiteX68" fmla="*/ 6897 w 10000"/>
              <a:gd name="connsiteY68" fmla="*/ 10000 h 10003"/>
              <a:gd name="connsiteX69" fmla="*/ 6897 w 10000"/>
              <a:gd name="connsiteY69" fmla="*/ 10000 h 10003"/>
              <a:gd name="connsiteX70" fmla="*/ 7311 w 10000"/>
              <a:gd name="connsiteY70" fmla="*/ 9796 h 10003"/>
              <a:gd name="connsiteX71" fmla="*/ 7719 w 10000"/>
              <a:gd name="connsiteY71" fmla="*/ 9606 h 10003"/>
              <a:gd name="connsiteX72" fmla="*/ 8114 w 10000"/>
              <a:gd name="connsiteY72" fmla="*/ 9427 h 10003"/>
              <a:gd name="connsiteX73" fmla="*/ 8498 w 10000"/>
              <a:gd name="connsiteY73" fmla="*/ 9253 h 10003"/>
              <a:gd name="connsiteX74" fmla="*/ 8877 w 10000"/>
              <a:gd name="connsiteY74" fmla="*/ 9093 h 10003"/>
              <a:gd name="connsiteX75" fmla="*/ 9253 w 10000"/>
              <a:gd name="connsiteY75" fmla="*/ 8937 h 10003"/>
              <a:gd name="connsiteX76" fmla="*/ 9629 w 10000"/>
              <a:gd name="connsiteY76" fmla="*/ 8789 h 10003"/>
              <a:gd name="connsiteX77" fmla="*/ 10000 w 10000"/>
              <a:gd name="connsiteY77" fmla="*/ 8647 h 10003"/>
              <a:gd name="connsiteX78" fmla="*/ 10000 w 10000"/>
              <a:gd name="connsiteY78" fmla="*/ 0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0000" h="10003">
                <a:moveTo>
                  <a:pt x="10000" y="0"/>
                </a:moveTo>
                <a:lnTo>
                  <a:pt x="136" y="0"/>
                </a:lnTo>
                <a:lnTo>
                  <a:pt x="136" y="0"/>
                </a:lnTo>
                <a:cubicBezTo>
                  <a:pt x="124" y="44"/>
                  <a:pt x="111" y="87"/>
                  <a:pt x="99" y="131"/>
                </a:cubicBezTo>
                <a:cubicBezTo>
                  <a:pt x="88" y="176"/>
                  <a:pt x="78" y="220"/>
                  <a:pt x="67" y="265"/>
                </a:cubicBezTo>
                <a:cubicBezTo>
                  <a:pt x="58" y="309"/>
                  <a:pt x="49" y="354"/>
                  <a:pt x="40" y="398"/>
                </a:cubicBezTo>
                <a:cubicBezTo>
                  <a:pt x="33" y="442"/>
                  <a:pt x="26" y="485"/>
                  <a:pt x="19" y="529"/>
                </a:cubicBezTo>
                <a:cubicBezTo>
                  <a:pt x="15" y="574"/>
                  <a:pt x="12" y="619"/>
                  <a:pt x="8" y="664"/>
                </a:cubicBezTo>
                <a:cubicBezTo>
                  <a:pt x="5" y="708"/>
                  <a:pt x="3" y="751"/>
                  <a:pt x="0" y="795"/>
                </a:cubicBezTo>
                <a:lnTo>
                  <a:pt x="0" y="926"/>
                </a:lnTo>
                <a:cubicBezTo>
                  <a:pt x="1" y="970"/>
                  <a:pt x="2" y="1015"/>
                  <a:pt x="3" y="1059"/>
                </a:cubicBezTo>
                <a:cubicBezTo>
                  <a:pt x="7" y="1103"/>
                  <a:pt x="12" y="1146"/>
                  <a:pt x="16" y="1190"/>
                </a:cubicBezTo>
                <a:cubicBezTo>
                  <a:pt x="21" y="1234"/>
                  <a:pt x="27" y="1277"/>
                  <a:pt x="32" y="1321"/>
                </a:cubicBezTo>
                <a:cubicBezTo>
                  <a:pt x="38" y="1364"/>
                  <a:pt x="45" y="1408"/>
                  <a:pt x="51" y="1451"/>
                </a:cubicBezTo>
                <a:cubicBezTo>
                  <a:pt x="61" y="1495"/>
                  <a:pt x="70" y="1539"/>
                  <a:pt x="80" y="1583"/>
                </a:cubicBezTo>
                <a:cubicBezTo>
                  <a:pt x="92" y="1626"/>
                  <a:pt x="103" y="1668"/>
                  <a:pt x="115" y="1711"/>
                </a:cubicBezTo>
                <a:cubicBezTo>
                  <a:pt x="128" y="1754"/>
                  <a:pt x="142" y="1798"/>
                  <a:pt x="155" y="1841"/>
                </a:cubicBezTo>
                <a:cubicBezTo>
                  <a:pt x="170" y="1884"/>
                  <a:pt x="185" y="1928"/>
                  <a:pt x="200" y="1971"/>
                </a:cubicBezTo>
                <a:lnTo>
                  <a:pt x="251" y="2097"/>
                </a:lnTo>
                <a:cubicBezTo>
                  <a:pt x="270" y="2140"/>
                  <a:pt x="288" y="2184"/>
                  <a:pt x="307" y="2227"/>
                </a:cubicBezTo>
                <a:cubicBezTo>
                  <a:pt x="328" y="2270"/>
                  <a:pt x="350" y="2312"/>
                  <a:pt x="371" y="2355"/>
                </a:cubicBezTo>
                <a:cubicBezTo>
                  <a:pt x="394" y="2397"/>
                  <a:pt x="417" y="2438"/>
                  <a:pt x="440" y="2480"/>
                </a:cubicBezTo>
                <a:lnTo>
                  <a:pt x="512" y="2606"/>
                </a:lnTo>
                <a:lnTo>
                  <a:pt x="592" y="2731"/>
                </a:lnTo>
                <a:cubicBezTo>
                  <a:pt x="621" y="2773"/>
                  <a:pt x="651" y="2814"/>
                  <a:pt x="680" y="2856"/>
                </a:cubicBezTo>
                <a:cubicBezTo>
                  <a:pt x="709" y="2897"/>
                  <a:pt x="739" y="2937"/>
                  <a:pt x="768" y="2978"/>
                </a:cubicBezTo>
                <a:cubicBezTo>
                  <a:pt x="799" y="3019"/>
                  <a:pt x="831" y="3059"/>
                  <a:pt x="862" y="3100"/>
                </a:cubicBezTo>
                <a:cubicBezTo>
                  <a:pt x="897" y="3141"/>
                  <a:pt x="931" y="3183"/>
                  <a:pt x="966" y="3224"/>
                </a:cubicBezTo>
                <a:lnTo>
                  <a:pt x="1070" y="3343"/>
                </a:lnTo>
                <a:lnTo>
                  <a:pt x="1187" y="3463"/>
                </a:lnTo>
                <a:cubicBezTo>
                  <a:pt x="1225" y="3503"/>
                  <a:pt x="1264" y="3542"/>
                  <a:pt x="1302" y="3582"/>
                </a:cubicBezTo>
                <a:lnTo>
                  <a:pt x="1427" y="3699"/>
                </a:lnTo>
                <a:lnTo>
                  <a:pt x="1553" y="3815"/>
                </a:lnTo>
                <a:cubicBezTo>
                  <a:pt x="1597" y="3854"/>
                  <a:pt x="1642" y="3892"/>
                  <a:pt x="1686" y="3931"/>
                </a:cubicBezTo>
                <a:lnTo>
                  <a:pt x="1825" y="4043"/>
                </a:lnTo>
                <a:lnTo>
                  <a:pt x="1969" y="4157"/>
                </a:lnTo>
                <a:lnTo>
                  <a:pt x="2121" y="4267"/>
                </a:lnTo>
                <a:lnTo>
                  <a:pt x="2273" y="4378"/>
                </a:lnTo>
                <a:cubicBezTo>
                  <a:pt x="2326" y="4415"/>
                  <a:pt x="2380" y="4451"/>
                  <a:pt x="2433" y="4488"/>
                </a:cubicBezTo>
                <a:lnTo>
                  <a:pt x="2601" y="4593"/>
                </a:lnTo>
                <a:lnTo>
                  <a:pt x="2769" y="4699"/>
                </a:lnTo>
                <a:lnTo>
                  <a:pt x="2946" y="4804"/>
                </a:lnTo>
                <a:lnTo>
                  <a:pt x="3124" y="4907"/>
                </a:lnTo>
                <a:lnTo>
                  <a:pt x="3308" y="5009"/>
                </a:lnTo>
                <a:lnTo>
                  <a:pt x="3501" y="5108"/>
                </a:lnTo>
                <a:lnTo>
                  <a:pt x="3695" y="5205"/>
                </a:lnTo>
                <a:lnTo>
                  <a:pt x="3895" y="5302"/>
                </a:lnTo>
                <a:lnTo>
                  <a:pt x="4098" y="5398"/>
                </a:lnTo>
                <a:lnTo>
                  <a:pt x="4306" y="5489"/>
                </a:lnTo>
                <a:lnTo>
                  <a:pt x="4522" y="5580"/>
                </a:lnTo>
                <a:lnTo>
                  <a:pt x="4741" y="5670"/>
                </a:lnTo>
                <a:lnTo>
                  <a:pt x="4965" y="5756"/>
                </a:lnTo>
                <a:lnTo>
                  <a:pt x="5195" y="5841"/>
                </a:lnTo>
                <a:lnTo>
                  <a:pt x="5430" y="5924"/>
                </a:lnTo>
                <a:lnTo>
                  <a:pt x="5664" y="6005"/>
                </a:lnTo>
                <a:lnTo>
                  <a:pt x="5910" y="6083"/>
                </a:lnTo>
                <a:lnTo>
                  <a:pt x="6155" y="6162"/>
                </a:lnTo>
                <a:lnTo>
                  <a:pt x="6409" y="6236"/>
                </a:lnTo>
                <a:lnTo>
                  <a:pt x="6665" y="6307"/>
                </a:lnTo>
                <a:lnTo>
                  <a:pt x="6926" y="6380"/>
                </a:lnTo>
                <a:lnTo>
                  <a:pt x="7191" y="6446"/>
                </a:lnTo>
                <a:lnTo>
                  <a:pt x="7463" y="6514"/>
                </a:lnTo>
                <a:lnTo>
                  <a:pt x="7737" y="6576"/>
                </a:lnTo>
                <a:lnTo>
                  <a:pt x="8018" y="6636"/>
                </a:lnTo>
                <a:lnTo>
                  <a:pt x="8303" y="6696"/>
                </a:lnTo>
                <a:lnTo>
                  <a:pt x="8589" y="6752"/>
                </a:lnTo>
                <a:lnTo>
                  <a:pt x="8882" y="6804"/>
                </a:lnTo>
                <a:lnTo>
                  <a:pt x="4632" y="10003"/>
                </a:lnTo>
                <a:lnTo>
                  <a:pt x="6897" y="10000"/>
                </a:lnTo>
                <a:lnTo>
                  <a:pt x="6897" y="10000"/>
                </a:lnTo>
                <a:lnTo>
                  <a:pt x="7311" y="9796"/>
                </a:lnTo>
                <a:lnTo>
                  <a:pt x="7719" y="9606"/>
                </a:lnTo>
                <a:lnTo>
                  <a:pt x="8114" y="9427"/>
                </a:lnTo>
                <a:lnTo>
                  <a:pt x="8498" y="9253"/>
                </a:lnTo>
                <a:lnTo>
                  <a:pt x="8877" y="9093"/>
                </a:lnTo>
                <a:lnTo>
                  <a:pt x="9253" y="8937"/>
                </a:lnTo>
                <a:lnTo>
                  <a:pt x="9629" y="8789"/>
                </a:lnTo>
                <a:lnTo>
                  <a:pt x="10000" y="8647"/>
                </a:lnTo>
                <a:lnTo>
                  <a:pt x="10000" y="0"/>
                </a:lnTo>
                <a:close/>
              </a:path>
            </a:pathLst>
          </a:custGeom>
          <a:blipFill>
            <a:blip r:embed="rId2"/>
            <a:srcRect/>
            <a:stretch>
              <a:fillRect l="-7444" r="-7444"/>
            </a:stretch>
          </a:blipFill>
          <a:ln>
            <a:noFill/>
          </a:ln>
          <a:effectLst>
            <a:innerShdw blurRad="889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9254247" y="-7102"/>
            <a:ext cx="180000" cy="0"/>
          </a:xfrm>
          <a:prstGeom prst="straightConnector1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9254247" y="5157502"/>
            <a:ext cx="180000" cy="0"/>
          </a:xfrm>
          <a:prstGeom prst="straightConnector1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9189050" y="-268488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174587" y="-268488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8224729" y="5212052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7540562" y="5212052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63104" y="188852"/>
            <a:ext cx="8447314" cy="857250"/>
          </a:xfrm>
        </p:spPr>
        <p:txBody>
          <a:bodyPr/>
          <a:lstStyle/>
          <a:p>
            <a:r>
              <a:rPr lang="fi-FI" dirty="0"/>
              <a:t>Tarjonnan lisäys kotimaan </a:t>
            </a:r>
            <a:r>
              <a:rPr lang="fi-FI" dirty="0" err="1"/>
              <a:t>elintar</a:t>
            </a:r>
            <a:r>
              <a:rPr lang="fi-FI" dirty="0"/>
              <a:t>-</a:t>
            </a:r>
            <a:br>
              <a:rPr lang="fi-FI" dirty="0"/>
            </a:br>
            <a:r>
              <a:rPr lang="fi-FI" dirty="0" err="1"/>
              <a:t>vikemarkkinoille</a:t>
            </a:r>
            <a:endParaRPr lang="fi-FI" dirty="0"/>
          </a:p>
        </p:txBody>
      </p:sp>
      <p:sp>
        <p:nvSpPr>
          <p:cNvPr id="17" name="TextBox 16"/>
          <p:cNvSpPr txBox="1"/>
          <p:nvPr/>
        </p:nvSpPr>
        <p:spPr>
          <a:xfrm>
            <a:off x="1212594" y="1360708"/>
            <a:ext cx="4326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Tarjonta kotimaan elintarvikemarkkinoille</a:t>
            </a:r>
          </a:p>
        </p:txBody>
      </p:sp>
      <p:graphicFrame>
        <p:nvGraphicFramePr>
          <p:cNvPr id="20" name="Chart 3">
            <a:extLst>
              <a:ext uri="{FF2B5EF4-FFF2-40B4-BE49-F238E27FC236}">
                <a16:creationId xmlns:a16="http://schemas.microsoft.com/office/drawing/2014/main" id="{00000000-0008-0000-08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2109629"/>
              </p:ext>
            </p:extLst>
          </p:nvPr>
        </p:nvGraphicFramePr>
        <p:xfrm>
          <a:off x="334072" y="1764242"/>
          <a:ext cx="6083935" cy="2714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86171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Vientiä lisää, rehukalaa vähemmän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151695D-EC58-4D5F-B37F-BD72F5ECAD5D}" type="datetime1">
              <a:rPr lang="fi-FI" smtClean="0"/>
              <a:t>1.10.2021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/>
              <a:t>Kuva: Pro Kala </a:t>
            </a:r>
            <a:r>
              <a:rPr lang="fi-FI" dirty="0" err="1"/>
              <a:t>ryn</a:t>
            </a:r>
            <a:r>
              <a:rPr lang="fi-FI" dirty="0"/>
              <a:t> kuvapankki</a:t>
            </a:r>
          </a:p>
        </p:txBody>
      </p:sp>
      <p:sp>
        <p:nvSpPr>
          <p:cNvPr id="6" name="Date Placeholder 3"/>
          <p:cNvSpPr txBox="1">
            <a:spLocks/>
          </p:cNvSpPr>
          <p:nvPr/>
        </p:nvSpPr>
        <p:spPr>
          <a:xfrm>
            <a:off x="6221941" y="4842785"/>
            <a:ext cx="742071" cy="19911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fld id="{1579B976-9FFB-4AFF-9A28-4779A0C0E9A1}" type="datetime1">
              <a:rPr lang="fi-FI" smtClean="0"/>
              <a:pPr/>
              <a:t>1.10.2021</a:t>
            </a:fld>
            <a:endParaRPr lang="fi-FI" dirty="0"/>
          </a:p>
        </p:txBody>
      </p:sp>
      <p:sp>
        <p:nvSpPr>
          <p:cNvPr id="7" name="Left Arrow 6"/>
          <p:cNvSpPr/>
          <p:nvPr/>
        </p:nvSpPr>
        <p:spPr>
          <a:xfrm>
            <a:off x="9315450" y="2063237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Freeform 5"/>
          <p:cNvSpPr>
            <a:spLocks noChangeAspect="1"/>
          </p:cNvSpPr>
          <p:nvPr/>
        </p:nvSpPr>
        <p:spPr bwMode="auto">
          <a:xfrm>
            <a:off x="6170733" y="-1"/>
            <a:ext cx="2978979" cy="5151967"/>
          </a:xfrm>
          <a:custGeom>
            <a:avLst/>
            <a:gdLst>
              <a:gd name="T0" fmla="*/ 51 w 3748"/>
              <a:gd name="T1" fmla="*/ 0 h 6480"/>
              <a:gd name="T2" fmla="*/ 37 w 3748"/>
              <a:gd name="T3" fmla="*/ 85 h 6480"/>
              <a:gd name="T4" fmla="*/ 15 w 3748"/>
              <a:gd name="T5" fmla="*/ 258 h 6480"/>
              <a:gd name="T6" fmla="*/ 3 w 3748"/>
              <a:gd name="T7" fmla="*/ 430 h 6480"/>
              <a:gd name="T8" fmla="*/ 0 w 3748"/>
              <a:gd name="T9" fmla="*/ 600 h 6480"/>
              <a:gd name="T10" fmla="*/ 6 w 3748"/>
              <a:gd name="T11" fmla="*/ 771 h 6480"/>
              <a:gd name="T12" fmla="*/ 19 w 3748"/>
              <a:gd name="T13" fmla="*/ 940 h 6480"/>
              <a:gd name="T14" fmla="*/ 43 w 3748"/>
              <a:gd name="T15" fmla="*/ 1109 h 6480"/>
              <a:gd name="T16" fmla="*/ 75 w 3748"/>
              <a:gd name="T17" fmla="*/ 1277 h 6480"/>
              <a:gd name="T18" fmla="*/ 115 w 3748"/>
              <a:gd name="T19" fmla="*/ 1443 h 6480"/>
              <a:gd name="T20" fmla="*/ 165 w 3748"/>
              <a:gd name="T21" fmla="*/ 1607 h 6480"/>
              <a:gd name="T22" fmla="*/ 222 w 3748"/>
              <a:gd name="T23" fmla="*/ 1770 h 6480"/>
              <a:gd name="T24" fmla="*/ 288 w 3748"/>
              <a:gd name="T25" fmla="*/ 1930 h 6480"/>
              <a:gd name="T26" fmla="*/ 362 w 3748"/>
              <a:gd name="T27" fmla="*/ 2089 h 6480"/>
              <a:gd name="T28" fmla="*/ 445 w 3748"/>
              <a:gd name="T29" fmla="*/ 2244 h 6480"/>
              <a:gd name="T30" fmla="*/ 535 w 3748"/>
              <a:gd name="T31" fmla="*/ 2397 h 6480"/>
              <a:gd name="T32" fmla="*/ 632 w 3748"/>
              <a:gd name="T33" fmla="*/ 2547 h 6480"/>
              <a:gd name="T34" fmla="*/ 738 w 3748"/>
              <a:gd name="T35" fmla="*/ 2694 h 6480"/>
              <a:gd name="T36" fmla="*/ 852 w 3748"/>
              <a:gd name="T37" fmla="*/ 2837 h 6480"/>
              <a:gd name="T38" fmla="*/ 975 w 3748"/>
              <a:gd name="T39" fmla="*/ 2976 h 6480"/>
              <a:gd name="T40" fmla="*/ 1104 w 3748"/>
              <a:gd name="T41" fmla="*/ 3113 h 6480"/>
              <a:gd name="T42" fmla="*/ 1240 w 3748"/>
              <a:gd name="T43" fmla="*/ 3246 h 6480"/>
              <a:gd name="T44" fmla="*/ 1385 w 3748"/>
              <a:gd name="T45" fmla="*/ 3373 h 6480"/>
              <a:gd name="T46" fmla="*/ 1536 w 3748"/>
              <a:gd name="T47" fmla="*/ 3498 h 6480"/>
              <a:gd name="T48" fmla="*/ 1695 w 3748"/>
              <a:gd name="T49" fmla="*/ 3616 h 6480"/>
              <a:gd name="T50" fmla="*/ 1861 w 3748"/>
              <a:gd name="T51" fmla="*/ 3730 h 6480"/>
              <a:gd name="T52" fmla="*/ 2035 w 3748"/>
              <a:gd name="T53" fmla="*/ 3839 h 6480"/>
              <a:gd name="T54" fmla="*/ 2215 w 3748"/>
              <a:gd name="T55" fmla="*/ 3942 h 6480"/>
              <a:gd name="T56" fmla="*/ 2402 w 3748"/>
              <a:gd name="T57" fmla="*/ 4041 h 6480"/>
              <a:gd name="T58" fmla="*/ 2596 w 3748"/>
              <a:gd name="T59" fmla="*/ 4134 h 6480"/>
              <a:gd name="T60" fmla="*/ 2797 w 3748"/>
              <a:gd name="T61" fmla="*/ 4221 h 6480"/>
              <a:gd name="T62" fmla="*/ 3005 w 3748"/>
              <a:gd name="T63" fmla="*/ 4300 h 6480"/>
              <a:gd name="T64" fmla="*/ 3219 w 3748"/>
              <a:gd name="T65" fmla="*/ 4375 h 6480"/>
              <a:gd name="T66" fmla="*/ 1753 w 3748"/>
              <a:gd name="T67" fmla="*/ 6465 h 6480"/>
              <a:gd name="T68" fmla="*/ 2585 w 3748"/>
              <a:gd name="T69" fmla="*/ 6480 h 6480"/>
              <a:gd name="T70" fmla="*/ 2893 w 3748"/>
              <a:gd name="T71" fmla="*/ 6225 h 6480"/>
              <a:gd name="T72" fmla="*/ 3185 w 3748"/>
              <a:gd name="T73" fmla="*/ 5996 h 6480"/>
              <a:gd name="T74" fmla="*/ 3468 w 3748"/>
              <a:gd name="T75" fmla="*/ 5791 h 6480"/>
              <a:gd name="T76" fmla="*/ 3748 w 3748"/>
              <a:gd name="T77" fmla="*/ 5603 h 6480"/>
              <a:gd name="connsiteX0" fmla="*/ 10000 w 10000"/>
              <a:gd name="connsiteY0" fmla="*/ 0 h 10000"/>
              <a:gd name="connsiteX1" fmla="*/ 136 w 10000"/>
              <a:gd name="connsiteY1" fmla="*/ 0 h 10000"/>
              <a:gd name="connsiteX2" fmla="*/ 136 w 10000"/>
              <a:gd name="connsiteY2" fmla="*/ 0 h 10000"/>
              <a:gd name="connsiteX3" fmla="*/ 99 w 10000"/>
              <a:gd name="connsiteY3" fmla="*/ 131 h 10000"/>
              <a:gd name="connsiteX4" fmla="*/ 67 w 10000"/>
              <a:gd name="connsiteY4" fmla="*/ 265 h 10000"/>
              <a:gd name="connsiteX5" fmla="*/ 40 w 10000"/>
              <a:gd name="connsiteY5" fmla="*/ 398 h 10000"/>
              <a:gd name="connsiteX6" fmla="*/ 19 w 10000"/>
              <a:gd name="connsiteY6" fmla="*/ 529 h 10000"/>
              <a:gd name="connsiteX7" fmla="*/ 8 w 10000"/>
              <a:gd name="connsiteY7" fmla="*/ 664 h 10000"/>
              <a:gd name="connsiteX8" fmla="*/ 0 w 10000"/>
              <a:gd name="connsiteY8" fmla="*/ 795 h 10000"/>
              <a:gd name="connsiteX9" fmla="*/ 0 w 10000"/>
              <a:gd name="connsiteY9" fmla="*/ 926 h 10000"/>
              <a:gd name="connsiteX10" fmla="*/ 3 w 10000"/>
              <a:gd name="connsiteY10" fmla="*/ 1059 h 10000"/>
              <a:gd name="connsiteX11" fmla="*/ 16 w 10000"/>
              <a:gd name="connsiteY11" fmla="*/ 1190 h 10000"/>
              <a:gd name="connsiteX12" fmla="*/ 32 w 10000"/>
              <a:gd name="connsiteY12" fmla="*/ 1321 h 10000"/>
              <a:gd name="connsiteX13" fmla="*/ 51 w 10000"/>
              <a:gd name="connsiteY13" fmla="*/ 1451 h 10000"/>
              <a:gd name="connsiteX14" fmla="*/ 80 w 10000"/>
              <a:gd name="connsiteY14" fmla="*/ 1583 h 10000"/>
              <a:gd name="connsiteX15" fmla="*/ 115 w 10000"/>
              <a:gd name="connsiteY15" fmla="*/ 1711 h 10000"/>
              <a:gd name="connsiteX16" fmla="*/ 155 w 10000"/>
              <a:gd name="connsiteY16" fmla="*/ 1841 h 10000"/>
              <a:gd name="connsiteX17" fmla="*/ 200 w 10000"/>
              <a:gd name="connsiteY17" fmla="*/ 1971 h 10000"/>
              <a:gd name="connsiteX18" fmla="*/ 251 w 10000"/>
              <a:gd name="connsiteY18" fmla="*/ 2097 h 10000"/>
              <a:gd name="connsiteX19" fmla="*/ 307 w 10000"/>
              <a:gd name="connsiteY19" fmla="*/ 2227 h 10000"/>
              <a:gd name="connsiteX20" fmla="*/ 371 w 10000"/>
              <a:gd name="connsiteY20" fmla="*/ 2355 h 10000"/>
              <a:gd name="connsiteX21" fmla="*/ 440 w 10000"/>
              <a:gd name="connsiteY21" fmla="*/ 2480 h 10000"/>
              <a:gd name="connsiteX22" fmla="*/ 512 w 10000"/>
              <a:gd name="connsiteY22" fmla="*/ 2606 h 10000"/>
              <a:gd name="connsiteX23" fmla="*/ 592 w 10000"/>
              <a:gd name="connsiteY23" fmla="*/ 2731 h 10000"/>
              <a:gd name="connsiteX24" fmla="*/ 680 w 10000"/>
              <a:gd name="connsiteY24" fmla="*/ 2856 h 10000"/>
              <a:gd name="connsiteX25" fmla="*/ 768 w 10000"/>
              <a:gd name="connsiteY25" fmla="*/ 2978 h 10000"/>
              <a:gd name="connsiteX26" fmla="*/ 862 w 10000"/>
              <a:gd name="connsiteY26" fmla="*/ 3100 h 10000"/>
              <a:gd name="connsiteX27" fmla="*/ 966 w 10000"/>
              <a:gd name="connsiteY27" fmla="*/ 3224 h 10000"/>
              <a:gd name="connsiteX28" fmla="*/ 1070 w 10000"/>
              <a:gd name="connsiteY28" fmla="*/ 3343 h 10000"/>
              <a:gd name="connsiteX29" fmla="*/ 1187 w 10000"/>
              <a:gd name="connsiteY29" fmla="*/ 3463 h 10000"/>
              <a:gd name="connsiteX30" fmla="*/ 1302 w 10000"/>
              <a:gd name="connsiteY30" fmla="*/ 3582 h 10000"/>
              <a:gd name="connsiteX31" fmla="*/ 1427 w 10000"/>
              <a:gd name="connsiteY31" fmla="*/ 3699 h 10000"/>
              <a:gd name="connsiteX32" fmla="*/ 1553 w 10000"/>
              <a:gd name="connsiteY32" fmla="*/ 3815 h 10000"/>
              <a:gd name="connsiteX33" fmla="*/ 1686 w 10000"/>
              <a:gd name="connsiteY33" fmla="*/ 3931 h 10000"/>
              <a:gd name="connsiteX34" fmla="*/ 1825 w 10000"/>
              <a:gd name="connsiteY34" fmla="*/ 4043 h 10000"/>
              <a:gd name="connsiteX35" fmla="*/ 1969 w 10000"/>
              <a:gd name="connsiteY35" fmla="*/ 4157 h 10000"/>
              <a:gd name="connsiteX36" fmla="*/ 2121 w 10000"/>
              <a:gd name="connsiteY36" fmla="*/ 4267 h 10000"/>
              <a:gd name="connsiteX37" fmla="*/ 2273 w 10000"/>
              <a:gd name="connsiteY37" fmla="*/ 4378 h 10000"/>
              <a:gd name="connsiteX38" fmla="*/ 2433 w 10000"/>
              <a:gd name="connsiteY38" fmla="*/ 4488 h 10000"/>
              <a:gd name="connsiteX39" fmla="*/ 2601 w 10000"/>
              <a:gd name="connsiteY39" fmla="*/ 4593 h 10000"/>
              <a:gd name="connsiteX40" fmla="*/ 2769 w 10000"/>
              <a:gd name="connsiteY40" fmla="*/ 4699 h 10000"/>
              <a:gd name="connsiteX41" fmla="*/ 2946 w 10000"/>
              <a:gd name="connsiteY41" fmla="*/ 4804 h 10000"/>
              <a:gd name="connsiteX42" fmla="*/ 3124 w 10000"/>
              <a:gd name="connsiteY42" fmla="*/ 4907 h 10000"/>
              <a:gd name="connsiteX43" fmla="*/ 3308 w 10000"/>
              <a:gd name="connsiteY43" fmla="*/ 5009 h 10000"/>
              <a:gd name="connsiteX44" fmla="*/ 3501 w 10000"/>
              <a:gd name="connsiteY44" fmla="*/ 5108 h 10000"/>
              <a:gd name="connsiteX45" fmla="*/ 3695 w 10000"/>
              <a:gd name="connsiteY45" fmla="*/ 5205 h 10000"/>
              <a:gd name="connsiteX46" fmla="*/ 3895 w 10000"/>
              <a:gd name="connsiteY46" fmla="*/ 5302 h 10000"/>
              <a:gd name="connsiteX47" fmla="*/ 4098 w 10000"/>
              <a:gd name="connsiteY47" fmla="*/ 5398 h 10000"/>
              <a:gd name="connsiteX48" fmla="*/ 4306 w 10000"/>
              <a:gd name="connsiteY48" fmla="*/ 5489 h 10000"/>
              <a:gd name="connsiteX49" fmla="*/ 4522 w 10000"/>
              <a:gd name="connsiteY49" fmla="*/ 5580 h 10000"/>
              <a:gd name="connsiteX50" fmla="*/ 4741 w 10000"/>
              <a:gd name="connsiteY50" fmla="*/ 5670 h 10000"/>
              <a:gd name="connsiteX51" fmla="*/ 4965 w 10000"/>
              <a:gd name="connsiteY51" fmla="*/ 5756 h 10000"/>
              <a:gd name="connsiteX52" fmla="*/ 5195 w 10000"/>
              <a:gd name="connsiteY52" fmla="*/ 5841 h 10000"/>
              <a:gd name="connsiteX53" fmla="*/ 5430 w 10000"/>
              <a:gd name="connsiteY53" fmla="*/ 5924 h 10000"/>
              <a:gd name="connsiteX54" fmla="*/ 5664 w 10000"/>
              <a:gd name="connsiteY54" fmla="*/ 6005 h 10000"/>
              <a:gd name="connsiteX55" fmla="*/ 5910 w 10000"/>
              <a:gd name="connsiteY55" fmla="*/ 6083 h 10000"/>
              <a:gd name="connsiteX56" fmla="*/ 6155 w 10000"/>
              <a:gd name="connsiteY56" fmla="*/ 6162 h 10000"/>
              <a:gd name="connsiteX57" fmla="*/ 6409 w 10000"/>
              <a:gd name="connsiteY57" fmla="*/ 6236 h 10000"/>
              <a:gd name="connsiteX58" fmla="*/ 6665 w 10000"/>
              <a:gd name="connsiteY58" fmla="*/ 6307 h 10000"/>
              <a:gd name="connsiteX59" fmla="*/ 6926 w 10000"/>
              <a:gd name="connsiteY59" fmla="*/ 6380 h 10000"/>
              <a:gd name="connsiteX60" fmla="*/ 7191 w 10000"/>
              <a:gd name="connsiteY60" fmla="*/ 6446 h 10000"/>
              <a:gd name="connsiteX61" fmla="*/ 7463 w 10000"/>
              <a:gd name="connsiteY61" fmla="*/ 6514 h 10000"/>
              <a:gd name="connsiteX62" fmla="*/ 7737 w 10000"/>
              <a:gd name="connsiteY62" fmla="*/ 6576 h 10000"/>
              <a:gd name="connsiteX63" fmla="*/ 8018 w 10000"/>
              <a:gd name="connsiteY63" fmla="*/ 6636 h 10000"/>
              <a:gd name="connsiteX64" fmla="*/ 8303 w 10000"/>
              <a:gd name="connsiteY64" fmla="*/ 6696 h 10000"/>
              <a:gd name="connsiteX65" fmla="*/ 8589 w 10000"/>
              <a:gd name="connsiteY65" fmla="*/ 6752 h 10000"/>
              <a:gd name="connsiteX66" fmla="*/ 8882 w 10000"/>
              <a:gd name="connsiteY66" fmla="*/ 6804 h 10000"/>
              <a:gd name="connsiteX67" fmla="*/ 4662 w 10000"/>
              <a:gd name="connsiteY67" fmla="*/ 9994 h 10000"/>
              <a:gd name="connsiteX68" fmla="*/ 6897 w 10000"/>
              <a:gd name="connsiteY68" fmla="*/ 10000 h 10000"/>
              <a:gd name="connsiteX69" fmla="*/ 6897 w 10000"/>
              <a:gd name="connsiteY69" fmla="*/ 10000 h 10000"/>
              <a:gd name="connsiteX70" fmla="*/ 7311 w 10000"/>
              <a:gd name="connsiteY70" fmla="*/ 9796 h 10000"/>
              <a:gd name="connsiteX71" fmla="*/ 7719 w 10000"/>
              <a:gd name="connsiteY71" fmla="*/ 9606 h 10000"/>
              <a:gd name="connsiteX72" fmla="*/ 8114 w 10000"/>
              <a:gd name="connsiteY72" fmla="*/ 9427 h 10000"/>
              <a:gd name="connsiteX73" fmla="*/ 8498 w 10000"/>
              <a:gd name="connsiteY73" fmla="*/ 9253 h 10000"/>
              <a:gd name="connsiteX74" fmla="*/ 8877 w 10000"/>
              <a:gd name="connsiteY74" fmla="*/ 9093 h 10000"/>
              <a:gd name="connsiteX75" fmla="*/ 9253 w 10000"/>
              <a:gd name="connsiteY75" fmla="*/ 8937 h 10000"/>
              <a:gd name="connsiteX76" fmla="*/ 9629 w 10000"/>
              <a:gd name="connsiteY76" fmla="*/ 8789 h 10000"/>
              <a:gd name="connsiteX77" fmla="*/ 10000 w 10000"/>
              <a:gd name="connsiteY77" fmla="*/ 8647 h 10000"/>
              <a:gd name="connsiteX78" fmla="*/ 10000 w 10000"/>
              <a:gd name="connsiteY78" fmla="*/ 0 h 10000"/>
              <a:gd name="connsiteX0" fmla="*/ 10000 w 10000"/>
              <a:gd name="connsiteY0" fmla="*/ 0 h 10003"/>
              <a:gd name="connsiteX1" fmla="*/ 136 w 10000"/>
              <a:gd name="connsiteY1" fmla="*/ 0 h 10003"/>
              <a:gd name="connsiteX2" fmla="*/ 136 w 10000"/>
              <a:gd name="connsiteY2" fmla="*/ 0 h 10003"/>
              <a:gd name="connsiteX3" fmla="*/ 99 w 10000"/>
              <a:gd name="connsiteY3" fmla="*/ 131 h 10003"/>
              <a:gd name="connsiteX4" fmla="*/ 67 w 10000"/>
              <a:gd name="connsiteY4" fmla="*/ 265 h 10003"/>
              <a:gd name="connsiteX5" fmla="*/ 40 w 10000"/>
              <a:gd name="connsiteY5" fmla="*/ 398 h 10003"/>
              <a:gd name="connsiteX6" fmla="*/ 19 w 10000"/>
              <a:gd name="connsiteY6" fmla="*/ 529 h 10003"/>
              <a:gd name="connsiteX7" fmla="*/ 8 w 10000"/>
              <a:gd name="connsiteY7" fmla="*/ 664 h 10003"/>
              <a:gd name="connsiteX8" fmla="*/ 0 w 10000"/>
              <a:gd name="connsiteY8" fmla="*/ 795 h 10003"/>
              <a:gd name="connsiteX9" fmla="*/ 0 w 10000"/>
              <a:gd name="connsiteY9" fmla="*/ 926 h 10003"/>
              <a:gd name="connsiteX10" fmla="*/ 3 w 10000"/>
              <a:gd name="connsiteY10" fmla="*/ 1059 h 10003"/>
              <a:gd name="connsiteX11" fmla="*/ 16 w 10000"/>
              <a:gd name="connsiteY11" fmla="*/ 1190 h 10003"/>
              <a:gd name="connsiteX12" fmla="*/ 32 w 10000"/>
              <a:gd name="connsiteY12" fmla="*/ 1321 h 10003"/>
              <a:gd name="connsiteX13" fmla="*/ 51 w 10000"/>
              <a:gd name="connsiteY13" fmla="*/ 1451 h 10003"/>
              <a:gd name="connsiteX14" fmla="*/ 80 w 10000"/>
              <a:gd name="connsiteY14" fmla="*/ 1583 h 10003"/>
              <a:gd name="connsiteX15" fmla="*/ 115 w 10000"/>
              <a:gd name="connsiteY15" fmla="*/ 1711 h 10003"/>
              <a:gd name="connsiteX16" fmla="*/ 155 w 10000"/>
              <a:gd name="connsiteY16" fmla="*/ 1841 h 10003"/>
              <a:gd name="connsiteX17" fmla="*/ 200 w 10000"/>
              <a:gd name="connsiteY17" fmla="*/ 1971 h 10003"/>
              <a:gd name="connsiteX18" fmla="*/ 251 w 10000"/>
              <a:gd name="connsiteY18" fmla="*/ 2097 h 10003"/>
              <a:gd name="connsiteX19" fmla="*/ 307 w 10000"/>
              <a:gd name="connsiteY19" fmla="*/ 2227 h 10003"/>
              <a:gd name="connsiteX20" fmla="*/ 371 w 10000"/>
              <a:gd name="connsiteY20" fmla="*/ 2355 h 10003"/>
              <a:gd name="connsiteX21" fmla="*/ 440 w 10000"/>
              <a:gd name="connsiteY21" fmla="*/ 2480 h 10003"/>
              <a:gd name="connsiteX22" fmla="*/ 512 w 10000"/>
              <a:gd name="connsiteY22" fmla="*/ 2606 h 10003"/>
              <a:gd name="connsiteX23" fmla="*/ 592 w 10000"/>
              <a:gd name="connsiteY23" fmla="*/ 2731 h 10003"/>
              <a:gd name="connsiteX24" fmla="*/ 680 w 10000"/>
              <a:gd name="connsiteY24" fmla="*/ 2856 h 10003"/>
              <a:gd name="connsiteX25" fmla="*/ 768 w 10000"/>
              <a:gd name="connsiteY25" fmla="*/ 2978 h 10003"/>
              <a:gd name="connsiteX26" fmla="*/ 862 w 10000"/>
              <a:gd name="connsiteY26" fmla="*/ 3100 h 10003"/>
              <a:gd name="connsiteX27" fmla="*/ 966 w 10000"/>
              <a:gd name="connsiteY27" fmla="*/ 3224 h 10003"/>
              <a:gd name="connsiteX28" fmla="*/ 1070 w 10000"/>
              <a:gd name="connsiteY28" fmla="*/ 3343 h 10003"/>
              <a:gd name="connsiteX29" fmla="*/ 1187 w 10000"/>
              <a:gd name="connsiteY29" fmla="*/ 3463 h 10003"/>
              <a:gd name="connsiteX30" fmla="*/ 1302 w 10000"/>
              <a:gd name="connsiteY30" fmla="*/ 3582 h 10003"/>
              <a:gd name="connsiteX31" fmla="*/ 1427 w 10000"/>
              <a:gd name="connsiteY31" fmla="*/ 3699 h 10003"/>
              <a:gd name="connsiteX32" fmla="*/ 1553 w 10000"/>
              <a:gd name="connsiteY32" fmla="*/ 3815 h 10003"/>
              <a:gd name="connsiteX33" fmla="*/ 1686 w 10000"/>
              <a:gd name="connsiteY33" fmla="*/ 3931 h 10003"/>
              <a:gd name="connsiteX34" fmla="*/ 1825 w 10000"/>
              <a:gd name="connsiteY34" fmla="*/ 4043 h 10003"/>
              <a:gd name="connsiteX35" fmla="*/ 1969 w 10000"/>
              <a:gd name="connsiteY35" fmla="*/ 4157 h 10003"/>
              <a:gd name="connsiteX36" fmla="*/ 2121 w 10000"/>
              <a:gd name="connsiteY36" fmla="*/ 4267 h 10003"/>
              <a:gd name="connsiteX37" fmla="*/ 2273 w 10000"/>
              <a:gd name="connsiteY37" fmla="*/ 4378 h 10003"/>
              <a:gd name="connsiteX38" fmla="*/ 2433 w 10000"/>
              <a:gd name="connsiteY38" fmla="*/ 4488 h 10003"/>
              <a:gd name="connsiteX39" fmla="*/ 2601 w 10000"/>
              <a:gd name="connsiteY39" fmla="*/ 4593 h 10003"/>
              <a:gd name="connsiteX40" fmla="*/ 2769 w 10000"/>
              <a:gd name="connsiteY40" fmla="*/ 4699 h 10003"/>
              <a:gd name="connsiteX41" fmla="*/ 2946 w 10000"/>
              <a:gd name="connsiteY41" fmla="*/ 4804 h 10003"/>
              <a:gd name="connsiteX42" fmla="*/ 3124 w 10000"/>
              <a:gd name="connsiteY42" fmla="*/ 4907 h 10003"/>
              <a:gd name="connsiteX43" fmla="*/ 3308 w 10000"/>
              <a:gd name="connsiteY43" fmla="*/ 5009 h 10003"/>
              <a:gd name="connsiteX44" fmla="*/ 3501 w 10000"/>
              <a:gd name="connsiteY44" fmla="*/ 5108 h 10003"/>
              <a:gd name="connsiteX45" fmla="*/ 3695 w 10000"/>
              <a:gd name="connsiteY45" fmla="*/ 5205 h 10003"/>
              <a:gd name="connsiteX46" fmla="*/ 3895 w 10000"/>
              <a:gd name="connsiteY46" fmla="*/ 5302 h 10003"/>
              <a:gd name="connsiteX47" fmla="*/ 4098 w 10000"/>
              <a:gd name="connsiteY47" fmla="*/ 5398 h 10003"/>
              <a:gd name="connsiteX48" fmla="*/ 4306 w 10000"/>
              <a:gd name="connsiteY48" fmla="*/ 5489 h 10003"/>
              <a:gd name="connsiteX49" fmla="*/ 4522 w 10000"/>
              <a:gd name="connsiteY49" fmla="*/ 5580 h 10003"/>
              <a:gd name="connsiteX50" fmla="*/ 4741 w 10000"/>
              <a:gd name="connsiteY50" fmla="*/ 5670 h 10003"/>
              <a:gd name="connsiteX51" fmla="*/ 4965 w 10000"/>
              <a:gd name="connsiteY51" fmla="*/ 5756 h 10003"/>
              <a:gd name="connsiteX52" fmla="*/ 5195 w 10000"/>
              <a:gd name="connsiteY52" fmla="*/ 5841 h 10003"/>
              <a:gd name="connsiteX53" fmla="*/ 5430 w 10000"/>
              <a:gd name="connsiteY53" fmla="*/ 5924 h 10003"/>
              <a:gd name="connsiteX54" fmla="*/ 5664 w 10000"/>
              <a:gd name="connsiteY54" fmla="*/ 6005 h 10003"/>
              <a:gd name="connsiteX55" fmla="*/ 5910 w 10000"/>
              <a:gd name="connsiteY55" fmla="*/ 6083 h 10003"/>
              <a:gd name="connsiteX56" fmla="*/ 6155 w 10000"/>
              <a:gd name="connsiteY56" fmla="*/ 6162 h 10003"/>
              <a:gd name="connsiteX57" fmla="*/ 6409 w 10000"/>
              <a:gd name="connsiteY57" fmla="*/ 6236 h 10003"/>
              <a:gd name="connsiteX58" fmla="*/ 6665 w 10000"/>
              <a:gd name="connsiteY58" fmla="*/ 6307 h 10003"/>
              <a:gd name="connsiteX59" fmla="*/ 6926 w 10000"/>
              <a:gd name="connsiteY59" fmla="*/ 6380 h 10003"/>
              <a:gd name="connsiteX60" fmla="*/ 7191 w 10000"/>
              <a:gd name="connsiteY60" fmla="*/ 6446 h 10003"/>
              <a:gd name="connsiteX61" fmla="*/ 7463 w 10000"/>
              <a:gd name="connsiteY61" fmla="*/ 6514 h 10003"/>
              <a:gd name="connsiteX62" fmla="*/ 7737 w 10000"/>
              <a:gd name="connsiteY62" fmla="*/ 6576 h 10003"/>
              <a:gd name="connsiteX63" fmla="*/ 8018 w 10000"/>
              <a:gd name="connsiteY63" fmla="*/ 6636 h 10003"/>
              <a:gd name="connsiteX64" fmla="*/ 8303 w 10000"/>
              <a:gd name="connsiteY64" fmla="*/ 6696 h 10003"/>
              <a:gd name="connsiteX65" fmla="*/ 8589 w 10000"/>
              <a:gd name="connsiteY65" fmla="*/ 6752 h 10003"/>
              <a:gd name="connsiteX66" fmla="*/ 8882 w 10000"/>
              <a:gd name="connsiteY66" fmla="*/ 6804 h 10003"/>
              <a:gd name="connsiteX67" fmla="*/ 4632 w 10000"/>
              <a:gd name="connsiteY67" fmla="*/ 10003 h 10003"/>
              <a:gd name="connsiteX68" fmla="*/ 6897 w 10000"/>
              <a:gd name="connsiteY68" fmla="*/ 10000 h 10003"/>
              <a:gd name="connsiteX69" fmla="*/ 6897 w 10000"/>
              <a:gd name="connsiteY69" fmla="*/ 10000 h 10003"/>
              <a:gd name="connsiteX70" fmla="*/ 7311 w 10000"/>
              <a:gd name="connsiteY70" fmla="*/ 9796 h 10003"/>
              <a:gd name="connsiteX71" fmla="*/ 7719 w 10000"/>
              <a:gd name="connsiteY71" fmla="*/ 9606 h 10003"/>
              <a:gd name="connsiteX72" fmla="*/ 8114 w 10000"/>
              <a:gd name="connsiteY72" fmla="*/ 9427 h 10003"/>
              <a:gd name="connsiteX73" fmla="*/ 8498 w 10000"/>
              <a:gd name="connsiteY73" fmla="*/ 9253 h 10003"/>
              <a:gd name="connsiteX74" fmla="*/ 8877 w 10000"/>
              <a:gd name="connsiteY74" fmla="*/ 9093 h 10003"/>
              <a:gd name="connsiteX75" fmla="*/ 9253 w 10000"/>
              <a:gd name="connsiteY75" fmla="*/ 8937 h 10003"/>
              <a:gd name="connsiteX76" fmla="*/ 9629 w 10000"/>
              <a:gd name="connsiteY76" fmla="*/ 8789 h 10003"/>
              <a:gd name="connsiteX77" fmla="*/ 10000 w 10000"/>
              <a:gd name="connsiteY77" fmla="*/ 8647 h 10003"/>
              <a:gd name="connsiteX78" fmla="*/ 10000 w 10000"/>
              <a:gd name="connsiteY78" fmla="*/ 0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0000" h="10003">
                <a:moveTo>
                  <a:pt x="10000" y="0"/>
                </a:moveTo>
                <a:lnTo>
                  <a:pt x="136" y="0"/>
                </a:lnTo>
                <a:lnTo>
                  <a:pt x="136" y="0"/>
                </a:lnTo>
                <a:cubicBezTo>
                  <a:pt x="124" y="44"/>
                  <a:pt x="111" y="87"/>
                  <a:pt x="99" y="131"/>
                </a:cubicBezTo>
                <a:cubicBezTo>
                  <a:pt x="88" y="176"/>
                  <a:pt x="78" y="220"/>
                  <a:pt x="67" y="265"/>
                </a:cubicBezTo>
                <a:cubicBezTo>
                  <a:pt x="58" y="309"/>
                  <a:pt x="49" y="354"/>
                  <a:pt x="40" y="398"/>
                </a:cubicBezTo>
                <a:cubicBezTo>
                  <a:pt x="33" y="442"/>
                  <a:pt x="26" y="485"/>
                  <a:pt x="19" y="529"/>
                </a:cubicBezTo>
                <a:cubicBezTo>
                  <a:pt x="15" y="574"/>
                  <a:pt x="12" y="619"/>
                  <a:pt x="8" y="664"/>
                </a:cubicBezTo>
                <a:cubicBezTo>
                  <a:pt x="5" y="708"/>
                  <a:pt x="3" y="751"/>
                  <a:pt x="0" y="795"/>
                </a:cubicBezTo>
                <a:lnTo>
                  <a:pt x="0" y="926"/>
                </a:lnTo>
                <a:cubicBezTo>
                  <a:pt x="1" y="970"/>
                  <a:pt x="2" y="1015"/>
                  <a:pt x="3" y="1059"/>
                </a:cubicBezTo>
                <a:cubicBezTo>
                  <a:pt x="7" y="1103"/>
                  <a:pt x="12" y="1146"/>
                  <a:pt x="16" y="1190"/>
                </a:cubicBezTo>
                <a:cubicBezTo>
                  <a:pt x="21" y="1234"/>
                  <a:pt x="27" y="1277"/>
                  <a:pt x="32" y="1321"/>
                </a:cubicBezTo>
                <a:cubicBezTo>
                  <a:pt x="38" y="1364"/>
                  <a:pt x="45" y="1408"/>
                  <a:pt x="51" y="1451"/>
                </a:cubicBezTo>
                <a:cubicBezTo>
                  <a:pt x="61" y="1495"/>
                  <a:pt x="70" y="1539"/>
                  <a:pt x="80" y="1583"/>
                </a:cubicBezTo>
                <a:cubicBezTo>
                  <a:pt x="92" y="1626"/>
                  <a:pt x="103" y="1668"/>
                  <a:pt x="115" y="1711"/>
                </a:cubicBezTo>
                <a:cubicBezTo>
                  <a:pt x="128" y="1754"/>
                  <a:pt x="142" y="1798"/>
                  <a:pt x="155" y="1841"/>
                </a:cubicBezTo>
                <a:cubicBezTo>
                  <a:pt x="170" y="1884"/>
                  <a:pt x="185" y="1928"/>
                  <a:pt x="200" y="1971"/>
                </a:cubicBezTo>
                <a:lnTo>
                  <a:pt x="251" y="2097"/>
                </a:lnTo>
                <a:cubicBezTo>
                  <a:pt x="270" y="2140"/>
                  <a:pt x="288" y="2184"/>
                  <a:pt x="307" y="2227"/>
                </a:cubicBezTo>
                <a:cubicBezTo>
                  <a:pt x="328" y="2270"/>
                  <a:pt x="350" y="2312"/>
                  <a:pt x="371" y="2355"/>
                </a:cubicBezTo>
                <a:cubicBezTo>
                  <a:pt x="394" y="2397"/>
                  <a:pt x="417" y="2438"/>
                  <a:pt x="440" y="2480"/>
                </a:cubicBezTo>
                <a:lnTo>
                  <a:pt x="512" y="2606"/>
                </a:lnTo>
                <a:lnTo>
                  <a:pt x="592" y="2731"/>
                </a:lnTo>
                <a:cubicBezTo>
                  <a:pt x="621" y="2773"/>
                  <a:pt x="651" y="2814"/>
                  <a:pt x="680" y="2856"/>
                </a:cubicBezTo>
                <a:cubicBezTo>
                  <a:pt x="709" y="2897"/>
                  <a:pt x="739" y="2937"/>
                  <a:pt x="768" y="2978"/>
                </a:cubicBezTo>
                <a:cubicBezTo>
                  <a:pt x="799" y="3019"/>
                  <a:pt x="831" y="3059"/>
                  <a:pt x="862" y="3100"/>
                </a:cubicBezTo>
                <a:cubicBezTo>
                  <a:pt x="897" y="3141"/>
                  <a:pt x="931" y="3183"/>
                  <a:pt x="966" y="3224"/>
                </a:cubicBezTo>
                <a:lnTo>
                  <a:pt x="1070" y="3343"/>
                </a:lnTo>
                <a:lnTo>
                  <a:pt x="1187" y="3463"/>
                </a:lnTo>
                <a:cubicBezTo>
                  <a:pt x="1225" y="3503"/>
                  <a:pt x="1264" y="3542"/>
                  <a:pt x="1302" y="3582"/>
                </a:cubicBezTo>
                <a:lnTo>
                  <a:pt x="1427" y="3699"/>
                </a:lnTo>
                <a:lnTo>
                  <a:pt x="1553" y="3815"/>
                </a:lnTo>
                <a:cubicBezTo>
                  <a:pt x="1597" y="3854"/>
                  <a:pt x="1642" y="3892"/>
                  <a:pt x="1686" y="3931"/>
                </a:cubicBezTo>
                <a:lnTo>
                  <a:pt x="1825" y="4043"/>
                </a:lnTo>
                <a:lnTo>
                  <a:pt x="1969" y="4157"/>
                </a:lnTo>
                <a:lnTo>
                  <a:pt x="2121" y="4267"/>
                </a:lnTo>
                <a:lnTo>
                  <a:pt x="2273" y="4378"/>
                </a:lnTo>
                <a:cubicBezTo>
                  <a:pt x="2326" y="4415"/>
                  <a:pt x="2380" y="4451"/>
                  <a:pt x="2433" y="4488"/>
                </a:cubicBezTo>
                <a:lnTo>
                  <a:pt x="2601" y="4593"/>
                </a:lnTo>
                <a:lnTo>
                  <a:pt x="2769" y="4699"/>
                </a:lnTo>
                <a:lnTo>
                  <a:pt x="2946" y="4804"/>
                </a:lnTo>
                <a:lnTo>
                  <a:pt x="3124" y="4907"/>
                </a:lnTo>
                <a:lnTo>
                  <a:pt x="3308" y="5009"/>
                </a:lnTo>
                <a:lnTo>
                  <a:pt x="3501" y="5108"/>
                </a:lnTo>
                <a:lnTo>
                  <a:pt x="3695" y="5205"/>
                </a:lnTo>
                <a:lnTo>
                  <a:pt x="3895" y="5302"/>
                </a:lnTo>
                <a:lnTo>
                  <a:pt x="4098" y="5398"/>
                </a:lnTo>
                <a:lnTo>
                  <a:pt x="4306" y="5489"/>
                </a:lnTo>
                <a:lnTo>
                  <a:pt x="4522" y="5580"/>
                </a:lnTo>
                <a:lnTo>
                  <a:pt x="4741" y="5670"/>
                </a:lnTo>
                <a:lnTo>
                  <a:pt x="4965" y="5756"/>
                </a:lnTo>
                <a:lnTo>
                  <a:pt x="5195" y="5841"/>
                </a:lnTo>
                <a:lnTo>
                  <a:pt x="5430" y="5924"/>
                </a:lnTo>
                <a:lnTo>
                  <a:pt x="5664" y="6005"/>
                </a:lnTo>
                <a:lnTo>
                  <a:pt x="5910" y="6083"/>
                </a:lnTo>
                <a:lnTo>
                  <a:pt x="6155" y="6162"/>
                </a:lnTo>
                <a:lnTo>
                  <a:pt x="6409" y="6236"/>
                </a:lnTo>
                <a:lnTo>
                  <a:pt x="6665" y="6307"/>
                </a:lnTo>
                <a:lnTo>
                  <a:pt x="6926" y="6380"/>
                </a:lnTo>
                <a:lnTo>
                  <a:pt x="7191" y="6446"/>
                </a:lnTo>
                <a:lnTo>
                  <a:pt x="7463" y="6514"/>
                </a:lnTo>
                <a:lnTo>
                  <a:pt x="7737" y="6576"/>
                </a:lnTo>
                <a:lnTo>
                  <a:pt x="8018" y="6636"/>
                </a:lnTo>
                <a:lnTo>
                  <a:pt x="8303" y="6696"/>
                </a:lnTo>
                <a:lnTo>
                  <a:pt x="8589" y="6752"/>
                </a:lnTo>
                <a:lnTo>
                  <a:pt x="8882" y="6804"/>
                </a:lnTo>
                <a:lnTo>
                  <a:pt x="4632" y="10003"/>
                </a:lnTo>
                <a:lnTo>
                  <a:pt x="6897" y="10000"/>
                </a:lnTo>
                <a:lnTo>
                  <a:pt x="6897" y="10000"/>
                </a:lnTo>
                <a:lnTo>
                  <a:pt x="7311" y="9796"/>
                </a:lnTo>
                <a:lnTo>
                  <a:pt x="7719" y="9606"/>
                </a:lnTo>
                <a:lnTo>
                  <a:pt x="8114" y="9427"/>
                </a:lnTo>
                <a:lnTo>
                  <a:pt x="8498" y="9253"/>
                </a:lnTo>
                <a:lnTo>
                  <a:pt x="8877" y="9093"/>
                </a:lnTo>
                <a:lnTo>
                  <a:pt x="9253" y="8937"/>
                </a:lnTo>
                <a:lnTo>
                  <a:pt x="9629" y="8789"/>
                </a:lnTo>
                <a:lnTo>
                  <a:pt x="10000" y="8647"/>
                </a:lnTo>
                <a:lnTo>
                  <a:pt x="10000" y="0"/>
                </a:lnTo>
                <a:close/>
              </a:path>
            </a:pathLst>
          </a:custGeom>
          <a:blipFill>
            <a:blip r:embed="rId2"/>
            <a:srcRect/>
            <a:stretch>
              <a:fillRect l="-7444" r="-7444"/>
            </a:stretch>
          </a:blipFill>
          <a:ln>
            <a:noFill/>
          </a:ln>
          <a:effectLst>
            <a:innerShdw blurRad="889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9254247" y="-7102"/>
            <a:ext cx="180000" cy="0"/>
          </a:xfrm>
          <a:prstGeom prst="straightConnector1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9254247" y="5157502"/>
            <a:ext cx="180000" cy="0"/>
          </a:xfrm>
          <a:prstGeom prst="straightConnector1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9189050" y="-268488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174587" y="-268488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8224729" y="5212052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7540562" y="5212052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696921" y="1213354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Elintarvikevienti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59473" y="1216290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Muu käyttö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4315190" y="1305935"/>
            <a:ext cx="0" cy="253163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Kuva 2">
            <a:extLst>
              <a:ext uri="{FF2B5EF4-FFF2-40B4-BE49-F238E27FC236}">
                <a16:creationId xmlns:a16="http://schemas.microsoft.com/office/drawing/2014/main" id="{3C032FF7-9B25-4B0F-B77E-D24E359E6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43" y="1845936"/>
            <a:ext cx="6123402" cy="256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36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151695D-EC58-4D5F-B37F-BD72F5ECAD5D}" type="datetime1">
              <a:rPr lang="fi-FI" smtClean="0"/>
              <a:t>1.10.2021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/>
              <a:t>Kuva: Pro Kalan  kuvapankki </a:t>
            </a:r>
          </a:p>
        </p:txBody>
      </p:sp>
      <p:sp>
        <p:nvSpPr>
          <p:cNvPr id="6" name="Date Placeholder 3"/>
          <p:cNvSpPr txBox="1">
            <a:spLocks/>
          </p:cNvSpPr>
          <p:nvPr/>
        </p:nvSpPr>
        <p:spPr>
          <a:xfrm>
            <a:off x="6221941" y="4842785"/>
            <a:ext cx="742071" cy="19911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fld id="{1579B976-9FFB-4AFF-9A28-4779A0C0E9A1}" type="datetime1">
              <a:rPr lang="fi-FI" smtClean="0"/>
              <a:pPr/>
              <a:t>1.10.2021</a:t>
            </a:fld>
            <a:endParaRPr lang="fi-FI" dirty="0"/>
          </a:p>
        </p:txBody>
      </p:sp>
      <p:sp>
        <p:nvSpPr>
          <p:cNvPr id="7" name="Left Arrow 6"/>
          <p:cNvSpPr/>
          <p:nvPr/>
        </p:nvSpPr>
        <p:spPr>
          <a:xfrm>
            <a:off x="9315450" y="2063237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Freeform 5"/>
          <p:cNvSpPr>
            <a:spLocks noChangeAspect="1"/>
          </p:cNvSpPr>
          <p:nvPr/>
        </p:nvSpPr>
        <p:spPr bwMode="auto">
          <a:xfrm>
            <a:off x="6175628" y="0"/>
            <a:ext cx="2974084" cy="5143500"/>
          </a:xfrm>
          <a:custGeom>
            <a:avLst/>
            <a:gdLst>
              <a:gd name="T0" fmla="*/ 51 w 3748"/>
              <a:gd name="T1" fmla="*/ 0 h 6480"/>
              <a:gd name="T2" fmla="*/ 37 w 3748"/>
              <a:gd name="T3" fmla="*/ 85 h 6480"/>
              <a:gd name="T4" fmla="*/ 15 w 3748"/>
              <a:gd name="T5" fmla="*/ 258 h 6480"/>
              <a:gd name="T6" fmla="*/ 3 w 3748"/>
              <a:gd name="T7" fmla="*/ 430 h 6480"/>
              <a:gd name="T8" fmla="*/ 0 w 3748"/>
              <a:gd name="T9" fmla="*/ 600 h 6480"/>
              <a:gd name="T10" fmla="*/ 6 w 3748"/>
              <a:gd name="T11" fmla="*/ 771 h 6480"/>
              <a:gd name="T12" fmla="*/ 19 w 3748"/>
              <a:gd name="T13" fmla="*/ 940 h 6480"/>
              <a:gd name="T14" fmla="*/ 43 w 3748"/>
              <a:gd name="T15" fmla="*/ 1109 h 6480"/>
              <a:gd name="T16" fmla="*/ 75 w 3748"/>
              <a:gd name="T17" fmla="*/ 1277 h 6480"/>
              <a:gd name="T18" fmla="*/ 115 w 3748"/>
              <a:gd name="T19" fmla="*/ 1443 h 6480"/>
              <a:gd name="T20" fmla="*/ 165 w 3748"/>
              <a:gd name="T21" fmla="*/ 1607 h 6480"/>
              <a:gd name="T22" fmla="*/ 222 w 3748"/>
              <a:gd name="T23" fmla="*/ 1770 h 6480"/>
              <a:gd name="T24" fmla="*/ 288 w 3748"/>
              <a:gd name="T25" fmla="*/ 1930 h 6480"/>
              <a:gd name="T26" fmla="*/ 362 w 3748"/>
              <a:gd name="T27" fmla="*/ 2089 h 6480"/>
              <a:gd name="T28" fmla="*/ 445 w 3748"/>
              <a:gd name="T29" fmla="*/ 2244 h 6480"/>
              <a:gd name="T30" fmla="*/ 535 w 3748"/>
              <a:gd name="T31" fmla="*/ 2397 h 6480"/>
              <a:gd name="T32" fmla="*/ 632 w 3748"/>
              <a:gd name="T33" fmla="*/ 2547 h 6480"/>
              <a:gd name="T34" fmla="*/ 738 w 3748"/>
              <a:gd name="T35" fmla="*/ 2694 h 6480"/>
              <a:gd name="T36" fmla="*/ 852 w 3748"/>
              <a:gd name="T37" fmla="*/ 2837 h 6480"/>
              <a:gd name="T38" fmla="*/ 975 w 3748"/>
              <a:gd name="T39" fmla="*/ 2976 h 6480"/>
              <a:gd name="T40" fmla="*/ 1104 w 3748"/>
              <a:gd name="T41" fmla="*/ 3113 h 6480"/>
              <a:gd name="T42" fmla="*/ 1240 w 3748"/>
              <a:gd name="T43" fmla="*/ 3246 h 6480"/>
              <a:gd name="T44" fmla="*/ 1385 w 3748"/>
              <a:gd name="T45" fmla="*/ 3373 h 6480"/>
              <a:gd name="T46" fmla="*/ 1536 w 3748"/>
              <a:gd name="T47" fmla="*/ 3498 h 6480"/>
              <a:gd name="T48" fmla="*/ 1695 w 3748"/>
              <a:gd name="T49" fmla="*/ 3616 h 6480"/>
              <a:gd name="T50" fmla="*/ 1861 w 3748"/>
              <a:gd name="T51" fmla="*/ 3730 h 6480"/>
              <a:gd name="T52" fmla="*/ 2035 w 3748"/>
              <a:gd name="T53" fmla="*/ 3839 h 6480"/>
              <a:gd name="T54" fmla="*/ 2215 w 3748"/>
              <a:gd name="T55" fmla="*/ 3942 h 6480"/>
              <a:gd name="T56" fmla="*/ 2402 w 3748"/>
              <a:gd name="T57" fmla="*/ 4041 h 6480"/>
              <a:gd name="T58" fmla="*/ 2596 w 3748"/>
              <a:gd name="T59" fmla="*/ 4134 h 6480"/>
              <a:gd name="T60" fmla="*/ 2797 w 3748"/>
              <a:gd name="T61" fmla="*/ 4221 h 6480"/>
              <a:gd name="T62" fmla="*/ 3005 w 3748"/>
              <a:gd name="T63" fmla="*/ 4300 h 6480"/>
              <a:gd name="T64" fmla="*/ 3219 w 3748"/>
              <a:gd name="T65" fmla="*/ 4375 h 6480"/>
              <a:gd name="T66" fmla="*/ 1753 w 3748"/>
              <a:gd name="T67" fmla="*/ 6465 h 6480"/>
              <a:gd name="T68" fmla="*/ 2585 w 3748"/>
              <a:gd name="T69" fmla="*/ 6480 h 6480"/>
              <a:gd name="T70" fmla="*/ 2893 w 3748"/>
              <a:gd name="T71" fmla="*/ 6225 h 6480"/>
              <a:gd name="T72" fmla="*/ 3185 w 3748"/>
              <a:gd name="T73" fmla="*/ 5996 h 6480"/>
              <a:gd name="T74" fmla="*/ 3468 w 3748"/>
              <a:gd name="T75" fmla="*/ 5791 h 6480"/>
              <a:gd name="T76" fmla="*/ 3748 w 3748"/>
              <a:gd name="T77" fmla="*/ 5603 h 6480"/>
              <a:gd name="connsiteX0" fmla="*/ 10000 w 10000"/>
              <a:gd name="connsiteY0" fmla="*/ 0 h 10000"/>
              <a:gd name="connsiteX1" fmla="*/ 136 w 10000"/>
              <a:gd name="connsiteY1" fmla="*/ 0 h 10000"/>
              <a:gd name="connsiteX2" fmla="*/ 136 w 10000"/>
              <a:gd name="connsiteY2" fmla="*/ 0 h 10000"/>
              <a:gd name="connsiteX3" fmla="*/ 99 w 10000"/>
              <a:gd name="connsiteY3" fmla="*/ 131 h 10000"/>
              <a:gd name="connsiteX4" fmla="*/ 67 w 10000"/>
              <a:gd name="connsiteY4" fmla="*/ 265 h 10000"/>
              <a:gd name="connsiteX5" fmla="*/ 40 w 10000"/>
              <a:gd name="connsiteY5" fmla="*/ 398 h 10000"/>
              <a:gd name="connsiteX6" fmla="*/ 19 w 10000"/>
              <a:gd name="connsiteY6" fmla="*/ 529 h 10000"/>
              <a:gd name="connsiteX7" fmla="*/ 8 w 10000"/>
              <a:gd name="connsiteY7" fmla="*/ 664 h 10000"/>
              <a:gd name="connsiteX8" fmla="*/ 0 w 10000"/>
              <a:gd name="connsiteY8" fmla="*/ 795 h 10000"/>
              <a:gd name="connsiteX9" fmla="*/ 0 w 10000"/>
              <a:gd name="connsiteY9" fmla="*/ 926 h 10000"/>
              <a:gd name="connsiteX10" fmla="*/ 3 w 10000"/>
              <a:gd name="connsiteY10" fmla="*/ 1059 h 10000"/>
              <a:gd name="connsiteX11" fmla="*/ 16 w 10000"/>
              <a:gd name="connsiteY11" fmla="*/ 1190 h 10000"/>
              <a:gd name="connsiteX12" fmla="*/ 32 w 10000"/>
              <a:gd name="connsiteY12" fmla="*/ 1321 h 10000"/>
              <a:gd name="connsiteX13" fmla="*/ 51 w 10000"/>
              <a:gd name="connsiteY13" fmla="*/ 1451 h 10000"/>
              <a:gd name="connsiteX14" fmla="*/ 80 w 10000"/>
              <a:gd name="connsiteY14" fmla="*/ 1583 h 10000"/>
              <a:gd name="connsiteX15" fmla="*/ 115 w 10000"/>
              <a:gd name="connsiteY15" fmla="*/ 1711 h 10000"/>
              <a:gd name="connsiteX16" fmla="*/ 155 w 10000"/>
              <a:gd name="connsiteY16" fmla="*/ 1841 h 10000"/>
              <a:gd name="connsiteX17" fmla="*/ 200 w 10000"/>
              <a:gd name="connsiteY17" fmla="*/ 1971 h 10000"/>
              <a:gd name="connsiteX18" fmla="*/ 251 w 10000"/>
              <a:gd name="connsiteY18" fmla="*/ 2097 h 10000"/>
              <a:gd name="connsiteX19" fmla="*/ 307 w 10000"/>
              <a:gd name="connsiteY19" fmla="*/ 2227 h 10000"/>
              <a:gd name="connsiteX20" fmla="*/ 371 w 10000"/>
              <a:gd name="connsiteY20" fmla="*/ 2355 h 10000"/>
              <a:gd name="connsiteX21" fmla="*/ 440 w 10000"/>
              <a:gd name="connsiteY21" fmla="*/ 2480 h 10000"/>
              <a:gd name="connsiteX22" fmla="*/ 512 w 10000"/>
              <a:gd name="connsiteY22" fmla="*/ 2606 h 10000"/>
              <a:gd name="connsiteX23" fmla="*/ 592 w 10000"/>
              <a:gd name="connsiteY23" fmla="*/ 2731 h 10000"/>
              <a:gd name="connsiteX24" fmla="*/ 680 w 10000"/>
              <a:gd name="connsiteY24" fmla="*/ 2856 h 10000"/>
              <a:gd name="connsiteX25" fmla="*/ 768 w 10000"/>
              <a:gd name="connsiteY25" fmla="*/ 2978 h 10000"/>
              <a:gd name="connsiteX26" fmla="*/ 862 w 10000"/>
              <a:gd name="connsiteY26" fmla="*/ 3100 h 10000"/>
              <a:gd name="connsiteX27" fmla="*/ 966 w 10000"/>
              <a:gd name="connsiteY27" fmla="*/ 3224 h 10000"/>
              <a:gd name="connsiteX28" fmla="*/ 1070 w 10000"/>
              <a:gd name="connsiteY28" fmla="*/ 3343 h 10000"/>
              <a:gd name="connsiteX29" fmla="*/ 1187 w 10000"/>
              <a:gd name="connsiteY29" fmla="*/ 3463 h 10000"/>
              <a:gd name="connsiteX30" fmla="*/ 1302 w 10000"/>
              <a:gd name="connsiteY30" fmla="*/ 3582 h 10000"/>
              <a:gd name="connsiteX31" fmla="*/ 1427 w 10000"/>
              <a:gd name="connsiteY31" fmla="*/ 3699 h 10000"/>
              <a:gd name="connsiteX32" fmla="*/ 1553 w 10000"/>
              <a:gd name="connsiteY32" fmla="*/ 3815 h 10000"/>
              <a:gd name="connsiteX33" fmla="*/ 1686 w 10000"/>
              <a:gd name="connsiteY33" fmla="*/ 3931 h 10000"/>
              <a:gd name="connsiteX34" fmla="*/ 1825 w 10000"/>
              <a:gd name="connsiteY34" fmla="*/ 4043 h 10000"/>
              <a:gd name="connsiteX35" fmla="*/ 1969 w 10000"/>
              <a:gd name="connsiteY35" fmla="*/ 4157 h 10000"/>
              <a:gd name="connsiteX36" fmla="*/ 2121 w 10000"/>
              <a:gd name="connsiteY36" fmla="*/ 4267 h 10000"/>
              <a:gd name="connsiteX37" fmla="*/ 2273 w 10000"/>
              <a:gd name="connsiteY37" fmla="*/ 4378 h 10000"/>
              <a:gd name="connsiteX38" fmla="*/ 2433 w 10000"/>
              <a:gd name="connsiteY38" fmla="*/ 4488 h 10000"/>
              <a:gd name="connsiteX39" fmla="*/ 2601 w 10000"/>
              <a:gd name="connsiteY39" fmla="*/ 4593 h 10000"/>
              <a:gd name="connsiteX40" fmla="*/ 2769 w 10000"/>
              <a:gd name="connsiteY40" fmla="*/ 4699 h 10000"/>
              <a:gd name="connsiteX41" fmla="*/ 2946 w 10000"/>
              <a:gd name="connsiteY41" fmla="*/ 4804 h 10000"/>
              <a:gd name="connsiteX42" fmla="*/ 3124 w 10000"/>
              <a:gd name="connsiteY42" fmla="*/ 4907 h 10000"/>
              <a:gd name="connsiteX43" fmla="*/ 3308 w 10000"/>
              <a:gd name="connsiteY43" fmla="*/ 5009 h 10000"/>
              <a:gd name="connsiteX44" fmla="*/ 3501 w 10000"/>
              <a:gd name="connsiteY44" fmla="*/ 5108 h 10000"/>
              <a:gd name="connsiteX45" fmla="*/ 3695 w 10000"/>
              <a:gd name="connsiteY45" fmla="*/ 5205 h 10000"/>
              <a:gd name="connsiteX46" fmla="*/ 3895 w 10000"/>
              <a:gd name="connsiteY46" fmla="*/ 5302 h 10000"/>
              <a:gd name="connsiteX47" fmla="*/ 4098 w 10000"/>
              <a:gd name="connsiteY47" fmla="*/ 5398 h 10000"/>
              <a:gd name="connsiteX48" fmla="*/ 4306 w 10000"/>
              <a:gd name="connsiteY48" fmla="*/ 5489 h 10000"/>
              <a:gd name="connsiteX49" fmla="*/ 4522 w 10000"/>
              <a:gd name="connsiteY49" fmla="*/ 5580 h 10000"/>
              <a:gd name="connsiteX50" fmla="*/ 4741 w 10000"/>
              <a:gd name="connsiteY50" fmla="*/ 5670 h 10000"/>
              <a:gd name="connsiteX51" fmla="*/ 4965 w 10000"/>
              <a:gd name="connsiteY51" fmla="*/ 5756 h 10000"/>
              <a:gd name="connsiteX52" fmla="*/ 5195 w 10000"/>
              <a:gd name="connsiteY52" fmla="*/ 5841 h 10000"/>
              <a:gd name="connsiteX53" fmla="*/ 5430 w 10000"/>
              <a:gd name="connsiteY53" fmla="*/ 5924 h 10000"/>
              <a:gd name="connsiteX54" fmla="*/ 5664 w 10000"/>
              <a:gd name="connsiteY54" fmla="*/ 6005 h 10000"/>
              <a:gd name="connsiteX55" fmla="*/ 5910 w 10000"/>
              <a:gd name="connsiteY55" fmla="*/ 6083 h 10000"/>
              <a:gd name="connsiteX56" fmla="*/ 6155 w 10000"/>
              <a:gd name="connsiteY56" fmla="*/ 6162 h 10000"/>
              <a:gd name="connsiteX57" fmla="*/ 6409 w 10000"/>
              <a:gd name="connsiteY57" fmla="*/ 6236 h 10000"/>
              <a:gd name="connsiteX58" fmla="*/ 6665 w 10000"/>
              <a:gd name="connsiteY58" fmla="*/ 6307 h 10000"/>
              <a:gd name="connsiteX59" fmla="*/ 6926 w 10000"/>
              <a:gd name="connsiteY59" fmla="*/ 6380 h 10000"/>
              <a:gd name="connsiteX60" fmla="*/ 7191 w 10000"/>
              <a:gd name="connsiteY60" fmla="*/ 6446 h 10000"/>
              <a:gd name="connsiteX61" fmla="*/ 7463 w 10000"/>
              <a:gd name="connsiteY61" fmla="*/ 6514 h 10000"/>
              <a:gd name="connsiteX62" fmla="*/ 7737 w 10000"/>
              <a:gd name="connsiteY62" fmla="*/ 6576 h 10000"/>
              <a:gd name="connsiteX63" fmla="*/ 8018 w 10000"/>
              <a:gd name="connsiteY63" fmla="*/ 6636 h 10000"/>
              <a:gd name="connsiteX64" fmla="*/ 8303 w 10000"/>
              <a:gd name="connsiteY64" fmla="*/ 6696 h 10000"/>
              <a:gd name="connsiteX65" fmla="*/ 8589 w 10000"/>
              <a:gd name="connsiteY65" fmla="*/ 6752 h 10000"/>
              <a:gd name="connsiteX66" fmla="*/ 8882 w 10000"/>
              <a:gd name="connsiteY66" fmla="*/ 6804 h 10000"/>
              <a:gd name="connsiteX67" fmla="*/ 4662 w 10000"/>
              <a:gd name="connsiteY67" fmla="*/ 9994 h 10000"/>
              <a:gd name="connsiteX68" fmla="*/ 6897 w 10000"/>
              <a:gd name="connsiteY68" fmla="*/ 10000 h 10000"/>
              <a:gd name="connsiteX69" fmla="*/ 6897 w 10000"/>
              <a:gd name="connsiteY69" fmla="*/ 10000 h 10000"/>
              <a:gd name="connsiteX70" fmla="*/ 7311 w 10000"/>
              <a:gd name="connsiteY70" fmla="*/ 9796 h 10000"/>
              <a:gd name="connsiteX71" fmla="*/ 7719 w 10000"/>
              <a:gd name="connsiteY71" fmla="*/ 9606 h 10000"/>
              <a:gd name="connsiteX72" fmla="*/ 8114 w 10000"/>
              <a:gd name="connsiteY72" fmla="*/ 9427 h 10000"/>
              <a:gd name="connsiteX73" fmla="*/ 8498 w 10000"/>
              <a:gd name="connsiteY73" fmla="*/ 9253 h 10000"/>
              <a:gd name="connsiteX74" fmla="*/ 8877 w 10000"/>
              <a:gd name="connsiteY74" fmla="*/ 9093 h 10000"/>
              <a:gd name="connsiteX75" fmla="*/ 9253 w 10000"/>
              <a:gd name="connsiteY75" fmla="*/ 8937 h 10000"/>
              <a:gd name="connsiteX76" fmla="*/ 9629 w 10000"/>
              <a:gd name="connsiteY76" fmla="*/ 8789 h 10000"/>
              <a:gd name="connsiteX77" fmla="*/ 10000 w 10000"/>
              <a:gd name="connsiteY77" fmla="*/ 8647 h 10000"/>
              <a:gd name="connsiteX78" fmla="*/ 10000 w 10000"/>
              <a:gd name="connsiteY78" fmla="*/ 0 h 10000"/>
              <a:gd name="connsiteX0" fmla="*/ 10000 w 10000"/>
              <a:gd name="connsiteY0" fmla="*/ 0 h 10003"/>
              <a:gd name="connsiteX1" fmla="*/ 136 w 10000"/>
              <a:gd name="connsiteY1" fmla="*/ 0 h 10003"/>
              <a:gd name="connsiteX2" fmla="*/ 136 w 10000"/>
              <a:gd name="connsiteY2" fmla="*/ 0 h 10003"/>
              <a:gd name="connsiteX3" fmla="*/ 99 w 10000"/>
              <a:gd name="connsiteY3" fmla="*/ 131 h 10003"/>
              <a:gd name="connsiteX4" fmla="*/ 67 w 10000"/>
              <a:gd name="connsiteY4" fmla="*/ 265 h 10003"/>
              <a:gd name="connsiteX5" fmla="*/ 40 w 10000"/>
              <a:gd name="connsiteY5" fmla="*/ 398 h 10003"/>
              <a:gd name="connsiteX6" fmla="*/ 19 w 10000"/>
              <a:gd name="connsiteY6" fmla="*/ 529 h 10003"/>
              <a:gd name="connsiteX7" fmla="*/ 8 w 10000"/>
              <a:gd name="connsiteY7" fmla="*/ 664 h 10003"/>
              <a:gd name="connsiteX8" fmla="*/ 0 w 10000"/>
              <a:gd name="connsiteY8" fmla="*/ 795 h 10003"/>
              <a:gd name="connsiteX9" fmla="*/ 0 w 10000"/>
              <a:gd name="connsiteY9" fmla="*/ 926 h 10003"/>
              <a:gd name="connsiteX10" fmla="*/ 3 w 10000"/>
              <a:gd name="connsiteY10" fmla="*/ 1059 h 10003"/>
              <a:gd name="connsiteX11" fmla="*/ 16 w 10000"/>
              <a:gd name="connsiteY11" fmla="*/ 1190 h 10003"/>
              <a:gd name="connsiteX12" fmla="*/ 32 w 10000"/>
              <a:gd name="connsiteY12" fmla="*/ 1321 h 10003"/>
              <a:gd name="connsiteX13" fmla="*/ 51 w 10000"/>
              <a:gd name="connsiteY13" fmla="*/ 1451 h 10003"/>
              <a:gd name="connsiteX14" fmla="*/ 80 w 10000"/>
              <a:gd name="connsiteY14" fmla="*/ 1583 h 10003"/>
              <a:gd name="connsiteX15" fmla="*/ 115 w 10000"/>
              <a:gd name="connsiteY15" fmla="*/ 1711 h 10003"/>
              <a:gd name="connsiteX16" fmla="*/ 155 w 10000"/>
              <a:gd name="connsiteY16" fmla="*/ 1841 h 10003"/>
              <a:gd name="connsiteX17" fmla="*/ 200 w 10000"/>
              <a:gd name="connsiteY17" fmla="*/ 1971 h 10003"/>
              <a:gd name="connsiteX18" fmla="*/ 251 w 10000"/>
              <a:gd name="connsiteY18" fmla="*/ 2097 h 10003"/>
              <a:gd name="connsiteX19" fmla="*/ 307 w 10000"/>
              <a:gd name="connsiteY19" fmla="*/ 2227 h 10003"/>
              <a:gd name="connsiteX20" fmla="*/ 371 w 10000"/>
              <a:gd name="connsiteY20" fmla="*/ 2355 h 10003"/>
              <a:gd name="connsiteX21" fmla="*/ 440 w 10000"/>
              <a:gd name="connsiteY21" fmla="*/ 2480 h 10003"/>
              <a:gd name="connsiteX22" fmla="*/ 512 w 10000"/>
              <a:gd name="connsiteY22" fmla="*/ 2606 h 10003"/>
              <a:gd name="connsiteX23" fmla="*/ 592 w 10000"/>
              <a:gd name="connsiteY23" fmla="*/ 2731 h 10003"/>
              <a:gd name="connsiteX24" fmla="*/ 680 w 10000"/>
              <a:gd name="connsiteY24" fmla="*/ 2856 h 10003"/>
              <a:gd name="connsiteX25" fmla="*/ 768 w 10000"/>
              <a:gd name="connsiteY25" fmla="*/ 2978 h 10003"/>
              <a:gd name="connsiteX26" fmla="*/ 862 w 10000"/>
              <a:gd name="connsiteY26" fmla="*/ 3100 h 10003"/>
              <a:gd name="connsiteX27" fmla="*/ 966 w 10000"/>
              <a:gd name="connsiteY27" fmla="*/ 3224 h 10003"/>
              <a:gd name="connsiteX28" fmla="*/ 1070 w 10000"/>
              <a:gd name="connsiteY28" fmla="*/ 3343 h 10003"/>
              <a:gd name="connsiteX29" fmla="*/ 1187 w 10000"/>
              <a:gd name="connsiteY29" fmla="*/ 3463 h 10003"/>
              <a:gd name="connsiteX30" fmla="*/ 1302 w 10000"/>
              <a:gd name="connsiteY30" fmla="*/ 3582 h 10003"/>
              <a:gd name="connsiteX31" fmla="*/ 1427 w 10000"/>
              <a:gd name="connsiteY31" fmla="*/ 3699 h 10003"/>
              <a:gd name="connsiteX32" fmla="*/ 1553 w 10000"/>
              <a:gd name="connsiteY32" fmla="*/ 3815 h 10003"/>
              <a:gd name="connsiteX33" fmla="*/ 1686 w 10000"/>
              <a:gd name="connsiteY33" fmla="*/ 3931 h 10003"/>
              <a:gd name="connsiteX34" fmla="*/ 1825 w 10000"/>
              <a:gd name="connsiteY34" fmla="*/ 4043 h 10003"/>
              <a:gd name="connsiteX35" fmla="*/ 1969 w 10000"/>
              <a:gd name="connsiteY35" fmla="*/ 4157 h 10003"/>
              <a:gd name="connsiteX36" fmla="*/ 2121 w 10000"/>
              <a:gd name="connsiteY36" fmla="*/ 4267 h 10003"/>
              <a:gd name="connsiteX37" fmla="*/ 2273 w 10000"/>
              <a:gd name="connsiteY37" fmla="*/ 4378 h 10003"/>
              <a:gd name="connsiteX38" fmla="*/ 2433 w 10000"/>
              <a:gd name="connsiteY38" fmla="*/ 4488 h 10003"/>
              <a:gd name="connsiteX39" fmla="*/ 2601 w 10000"/>
              <a:gd name="connsiteY39" fmla="*/ 4593 h 10003"/>
              <a:gd name="connsiteX40" fmla="*/ 2769 w 10000"/>
              <a:gd name="connsiteY40" fmla="*/ 4699 h 10003"/>
              <a:gd name="connsiteX41" fmla="*/ 2946 w 10000"/>
              <a:gd name="connsiteY41" fmla="*/ 4804 h 10003"/>
              <a:gd name="connsiteX42" fmla="*/ 3124 w 10000"/>
              <a:gd name="connsiteY42" fmla="*/ 4907 h 10003"/>
              <a:gd name="connsiteX43" fmla="*/ 3308 w 10000"/>
              <a:gd name="connsiteY43" fmla="*/ 5009 h 10003"/>
              <a:gd name="connsiteX44" fmla="*/ 3501 w 10000"/>
              <a:gd name="connsiteY44" fmla="*/ 5108 h 10003"/>
              <a:gd name="connsiteX45" fmla="*/ 3695 w 10000"/>
              <a:gd name="connsiteY45" fmla="*/ 5205 h 10003"/>
              <a:gd name="connsiteX46" fmla="*/ 3895 w 10000"/>
              <a:gd name="connsiteY46" fmla="*/ 5302 h 10003"/>
              <a:gd name="connsiteX47" fmla="*/ 4098 w 10000"/>
              <a:gd name="connsiteY47" fmla="*/ 5398 h 10003"/>
              <a:gd name="connsiteX48" fmla="*/ 4306 w 10000"/>
              <a:gd name="connsiteY48" fmla="*/ 5489 h 10003"/>
              <a:gd name="connsiteX49" fmla="*/ 4522 w 10000"/>
              <a:gd name="connsiteY49" fmla="*/ 5580 h 10003"/>
              <a:gd name="connsiteX50" fmla="*/ 4741 w 10000"/>
              <a:gd name="connsiteY50" fmla="*/ 5670 h 10003"/>
              <a:gd name="connsiteX51" fmla="*/ 4965 w 10000"/>
              <a:gd name="connsiteY51" fmla="*/ 5756 h 10003"/>
              <a:gd name="connsiteX52" fmla="*/ 5195 w 10000"/>
              <a:gd name="connsiteY52" fmla="*/ 5841 h 10003"/>
              <a:gd name="connsiteX53" fmla="*/ 5430 w 10000"/>
              <a:gd name="connsiteY53" fmla="*/ 5924 h 10003"/>
              <a:gd name="connsiteX54" fmla="*/ 5664 w 10000"/>
              <a:gd name="connsiteY54" fmla="*/ 6005 h 10003"/>
              <a:gd name="connsiteX55" fmla="*/ 5910 w 10000"/>
              <a:gd name="connsiteY55" fmla="*/ 6083 h 10003"/>
              <a:gd name="connsiteX56" fmla="*/ 6155 w 10000"/>
              <a:gd name="connsiteY56" fmla="*/ 6162 h 10003"/>
              <a:gd name="connsiteX57" fmla="*/ 6409 w 10000"/>
              <a:gd name="connsiteY57" fmla="*/ 6236 h 10003"/>
              <a:gd name="connsiteX58" fmla="*/ 6665 w 10000"/>
              <a:gd name="connsiteY58" fmla="*/ 6307 h 10003"/>
              <a:gd name="connsiteX59" fmla="*/ 6926 w 10000"/>
              <a:gd name="connsiteY59" fmla="*/ 6380 h 10003"/>
              <a:gd name="connsiteX60" fmla="*/ 7191 w 10000"/>
              <a:gd name="connsiteY60" fmla="*/ 6446 h 10003"/>
              <a:gd name="connsiteX61" fmla="*/ 7463 w 10000"/>
              <a:gd name="connsiteY61" fmla="*/ 6514 h 10003"/>
              <a:gd name="connsiteX62" fmla="*/ 7737 w 10000"/>
              <a:gd name="connsiteY62" fmla="*/ 6576 h 10003"/>
              <a:gd name="connsiteX63" fmla="*/ 8018 w 10000"/>
              <a:gd name="connsiteY63" fmla="*/ 6636 h 10003"/>
              <a:gd name="connsiteX64" fmla="*/ 8303 w 10000"/>
              <a:gd name="connsiteY64" fmla="*/ 6696 h 10003"/>
              <a:gd name="connsiteX65" fmla="*/ 8589 w 10000"/>
              <a:gd name="connsiteY65" fmla="*/ 6752 h 10003"/>
              <a:gd name="connsiteX66" fmla="*/ 8882 w 10000"/>
              <a:gd name="connsiteY66" fmla="*/ 6804 h 10003"/>
              <a:gd name="connsiteX67" fmla="*/ 4632 w 10000"/>
              <a:gd name="connsiteY67" fmla="*/ 10003 h 10003"/>
              <a:gd name="connsiteX68" fmla="*/ 6897 w 10000"/>
              <a:gd name="connsiteY68" fmla="*/ 10000 h 10003"/>
              <a:gd name="connsiteX69" fmla="*/ 6897 w 10000"/>
              <a:gd name="connsiteY69" fmla="*/ 10000 h 10003"/>
              <a:gd name="connsiteX70" fmla="*/ 7311 w 10000"/>
              <a:gd name="connsiteY70" fmla="*/ 9796 h 10003"/>
              <a:gd name="connsiteX71" fmla="*/ 7719 w 10000"/>
              <a:gd name="connsiteY71" fmla="*/ 9606 h 10003"/>
              <a:gd name="connsiteX72" fmla="*/ 8114 w 10000"/>
              <a:gd name="connsiteY72" fmla="*/ 9427 h 10003"/>
              <a:gd name="connsiteX73" fmla="*/ 8498 w 10000"/>
              <a:gd name="connsiteY73" fmla="*/ 9253 h 10003"/>
              <a:gd name="connsiteX74" fmla="*/ 8877 w 10000"/>
              <a:gd name="connsiteY74" fmla="*/ 9093 h 10003"/>
              <a:gd name="connsiteX75" fmla="*/ 9253 w 10000"/>
              <a:gd name="connsiteY75" fmla="*/ 8937 h 10003"/>
              <a:gd name="connsiteX76" fmla="*/ 9629 w 10000"/>
              <a:gd name="connsiteY76" fmla="*/ 8789 h 10003"/>
              <a:gd name="connsiteX77" fmla="*/ 10000 w 10000"/>
              <a:gd name="connsiteY77" fmla="*/ 8647 h 10003"/>
              <a:gd name="connsiteX78" fmla="*/ 10000 w 10000"/>
              <a:gd name="connsiteY78" fmla="*/ 0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0000" h="10003">
                <a:moveTo>
                  <a:pt x="10000" y="0"/>
                </a:moveTo>
                <a:lnTo>
                  <a:pt x="136" y="0"/>
                </a:lnTo>
                <a:lnTo>
                  <a:pt x="136" y="0"/>
                </a:lnTo>
                <a:cubicBezTo>
                  <a:pt x="124" y="44"/>
                  <a:pt x="111" y="87"/>
                  <a:pt x="99" y="131"/>
                </a:cubicBezTo>
                <a:cubicBezTo>
                  <a:pt x="88" y="176"/>
                  <a:pt x="78" y="220"/>
                  <a:pt x="67" y="265"/>
                </a:cubicBezTo>
                <a:cubicBezTo>
                  <a:pt x="58" y="309"/>
                  <a:pt x="49" y="354"/>
                  <a:pt x="40" y="398"/>
                </a:cubicBezTo>
                <a:cubicBezTo>
                  <a:pt x="33" y="442"/>
                  <a:pt x="26" y="485"/>
                  <a:pt x="19" y="529"/>
                </a:cubicBezTo>
                <a:cubicBezTo>
                  <a:pt x="15" y="574"/>
                  <a:pt x="12" y="619"/>
                  <a:pt x="8" y="664"/>
                </a:cubicBezTo>
                <a:cubicBezTo>
                  <a:pt x="5" y="708"/>
                  <a:pt x="3" y="751"/>
                  <a:pt x="0" y="795"/>
                </a:cubicBezTo>
                <a:lnTo>
                  <a:pt x="0" y="926"/>
                </a:lnTo>
                <a:cubicBezTo>
                  <a:pt x="1" y="970"/>
                  <a:pt x="2" y="1015"/>
                  <a:pt x="3" y="1059"/>
                </a:cubicBezTo>
                <a:cubicBezTo>
                  <a:pt x="7" y="1103"/>
                  <a:pt x="12" y="1146"/>
                  <a:pt x="16" y="1190"/>
                </a:cubicBezTo>
                <a:cubicBezTo>
                  <a:pt x="21" y="1234"/>
                  <a:pt x="27" y="1277"/>
                  <a:pt x="32" y="1321"/>
                </a:cubicBezTo>
                <a:cubicBezTo>
                  <a:pt x="38" y="1364"/>
                  <a:pt x="45" y="1408"/>
                  <a:pt x="51" y="1451"/>
                </a:cubicBezTo>
                <a:cubicBezTo>
                  <a:pt x="61" y="1495"/>
                  <a:pt x="70" y="1539"/>
                  <a:pt x="80" y="1583"/>
                </a:cubicBezTo>
                <a:cubicBezTo>
                  <a:pt x="92" y="1626"/>
                  <a:pt x="103" y="1668"/>
                  <a:pt x="115" y="1711"/>
                </a:cubicBezTo>
                <a:cubicBezTo>
                  <a:pt x="128" y="1754"/>
                  <a:pt x="142" y="1798"/>
                  <a:pt x="155" y="1841"/>
                </a:cubicBezTo>
                <a:cubicBezTo>
                  <a:pt x="170" y="1884"/>
                  <a:pt x="185" y="1928"/>
                  <a:pt x="200" y="1971"/>
                </a:cubicBezTo>
                <a:lnTo>
                  <a:pt x="251" y="2097"/>
                </a:lnTo>
                <a:cubicBezTo>
                  <a:pt x="270" y="2140"/>
                  <a:pt x="288" y="2184"/>
                  <a:pt x="307" y="2227"/>
                </a:cubicBezTo>
                <a:cubicBezTo>
                  <a:pt x="328" y="2270"/>
                  <a:pt x="350" y="2312"/>
                  <a:pt x="371" y="2355"/>
                </a:cubicBezTo>
                <a:cubicBezTo>
                  <a:pt x="394" y="2397"/>
                  <a:pt x="417" y="2438"/>
                  <a:pt x="440" y="2480"/>
                </a:cubicBezTo>
                <a:lnTo>
                  <a:pt x="512" y="2606"/>
                </a:lnTo>
                <a:lnTo>
                  <a:pt x="592" y="2731"/>
                </a:lnTo>
                <a:cubicBezTo>
                  <a:pt x="621" y="2773"/>
                  <a:pt x="651" y="2814"/>
                  <a:pt x="680" y="2856"/>
                </a:cubicBezTo>
                <a:cubicBezTo>
                  <a:pt x="709" y="2897"/>
                  <a:pt x="739" y="2937"/>
                  <a:pt x="768" y="2978"/>
                </a:cubicBezTo>
                <a:cubicBezTo>
                  <a:pt x="799" y="3019"/>
                  <a:pt x="831" y="3059"/>
                  <a:pt x="862" y="3100"/>
                </a:cubicBezTo>
                <a:cubicBezTo>
                  <a:pt x="897" y="3141"/>
                  <a:pt x="931" y="3183"/>
                  <a:pt x="966" y="3224"/>
                </a:cubicBezTo>
                <a:lnTo>
                  <a:pt x="1070" y="3343"/>
                </a:lnTo>
                <a:lnTo>
                  <a:pt x="1187" y="3463"/>
                </a:lnTo>
                <a:cubicBezTo>
                  <a:pt x="1225" y="3503"/>
                  <a:pt x="1264" y="3542"/>
                  <a:pt x="1302" y="3582"/>
                </a:cubicBezTo>
                <a:lnTo>
                  <a:pt x="1427" y="3699"/>
                </a:lnTo>
                <a:lnTo>
                  <a:pt x="1553" y="3815"/>
                </a:lnTo>
                <a:cubicBezTo>
                  <a:pt x="1597" y="3854"/>
                  <a:pt x="1642" y="3892"/>
                  <a:pt x="1686" y="3931"/>
                </a:cubicBezTo>
                <a:lnTo>
                  <a:pt x="1825" y="4043"/>
                </a:lnTo>
                <a:lnTo>
                  <a:pt x="1969" y="4157"/>
                </a:lnTo>
                <a:lnTo>
                  <a:pt x="2121" y="4267"/>
                </a:lnTo>
                <a:lnTo>
                  <a:pt x="2273" y="4378"/>
                </a:lnTo>
                <a:cubicBezTo>
                  <a:pt x="2326" y="4415"/>
                  <a:pt x="2380" y="4451"/>
                  <a:pt x="2433" y="4488"/>
                </a:cubicBezTo>
                <a:lnTo>
                  <a:pt x="2601" y="4593"/>
                </a:lnTo>
                <a:lnTo>
                  <a:pt x="2769" y="4699"/>
                </a:lnTo>
                <a:lnTo>
                  <a:pt x="2946" y="4804"/>
                </a:lnTo>
                <a:lnTo>
                  <a:pt x="3124" y="4907"/>
                </a:lnTo>
                <a:lnTo>
                  <a:pt x="3308" y="5009"/>
                </a:lnTo>
                <a:lnTo>
                  <a:pt x="3501" y="5108"/>
                </a:lnTo>
                <a:lnTo>
                  <a:pt x="3695" y="5205"/>
                </a:lnTo>
                <a:lnTo>
                  <a:pt x="3895" y="5302"/>
                </a:lnTo>
                <a:lnTo>
                  <a:pt x="4098" y="5398"/>
                </a:lnTo>
                <a:lnTo>
                  <a:pt x="4306" y="5489"/>
                </a:lnTo>
                <a:lnTo>
                  <a:pt x="4522" y="5580"/>
                </a:lnTo>
                <a:lnTo>
                  <a:pt x="4741" y="5670"/>
                </a:lnTo>
                <a:lnTo>
                  <a:pt x="4965" y="5756"/>
                </a:lnTo>
                <a:lnTo>
                  <a:pt x="5195" y="5841"/>
                </a:lnTo>
                <a:lnTo>
                  <a:pt x="5430" y="5924"/>
                </a:lnTo>
                <a:lnTo>
                  <a:pt x="5664" y="6005"/>
                </a:lnTo>
                <a:lnTo>
                  <a:pt x="5910" y="6083"/>
                </a:lnTo>
                <a:lnTo>
                  <a:pt x="6155" y="6162"/>
                </a:lnTo>
                <a:lnTo>
                  <a:pt x="6409" y="6236"/>
                </a:lnTo>
                <a:lnTo>
                  <a:pt x="6665" y="6307"/>
                </a:lnTo>
                <a:lnTo>
                  <a:pt x="6926" y="6380"/>
                </a:lnTo>
                <a:lnTo>
                  <a:pt x="7191" y="6446"/>
                </a:lnTo>
                <a:lnTo>
                  <a:pt x="7463" y="6514"/>
                </a:lnTo>
                <a:lnTo>
                  <a:pt x="7737" y="6576"/>
                </a:lnTo>
                <a:lnTo>
                  <a:pt x="8018" y="6636"/>
                </a:lnTo>
                <a:lnTo>
                  <a:pt x="8303" y="6696"/>
                </a:lnTo>
                <a:lnTo>
                  <a:pt x="8589" y="6752"/>
                </a:lnTo>
                <a:lnTo>
                  <a:pt x="8882" y="6804"/>
                </a:lnTo>
                <a:lnTo>
                  <a:pt x="4632" y="10003"/>
                </a:lnTo>
                <a:lnTo>
                  <a:pt x="6897" y="10000"/>
                </a:lnTo>
                <a:lnTo>
                  <a:pt x="6897" y="10000"/>
                </a:lnTo>
                <a:lnTo>
                  <a:pt x="7311" y="9796"/>
                </a:lnTo>
                <a:lnTo>
                  <a:pt x="7719" y="9606"/>
                </a:lnTo>
                <a:lnTo>
                  <a:pt x="8114" y="9427"/>
                </a:lnTo>
                <a:lnTo>
                  <a:pt x="8498" y="9253"/>
                </a:lnTo>
                <a:lnTo>
                  <a:pt x="8877" y="9093"/>
                </a:lnTo>
                <a:lnTo>
                  <a:pt x="9253" y="8937"/>
                </a:lnTo>
                <a:lnTo>
                  <a:pt x="9629" y="8789"/>
                </a:lnTo>
                <a:lnTo>
                  <a:pt x="10000" y="8647"/>
                </a:lnTo>
                <a:lnTo>
                  <a:pt x="10000" y="0"/>
                </a:lnTo>
                <a:close/>
              </a:path>
            </a:pathLst>
          </a:custGeom>
          <a:blipFill>
            <a:blip r:embed="rId2"/>
            <a:srcRect/>
            <a:stretch>
              <a:fillRect l="-7444" r="-7444"/>
            </a:stretch>
          </a:blipFill>
          <a:ln>
            <a:noFill/>
          </a:ln>
          <a:effectLst>
            <a:innerShdw blurRad="889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9254247" y="-7102"/>
            <a:ext cx="180000" cy="0"/>
          </a:xfrm>
          <a:prstGeom prst="straightConnector1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9254247" y="5157502"/>
            <a:ext cx="180000" cy="0"/>
          </a:xfrm>
          <a:prstGeom prst="straightConnector1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9189050" y="-268488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174587" y="-268488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8224729" y="5212052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7540562" y="5212052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51623" y="12944"/>
            <a:ext cx="6697916" cy="857250"/>
          </a:xfrm>
        </p:spPr>
        <p:txBody>
          <a:bodyPr/>
          <a:lstStyle/>
          <a:p>
            <a:r>
              <a:rPr lang="fi-FI" dirty="0"/>
              <a:t>Mitä vaikutuksia yhteiskunnalle?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1521" y="823532"/>
            <a:ext cx="5996000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dirty="0"/>
              <a:t>Talous: 		</a:t>
            </a:r>
            <a:r>
              <a:rPr lang="fi-FI" sz="2000" dirty="0"/>
              <a:t>Taloudellinen arvo arvoketjussa</a:t>
            </a:r>
          </a:p>
          <a:p>
            <a:r>
              <a:rPr lang="fi-FI" sz="2000" dirty="0"/>
              <a:t>				Taloudelliset kerrannaisvaikutukset</a:t>
            </a:r>
          </a:p>
          <a:p>
            <a:r>
              <a:rPr lang="fi-FI" sz="2000" dirty="0"/>
              <a:t>				Kalan kauppatase</a:t>
            </a:r>
          </a:p>
          <a:p>
            <a:endParaRPr lang="fi-FI" dirty="0"/>
          </a:p>
          <a:p>
            <a:r>
              <a:rPr lang="fi-FI" sz="2800" dirty="0"/>
              <a:t>Työllisyys:	</a:t>
            </a:r>
            <a:r>
              <a:rPr lang="fi-FI" sz="2000" dirty="0"/>
              <a:t>Työllistävyys arvoketjussa</a:t>
            </a:r>
          </a:p>
          <a:p>
            <a:r>
              <a:rPr lang="fi-FI" sz="2000" dirty="0"/>
              <a:t>				Työllisyyden kerrannaisvaikutukset</a:t>
            </a:r>
          </a:p>
          <a:p>
            <a:endParaRPr lang="fi-FI" sz="2000" dirty="0"/>
          </a:p>
          <a:p>
            <a:r>
              <a:rPr lang="fi-FI" sz="2800" dirty="0"/>
              <a:t>Ympäristö: 				</a:t>
            </a:r>
            <a:r>
              <a:rPr lang="fi-FI" sz="2000" dirty="0"/>
              <a:t>Ravinteet</a:t>
            </a:r>
          </a:p>
          <a:p>
            <a:r>
              <a:rPr lang="fi-FI" sz="2000" dirty="0"/>
              <a:t>							Hiilijalanjälki</a:t>
            </a:r>
          </a:p>
          <a:p>
            <a:endParaRPr lang="fi-FI" sz="2000" dirty="0"/>
          </a:p>
          <a:p>
            <a:r>
              <a:rPr lang="fi-FI" sz="2800" dirty="0"/>
              <a:t>Kansanterveys:		</a:t>
            </a:r>
            <a:r>
              <a:rPr lang="fi-FI" sz="2000" dirty="0"/>
              <a:t>Alentunut tautitaakka</a:t>
            </a:r>
          </a:p>
        </p:txBody>
      </p:sp>
    </p:spTree>
    <p:extLst>
      <p:ext uri="{BB962C8B-B14F-4D97-AF65-F5344CB8AC3E}">
        <p14:creationId xmlns:p14="http://schemas.microsoft.com/office/powerpoint/2010/main" val="4054138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0975" y="-1"/>
            <a:ext cx="5153025" cy="5153025"/>
          </a:xfrm>
          <a:prstGeom prst="rect">
            <a:avLst/>
          </a:prstGeom>
        </p:spPr>
      </p:pic>
      <p:sp>
        <p:nvSpPr>
          <p:cNvPr id="8" name="Freeform 5"/>
          <p:cNvSpPr>
            <a:spLocks/>
          </p:cNvSpPr>
          <p:nvPr/>
        </p:nvSpPr>
        <p:spPr bwMode="auto">
          <a:xfrm>
            <a:off x="1" y="0"/>
            <a:ext cx="7046258" cy="5143362"/>
          </a:xfrm>
          <a:custGeom>
            <a:avLst/>
            <a:gdLst>
              <a:gd name="T0" fmla="*/ 4989 w 5022"/>
              <a:gd name="T1" fmla="*/ 0 h 3531"/>
              <a:gd name="T2" fmla="*/ 0 w 5022"/>
              <a:gd name="T3" fmla="*/ 0 h 3531"/>
              <a:gd name="T4" fmla="*/ 0 w 5022"/>
              <a:gd name="T5" fmla="*/ 3531 h 3531"/>
              <a:gd name="T6" fmla="*/ 3916 w 5022"/>
              <a:gd name="T7" fmla="*/ 3531 h 3531"/>
              <a:gd name="T8" fmla="*/ 3916 w 5022"/>
              <a:gd name="T9" fmla="*/ 3531 h 3531"/>
              <a:gd name="T10" fmla="*/ 3980 w 5022"/>
              <a:gd name="T11" fmla="*/ 3449 h 3531"/>
              <a:gd name="T12" fmla="*/ 4044 w 5022"/>
              <a:gd name="T13" fmla="*/ 3365 h 3531"/>
              <a:gd name="T14" fmla="*/ 4106 w 5022"/>
              <a:gd name="T15" fmla="*/ 3282 h 3531"/>
              <a:gd name="T16" fmla="*/ 4165 w 5022"/>
              <a:gd name="T17" fmla="*/ 3197 h 3531"/>
              <a:gd name="T18" fmla="*/ 4222 w 5022"/>
              <a:gd name="T19" fmla="*/ 3111 h 3531"/>
              <a:gd name="T20" fmla="*/ 4279 w 5022"/>
              <a:gd name="T21" fmla="*/ 3025 h 3531"/>
              <a:gd name="T22" fmla="*/ 4333 w 5022"/>
              <a:gd name="T23" fmla="*/ 2937 h 3531"/>
              <a:gd name="T24" fmla="*/ 4385 w 5022"/>
              <a:gd name="T25" fmla="*/ 2849 h 3531"/>
              <a:gd name="T26" fmla="*/ 4435 w 5022"/>
              <a:gd name="T27" fmla="*/ 2759 h 3531"/>
              <a:gd name="T28" fmla="*/ 4483 w 5022"/>
              <a:gd name="T29" fmla="*/ 2670 h 3531"/>
              <a:gd name="T30" fmla="*/ 4530 w 5022"/>
              <a:gd name="T31" fmla="*/ 2578 h 3531"/>
              <a:gd name="T32" fmla="*/ 4574 w 5022"/>
              <a:gd name="T33" fmla="*/ 2487 h 3531"/>
              <a:gd name="T34" fmla="*/ 4616 w 5022"/>
              <a:gd name="T35" fmla="*/ 2396 h 3531"/>
              <a:gd name="T36" fmla="*/ 4658 w 5022"/>
              <a:gd name="T37" fmla="*/ 2304 h 3531"/>
              <a:gd name="T38" fmla="*/ 4695 w 5022"/>
              <a:gd name="T39" fmla="*/ 2210 h 3531"/>
              <a:gd name="T40" fmla="*/ 4732 w 5022"/>
              <a:gd name="T41" fmla="*/ 2116 h 3531"/>
              <a:gd name="T42" fmla="*/ 4767 w 5022"/>
              <a:gd name="T43" fmla="*/ 2022 h 3531"/>
              <a:gd name="T44" fmla="*/ 4798 w 5022"/>
              <a:gd name="T45" fmla="*/ 1926 h 3531"/>
              <a:gd name="T46" fmla="*/ 4829 w 5022"/>
              <a:gd name="T47" fmla="*/ 1830 h 3531"/>
              <a:gd name="T48" fmla="*/ 4858 w 5022"/>
              <a:gd name="T49" fmla="*/ 1733 h 3531"/>
              <a:gd name="T50" fmla="*/ 4883 w 5022"/>
              <a:gd name="T51" fmla="*/ 1636 h 3531"/>
              <a:gd name="T52" fmla="*/ 4907 w 5022"/>
              <a:gd name="T53" fmla="*/ 1538 h 3531"/>
              <a:gd name="T54" fmla="*/ 4928 w 5022"/>
              <a:gd name="T55" fmla="*/ 1441 h 3531"/>
              <a:gd name="T56" fmla="*/ 4947 w 5022"/>
              <a:gd name="T57" fmla="*/ 1341 h 3531"/>
              <a:gd name="T58" fmla="*/ 4965 w 5022"/>
              <a:gd name="T59" fmla="*/ 1242 h 3531"/>
              <a:gd name="T60" fmla="*/ 4980 w 5022"/>
              <a:gd name="T61" fmla="*/ 1142 h 3531"/>
              <a:gd name="T62" fmla="*/ 4992 w 5022"/>
              <a:gd name="T63" fmla="*/ 1042 h 3531"/>
              <a:gd name="T64" fmla="*/ 5003 w 5022"/>
              <a:gd name="T65" fmla="*/ 941 h 3531"/>
              <a:gd name="T66" fmla="*/ 5012 w 5022"/>
              <a:gd name="T67" fmla="*/ 839 h 3531"/>
              <a:gd name="T68" fmla="*/ 5018 w 5022"/>
              <a:gd name="T69" fmla="*/ 738 h 3531"/>
              <a:gd name="T70" fmla="*/ 5021 w 5022"/>
              <a:gd name="T71" fmla="*/ 635 h 3531"/>
              <a:gd name="T72" fmla="*/ 5022 w 5022"/>
              <a:gd name="T73" fmla="*/ 533 h 3531"/>
              <a:gd name="T74" fmla="*/ 5022 w 5022"/>
              <a:gd name="T75" fmla="*/ 533 h 3531"/>
              <a:gd name="T76" fmla="*/ 5022 w 5022"/>
              <a:gd name="T77" fmla="*/ 466 h 3531"/>
              <a:gd name="T78" fmla="*/ 5021 w 5022"/>
              <a:gd name="T79" fmla="*/ 399 h 3531"/>
              <a:gd name="T80" fmla="*/ 5018 w 5022"/>
              <a:gd name="T81" fmla="*/ 331 h 3531"/>
              <a:gd name="T82" fmla="*/ 5015 w 5022"/>
              <a:gd name="T83" fmla="*/ 264 h 3531"/>
              <a:gd name="T84" fmla="*/ 5010 w 5022"/>
              <a:gd name="T85" fmla="*/ 197 h 3531"/>
              <a:gd name="T86" fmla="*/ 5004 w 5022"/>
              <a:gd name="T87" fmla="*/ 131 h 3531"/>
              <a:gd name="T88" fmla="*/ 4997 w 5022"/>
              <a:gd name="T89" fmla="*/ 66 h 3531"/>
              <a:gd name="T90" fmla="*/ 4989 w 5022"/>
              <a:gd name="T91" fmla="*/ 0 h 3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5022" h="3531">
                <a:moveTo>
                  <a:pt x="4989" y="0"/>
                </a:moveTo>
                <a:lnTo>
                  <a:pt x="0" y="0"/>
                </a:lnTo>
                <a:lnTo>
                  <a:pt x="0" y="3531"/>
                </a:lnTo>
                <a:lnTo>
                  <a:pt x="3916" y="3531"/>
                </a:lnTo>
                <a:lnTo>
                  <a:pt x="3916" y="3531"/>
                </a:lnTo>
                <a:lnTo>
                  <a:pt x="3980" y="3449"/>
                </a:lnTo>
                <a:lnTo>
                  <a:pt x="4044" y="3365"/>
                </a:lnTo>
                <a:lnTo>
                  <a:pt x="4106" y="3282"/>
                </a:lnTo>
                <a:lnTo>
                  <a:pt x="4165" y="3197"/>
                </a:lnTo>
                <a:lnTo>
                  <a:pt x="4222" y="3111"/>
                </a:lnTo>
                <a:lnTo>
                  <a:pt x="4279" y="3025"/>
                </a:lnTo>
                <a:lnTo>
                  <a:pt x="4333" y="2937"/>
                </a:lnTo>
                <a:lnTo>
                  <a:pt x="4385" y="2849"/>
                </a:lnTo>
                <a:lnTo>
                  <a:pt x="4435" y="2759"/>
                </a:lnTo>
                <a:lnTo>
                  <a:pt x="4483" y="2670"/>
                </a:lnTo>
                <a:lnTo>
                  <a:pt x="4530" y="2578"/>
                </a:lnTo>
                <a:lnTo>
                  <a:pt x="4574" y="2487"/>
                </a:lnTo>
                <a:lnTo>
                  <a:pt x="4616" y="2396"/>
                </a:lnTo>
                <a:lnTo>
                  <a:pt x="4658" y="2304"/>
                </a:lnTo>
                <a:lnTo>
                  <a:pt x="4695" y="2210"/>
                </a:lnTo>
                <a:lnTo>
                  <a:pt x="4732" y="2116"/>
                </a:lnTo>
                <a:lnTo>
                  <a:pt x="4767" y="2022"/>
                </a:lnTo>
                <a:lnTo>
                  <a:pt x="4798" y="1926"/>
                </a:lnTo>
                <a:lnTo>
                  <a:pt x="4829" y="1830"/>
                </a:lnTo>
                <a:lnTo>
                  <a:pt x="4858" y="1733"/>
                </a:lnTo>
                <a:lnTo>
                  <a:pt x="4883" y="1636"/>
                </a:lnTo>
                <a:lnTo>
                  <a:pt x="4907" y="1538"/>
                </a:lnTo>
                <a:lnTo>
                  <a:pt x="4928" y="1441"/>
                </a:lnTo>
                <a:lnTo>
                  <a:pt x="4947" y="1341"/>
                </a:lnTo>
                <a:lnTo>
                  <a:pt x="4965" y="1242"/>
                </a:lnTo>
                <a:lnTo>
                  <a:pt x="4980" y="1142"/>
                </a:lnTo>
                <a:lnTo>
                  <a:pt x="4992" y="1042"/>
                </a:lnTo>
                <a:lnTo>
                  <a:pt x="5003" y="941"/>
                </a:lnTo>
                <a:lnTo>
                  <a:pt x="5012" y="839"/>
                </a:lnTo>
                <a:lnTo>
                  <a:pt x="5018" y="738"/>
                </a:lnTo>
                <a:lnTo>
                  <a:pt x="5021" y="635"/>
                </a:lnTo>
                <a:lnTo>
                  <a:pt x="5022" y="533"/>
                </a:lnTo>
                <a:lnTo>
                  <a:pt x="5022" y="533"/>
                </a:lnTo>
                <a:lnTo>
                  <a:pt x="5022" y="466"/>
                </a:lnTo>
                <a:lnTo>
                  <a:pt x="5021" y="399"/>
                </a:lnTo>
                <a:lnTo>
                  <a:pt x="5018" y="331"/>
                </a:lnTo>
                <a:lnTo>
                  <a:pt x="5015" y="264"/>
                </a:lnTo>
                <a:lnTo>
                  <a:pt x="5010" y="197"/>
                </a:lnTo>
                <a:lnTo>
                  <a:pt x="5004" y="131"/>
                </a:lnTo>
                <a:lnTo>
                  <a:pt x="4997" y="66"/>
                </a:lnTo>
                <a:lnTo>
                  <a:pt x="498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88900" dist="50800" algn="l" rotWithShape="0">
              <a:prstClr val="black">
                <a:alpha val="5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Taloudellinen arvo</a:t>
            </a:r>
          </a:p>
        </p:txBody>
      </p:sp>
      <p:sp>
        <p:nvSpPr>
          <p:cNvPr id="9" name="Left Arrow 8"/>
          <p:cNvSpPr/>
          <p:nvPr/>
        </p:nvSpPr>
        <p:spPr>
          <a:xfrm>
            <a:off x="9315450" y="2029238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Left Arrow 12"/>
          <p:cNvSpPr/>
          <p:nvPr/>
        </p:nvSpPr>
        <p:spPr>
          <a:xfrm flipH="1">
            <a:off x="-526360" y="1749425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43996" y="4687773"/>
            <a:ext cx="2138867" cy="367625"/>
            <a:chOff x="343996" y="4594636"/>
            <a:chExt cx="2138867" cy="367625"/>
          </a:xfrm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3996" y="4766202"/>
              <a:ext cx="100142" cy="162730"/>
            </a:xfrm>
            <a:custGeom>
              <a:avLst/>
              <a:gdLst>
                <a:gd name="T0" fmla="*/ 0 w 57"/>
                <a:gd name="T1" fmla="*/ 0 h 92"/>
                <a:gd name="T2" fmla="*/ 0 w 57"/>
                <a:gd name="T3" fmla="*/ 73 h 92"/>
                <a:gd name="T4" fmla="*/ 21 w 57"/>
                <a:gd name="T5" fmla="*/ 92 h 92"/>
                <a:gd name="T6" fmla="*/ 57 w 57"/>
                <a:gd name="T7" fmla="*/ 91 h 92"/>
                <a:gd name="T8" fmla="*/ 56 w 57"/>
                <a:gd name="T9" fmla="*/ 78 h 92"/>
                <a:gd name="T10" fmla="*/ 24 w 57"/>
                <a:gd name="T11" fmla="*/ 78 h 92"/>
                <a:gd name="T12" fmla="*/ 18 w 57"/>
                <a:gd name="T13" fmla="*/ 76 h 92"/>
                <a:gd name="T14" fmla="*/ 17 w 57"/>
                <a:gd name="T15" fmla="*/ 71 h 92"/>
                <a:gd name="T16" fmla="*/ 17 w 57"/>
                <a:gd name="T17" fmla="*/ 0 h 92"/>
                <a:gd name="T18" fmla="*/ 0 w 57"/>
                <a:gd name="T1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92">
                  <a:moveTo>
                    <a:pt x="0" y="0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0" y="86"/>
                    <a:pt x="7" y="92"/>
                    <a:pt x="21" y="92"/>
                  </a:cubicBezTo>
                  <a:cubicBezTo>
                    <a:pt x="36" y="92"/>
                    <a:pt x="48" y="92"/>
                    <a:pt x="57" y="91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22" y="78"/>
                    <a:pt x="19" y="78"/>
                    <a:pt x="18" y="76"/>
                  </a:cubicBezTo>
                  <a:cubicBezTo>
                    <a:pt x="17" y="75"/>
                    <a:pt x="17" y="73"/>
                    <a:pt x="17" y="71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Freeform 6"/>
            <p:cNvSpPr>
              <a:spLocks/>
            </p:cNvSpPr>
            <p:nvPr userDrawn="1"/>
          </p:nvSpPr>
          <p:spPr bwMode="auto">
            <a:xfrm>
              <a:off x="451501" y="4813328"/>
              <a:ext cx="105296" cy="118550"/>
            </a:xfrm>
            <a:custGeom>
              <a:avLst/>
              <a:gdLst>
                <a:gd name="T0" fmla="*/ 44 w 60"/>
                <a:gd name="T1" fmla="*/ 0 h 67"/>
                <a:gd name="T2" fmla="*/ 44 w 60"/>
                <a:gd name="T3" fmla="*/ 46 h 67"/>
                <a:gd name="T4" fmla="*/ 25 w 60"/>
                <a:gd name="T5" fmla="*/ 53 h 67"/>
                <a:gd name="T6" fmla="*/ 18 w 60"/>
                <a:gd name="T7" fmla="*/ 51 h 67"/>
                <a:gd name="T8" fmla="*/ 17 w 60"/>
                <a:gd name="T9" fmla="*/ 44 h 67"/>
                <a:gd name="T10" fmla="*/ 17 w 60"/>
                <a:gd name="T11" fmla="*/ 0 h 67"/>
                <a:gd name="T12" fmla="*/ 0 w 60"/>
                <a:gd name="T13" fmla="*/ 0 h 67"/>
                <a:gd name="T14" fmla="*/ 0 w 60"/>
                <a:gd name="T15" fmla="*/ 49 h 67"/>
                <a:gd name="T16" fmla="*/ 18 w 60"/>
                <a:gd name="T17" fmla="*/ 67 h 67"/>
                <a:gd name="T18" fmla="*/ 46 w 60"/>
                <a:gd name="T19" fmla="*/ 56 h 67"/>
                <a:gd name="T20" fmla="*/ 47 w 60"/>
                <a:gd name="T21" fmla="*/ 65 h 67"/>
                <a:gd name="T22" fmla="*/ 60 w 60"/>
                <a:gd name="T23" fmla="*/ 65 h 67"/>
                <a:gd name="T24" fmla="*/ 60 w 60"/>
                <a:gd name="T25" fmla="*/ 0 h 67"/>
                <a:gd name="T26" fmla="*/ 44 w 60"/>
                <a:gd name="T2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" h="67">
                  <a:moveTo>
                    <a:pt x="44" y="0"/>
                  </a:moveTo>
                  <a:cubicBezTo>
                    <a:pt x="44" y="46"/>
                    <a:pt x="44" y="46"/>
                    <a:pt x="44" y="46"/>
                  </a:cubicBezTo>
                  <a:cubicBezTo>
                    <a:pt x="35" y="51"/>
                    <a:pt x="29" y="53"/>
                    <a:pt x="25" y="53"/>
                  </a:cubicBezTo>
                  <a:cubicBezTo>
                    <a:pt x="21" y="53"/>
                    <a:pt x="19" y="52"/>
                    <a:pt x="18" y="51"/>
                  </a:cubicBezTo>
                  <a:cubicBezTo>
                    <a:pt x="17" y="50"/>
                    <a:pt x="16" y="47"/>
                    <a:pt x="17" y="44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1"/>
                    <a:pt x="6" y="67"/>
                    <a:pt x="18" y="67"/>
                  </a:cubicBezTo>
                  <a:cubicBezTo>
                    <a:pt x="27" y="67"/>
                    <a:pt x="36" y="63"/>
                    <a:pt x="46" y="56"/>
                  </a:cubicBezTo>
                  <a:cubicBezTo>
                    <a:pt x="47" y="65"/>
                    <a:pt x="47" y="65"/>
                    <a:pt x="47" y="65"/>
                  </a:cubicBezTo>
                  <a:cubicBezTo>
                    <a:pt x="60" y="65"/>
                    <a:pt x="60" y="65"/>
                    <a:pt x="60" y="65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578150" y="4766202"/>
              <a:ext cx="106769" cy="162730"/>
            </a:xfrm>
            <a:custGeom>
              <a:avLst/>
              <a:gdLst>
                <a:gd name="T0" fmla="*/ 43 w 61"/>
                <a:gd name="T1" fmla="*/ 92 h 92"/>
                <a:gd name="T2" fmla="*/ 61 w 61"/>
                <a:gd name="T3" fmla="*/ 92 h 92"/>
                <a:gd name="T4" fmla="*/ 41 w 61"/>
                <a:gd name="T5" fmla="*/ 62 h 92"/>
                <a:gd name="T6" fmla="*/ 35 w 61"/>
                <a:gd name="T7" fmla="*/ 56 h 92"/>
                <a:gd name="T8" fmla="*/ 35 w 61"/>
                <a:gd name="T9" fmla="*/ 55 h 92"/>
                <a:gd name="T10" fmla="*/ 41 w 61"/>
                <a:gd name="T11" fmla="*/ 50 h 92"/>
                <a:gd name="T12" fmla="*/ 59 w 61"/>
                <a:gd name="T13" fmla="*/ 27 h 92"/>
                <a:gd name="T14" fmla="*/ 41 w 61"/>
                <a:gd name="T15" fmla="*/ 27 h 92"/>
                <a:gd name="T16" fmla="*/ 23 w 61"/>
                <a:gd name="T17" fmla="*/ 50 h 92"/>
                <a:gd name="T18" fmla="*/ 16 w 61"/>
                <a:gd name="T19" fmla="*/ 50 h 92"/>
                <a:gd name="T20" fmla="*/ 17 w 61"/>
                <a:gd name="T21" fmla="*/ 39 h 92"/>
                <a:gd name="T22" fmla="*/ 17 w 61"/>
                <a:gd name="T23" fmla="*/ 0 h 92"/>
                <a:gd name="T24" fmla="*/ 0 w 61"/>
                <a:gd name="T25" fmla="*/ 0 h 92"/>
                <a:gd name="T26" fmla="*/ 0 w 61"/>
                <a:gd name="T27" fmla="*/ 92 h 92"/>
                <a:gd name="T28" fmla="*/ 16 w 61"/>
                <a:gd name="T29" fmla="*/ 92 h 92"/>
                <a:gd name="T30" fmla="*/ 16 w 61"/>
                <a:gd name="T31" fmla="*/ 71 h 92"/>
                <a:gd name="T32" fmla="*/ 16 w 61"/>
                <a:gd name="T33" fmla="*/ 61 h 92"/>
                <a:gd name="T34" fmla="*/ 23 w 61"/>
                <a:gd name="T35" fmla="*/ 61 h 92"/>
                <a:gd name="T36" fmla="*/ 43 w 61"/>
                <a:gd name="T37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92">
                  <a:moveTo>
                    <a:pt x="43" y="92"/>
                  </a:moveTo>
                  <a:cubicBezTo>
                    <a:pt x="61" y="92"/>
                    <a:pt x="61" y="92"/>
                    <a:pt x="61" y="9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39" y="59"/>
                    <a:pt x="37" y="57"/>
                    <a:pt x="35" y="56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37" y="54"/>
                    <a:pt x="39" y="52"/>
                    <a:pt x="41" y="50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6" y="47"/>
                    <a:pt x="17" y="43"/>
                    <a:pt x="17" y="39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69"/>
                    <a:pt x="16" y="65"/>
                    <a:pt x="16" y="61"/>
                  </a:cubicBezTo>
                  <a:cubicBezTo>
                    <a:pt x="23" y="61"/>
                    <a:pt x="23" y="61"/>
                    <a:pt x="23" y="61"/>
                  </a:cubicBezTo>
                  <a:lnTo>
                    <a:pt x="43" y="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681237" y="4810382"/>
              <a:ext cx="107505" cy="121496"/>
            </a:xfrm>
            <a:custGeom>
              <a:avLst/>
              <a:gdLst>
                <a:gd name="T0" fmla="*/ 61 w 61"/>
                <a:gd name="T1" fmla="*/ 23 h 69"/>
                <a:gd name="T2" fmla="*/ 54 w 61"/>
                <a:gd name="T3" fmla="*/ 6 h 69"/>
                <a:gd name="T4" fmla="*/ 31 w 61"/>
                <a:gd name="T5" fmla="*/ 0 h 69"/>
                <a:gd name="T6" fmla="*/ 7 w 61"/>
                <a:gd name="T7" fmla="*/ 8 h 69"/>
                <a:gd name="T8" fmla="*/ 0 w 61"/>
                <a:gd name="T9" fmla="*/ 34 h 69"/>
                <a:gd name="T10" fmla="*/ 7 w 61"/>
                <a:gd name="T11" fmla="*/ 61 h 69"/>
                <a:gd name="T12" fmla="*/ 32 w 61"/>
                <a:gd name="T13" fmla="*/ 69 h 69"/>
                <a:gd name="T14" fmla="*/ 59 w 61"/>
                <a:gd name="T15" fmla="*/ 64 h 69"/>
                <a:gd name="T16" fmla="*/ 58 w 61"/>
                <a:gd name="T17" fmla="*/ 54 h 69"/>
                <a:gd name="T18" fmla="*/ 34 w 61"/>
                <a:gd name="T19" fmla="*/ 55 h 69"/>
                <a:gd name="T20" fmla="*/ 22 w 61"/>
                <a:gd name="T21" fmla="*/ 53 h 69"/>
                <a:gd name="T22" fmla="*/ 17 w 61"/>
                <a:gd name="T23" fmla="*/ 41 h 69"/>
                <a:gd name="T24" fmla="*/ 44 w 61"/>
                <a:gd name="T25" fmla="*/ 41 h 69"/>
                <a:gd name="T26" fmla="*/ 61 w 61"/>
                <a:gd name="T27" fmla="*/ 23 h 69"/>
                <a:gd name="T28" fmla="*/ 45 w 61"/>
                <a:gd name="T29" fmla="*/ 22 h 69"/>
                <a:gd name="T30" fmla="*/ 39 w 61"/>
                <a:gd name="T31" fmla="*/ 30 h 69"/>
                <a:gd name="T32" fmla="*/ 17 w 61"/>
                <a:gd name="T33" fmla="*/ 30 h 69"/>
                <a:gd name="T34" fmla="*/ 20 w 61"/>
                <a:gd name="T35" fmla="*/ 16 h 69"/>
                <a:gd name="T36" fmla="*/ 32 w 61"/>
                <a:gd name="T37" fmla="*/ 13 h 69"/>
                <a:gd name="T38" fmla="*/ 42 w 61"/>
                <a:gd name="T39" fmla="*/ 15 h 69"/>
                <a:gd name="T40" fmla="*/ 45 w 61"/>
                <a:gd name="T41" fmla="*/ 2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1" h="69">
                  <a:moveTo>
                    <a:pt x="61" y="23"/>
                  </a:moveTo>
                  <a:cubicBezTo>
                    <a:pt x="61" y="15"/>
                    <a:pt x="59" y="9"/>
                    <a:pt x="54" y="6"/>
                  </a:cubicBezTo>
                  <a:cubicBezTo>
                    <a:pt x="49" y="2"/>
                    <a:pt x="42" y="0"/>
                    <a:pt x="31" y="0"/>
                  </a:cubicBezTo>
                  <a:cubicBezTo>
                    <a:pt x="20" y="0"/>
                    <a:pt x="12" y="3"/>
                    <a:pt x="7" y="8"/>
                  </a:cubicBezTo>
                  <a:cubicBezTo>
                    <a:pt x="2" y="13"/>
                    <a:pt x="0" y="22"/>
                    <a:pt x="0" y="34"/>
                  </a:cubicBezTo>
                  <a:cubicBezTo>
                    <a:pt x="0" y="47"/>
                    <a:pt x="2" y="55"/>
                    <a:pt x="7" y="61"/>
                  </a:cubicBezTo>
                  <a:cubicBezTo>
                    <a:pt x="12" y="66"/>
                    <a:pt x="21" y="69"/>
                    <a:pt x="32" y="69"/>
                  </a:cubicBezTo>
                  <a:cubicBezTo>
                    <a:pt x="44" y="69"/>
                    <a:pt x="53" y="67"/>
                    <a:pt x="59" y="64"/>
                  </a:cubicBezTo>
                  <a:cubicBezTo>
                    <a:pt x="58" y="54"/>
                    <a:pt x="58" y="54"/>
                    <a:pt x="58" y="54"/>
                  </a:cubicBezTo>
                  <a:cubicBezTo>
                    <a:pt x="49" y="55"/>
                    <a:pt x="41" y="55"/>
                    <a:pt x="34" y="55"/>
                  </a:cubicBezTo>
                  <a:cubicBezTo>
                    <a:pt x="29" y="55"/>
                    <a:pt x="24" y="54"/>
                    <a:pt x="22" y="53"/>
                  </a:cubicBezTo>
                  <a:cubicBezTo>
                    <a:pt x="19" y="51"/>
                    <a:pt x="18" y="47"/>
                    <a:pt x="17" y="4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55" y="41"/>
                    <a:pt x="61" y="35"/>
                    <a:pt x="61" y="23"/>
                  </a:cubicBezTo>
                  <a:moveTo>
                    <a:pt x="45" y="22"/>
                  </a:moveTo>
                  <a:cubicBezTo>
                    <a:pt x="45" y="27"/>
                    <a:pt x="43" y="30"/>
                    <a:pt x="39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23"/>
                    <a:pt x="18" y="19"/>
                    <a:pt x="20" y="16"/>
                  </a:cubicBezTo>
                  <a:cubicBezTo>
                    <a:pt x="22" y="14"/>
                    <a:pt x="26" y="13"/>
                    <a:pt x="32" y="13"/>
                  </a:cubicBezTo>
                  <a:cubicBezTo>
                    <a:pt x="37" y="13"/>
                    <a:pt x="40" y="13"/>
                    <a:pt x="42" y="15"/>
                  </a:cubicBezTo>
                  <a:cubicBezTo>
                    <a:pt x="44" y="16"/>
                    <a:pt x="45" y="19"/>
                    <a:pt x="45" y="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623803" y="4594636"/>
              <a:ext cx="219428" cy="204701"/>
            </a:xfrm>
            <a:custGeom>
              <a:avLst/>
              <a:gdLst>
                <a:gd name="T0" fmla="*/ 65 w 125"/>
                <a:gd name="T1" fmla="*/ 1 h 116"/>
                <a:gd name="T2" fmla="*/ 0 w 125"/>
                <a:gd name="T3" fmla="*/ 44 h 116"/>
                <a:gd name="T4" fmla="*/ 13 w 125"/>
                <a:gd name="T5" fmla="*/ 76 h 116"/>
                <a:gd name="T6" fmla="*/ 39 w 125"/>
                <a:gd name="T7" fmla="*/ 91 h 116"/>
                <a:gd name="T8" fmla="*/ 39 w 125"/>
                <a:gd name="T9" fmla="*/ 91 h 116"/>
                <a:gd name="T10" fmla="*/ 39 w 125"/>
                <a:gd name="T11" fmla="*/ 92 h 116"/>
                <a:gd name="T12" fmla="*/ 39 w 125"/>
                <a:gd name="T13" fmla="*/ 92 h 116"/>
                <a:gd name="T14" fmla="*/ 21 w 125"/>
                <a:gd name="T15" fmla="*/ 116 h 116"/>
                <a:gd name="T16" fmla="*/ 30 w 125"/>
                <a:gd name="T17" fmla="*/ 116 h 116"/>
                <a:gd name="T18" fmla="*/ 66 w 125"/>
                <a:gd name="T19" fmla="*/ 95 h 116"/>
                <a:gd name="T20" fmla="*/ 124 w 125"/>
                <a:gd name="T21" fmla="*/ 49 h 116"/>
                <a:gd name="T22" fmla="*/ 65 w 125"/>
                <a:gd name="T23" fmla="*/ 1 h 116"/>
                <a:gd name="T24" fmla="*/ 82 w 125"/>
                <a:gd name="T25" fmla="*/ 77 h 116"/>
                <a:gd name="T26" fmla="*/ 52 w 125"/>
                <a:gd name="T27" fmla="*/ 85 h 116"/>
                <a:gd name="T28" fmla="*/ 70 w 125"/>
                <a:gd name="T29" fmla="*/ 56 h 116"/>
                <a:gd name="T30" fmla="*/ 68 w 125"/>
                <a:gd name="T31" fmla="*/ 56 h 116"/>
                <a:gd name="T32" fmla="*/ 41 w 125"/>
                <a:gd name="T33" fmla="*/ 83 h 116"/>
                <a:gd name="T34" fmla="*/ 32 w 125"/>
                <a:gd name="T35" fmla="*/ 78 h 116"/>
                <a:gd name="T36" fmla="*/ 35 w 125"/>
                <a:gd name="T37" fmla="*/ 29 h 116"/>
                <a:gd name="T38" fmla="*/ 75 w 125"/>
                <a:gd name="T39" fmla="*/ 19 h 116"/>
                <a:gd name="T40" fmla="*/ 99 w 125"/>
                <a:gd name="T41" fmla="*/ 16 h 116"/>
                <a:gd name="T42" fmla="*/ 82 w 125"/>
                <a:gd name="T43" fmla="*/ 7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5" h="116">
                  <a:moveTo>
                    <a:pt x="65" y="1"/>
                  </a:moveTo>
                  <a:cubicBezTo>
                    <a:pt x="30" y="0"/>
                    <a:pt x="1" y="19"/>
                    <a:pt x="0" y="44"/>
                  </a:cubicBezTo>
                  <a:cubicBezTo>
                    <a:pt x="0" y="56"/>
                    <a:pt x="3" y="67"/>
                    <a:pt x="13" y="76"/>
                  </a:cubicBezTo>
                  <a:cubicBezTo>
                    <a:pt x="26" y="89"/>
                    <a:pt x="39" y="91"/>
                    <a:pt x="39" y="91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8" y="93"/>
                    <a:pt x="21" y="116"/>
                    <a:pt x="21" y="116"/>
                  </a:cubicBezTo>
                  <a:cubicBezTo>
                    <a:pt x="30" y="116"/>
                    <a:pt x="30" y="116"/>
                    <a:pt x="30" y="116"/>
                  </a:cubicBezTo>
                  <a:cubicBezTo>
                    <a:pt x="39" y="109"/>
                    <a:pt x="60" y="95"/>
                    <a:pt x="66" y="95"/>
                  </a:cubicBezTo>
                  <a:cubicBezTo>
                    <a:pt x="104" y="94"/>
                    <a:pt x="124" y="70"/>
                    <a:pt x="124" y="49"/>
                  </a:cubicBezTo>
                  <a:cubicBezTo>
                    <a:pt x="125" y="24"/>
                    <a:pt x="100" y="3"/>
                    <a:pt x="65" y="1"/>
                  </a:cubicBezTo>
                  <a:close/>
                  <a:moveTo>
                    <a:pt x="82" y="77"/>
                  </a:moveTo>
                  <a:cubicBezTo>
                    <a:pt x="74" y="83"/>
                    <a:pt x="62" y="86"/>
                    <a:pt x="52" y="85"/>
                  </a:cubicBezTo>
                  <a:cubicBezTo>
                    <a:pt x="60" y="71"/>
                    <a:pt x="70" y="56"/>
                    <a:pt x="70" y="56"/>
                  </a:cubicBezTo>
                  <a:cubicBezTo>
                    <a:pt x="68" y="56"/>
                    <a:pt x="68" y="56"/>
                    <a:pt x="68" y="56"/>
                  </a:cubicBezTo>
                  <a:cubicBezTo>
                    <a:pt x="65" y="59"/>
                    <a:pt x="52" y="69"/>
                    <a:pt x="41" y="83"/>
                  </a:cubicBezTo>
                  <a:cubicBezTo>
                    <a:pt x="37" y="82"/>
                    <a:pt x="34" y="80"/>
                    <a:pt x="32" y="78"/>
                  </a:cubicBezTo>
                  <a:cubicBezTo>
                    <a:pt x="17" y="65"/>
                    <a:pt x="20" y="41"/>
                    <a:pt x="35" y="29"/>
                  </a:cubicBezTo>
                  <a:cubicBezTo>
                    <a:pt x="47" y="19"/>
                    <a:pt x="62" y="19"/>
                    <a:pt x="75" y="19"/>
                  </a:cubicBezTo>
                  <a:cubicBezTo>
                    <a:pt x="89" y="19"/>
                    <a:pt x="99" y="16"/>
                    <a:pt x="99" y="16"/>
                  </a:cubicBezTo>
                  <a:cubicBezTo>
                    <a:pt x="99" y="16"/>
                    <a:pt x="108" y="56"/>
                    <a:pt x="82" y="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5698" y="4792731"/>
              <a:ext cx="1557165" cy="169530"/>
            </a:xfrm>
            <a:prstGeom prst="rect">
              <a:avLst/>
            </a:prstGeom>
          </p:spPr>
        </p:pic>
      </p:grpSp>
      <p:cxnSp>
        <p:nvCxnSpPr>
          <p:cNvPr id="23" name="Straight Connector 22"/>
          <p:cNvCxnSpPr/>
          <p:nvPr/>
        </p:nvCxnSpPr>
        <p:spPr>
          <a:xfrm flipV="1">
            <a:off x="6982450" y="-296964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-16874" y="-296964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5496550" y="5256111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-7349" y="5256111"/>
            <a:ext cx="0" cy="18000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Left Arrow 26"/>
          <p:cNvSpPr/>
          <p:nvPr/>
        </p:nvSpPr>
        <p:spPr>
          <a:xfrm flipH="1">
            <a:off x="-526360" y="4873625"/>
            <a:ext cx="287866" cy="186267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-238494" y="2266"/>
            <a:ext cx="180000" cy="0"/>
          </a:xfrm>
          <a:prstGeom prst="straightConnector1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-238494" y="5140568"/>
            <a:ext cx="180000" cy="0"/>
          </a:xfrm>
          <a:prstGeom prst="straightConnector1">
            <a:avLst/>
          </a:prstGeom>
          <a:ln w="12700">
            <a:solidFill>
              <a:srgbClr val="00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4566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456" y="195263"/>
            <a:ext cx="8447314" cy="857250"/>
          </a:xfrm>
        </p:spPr>
        <p:txBody>
          <a:bodyPr/>
          <a:lstStyle/>
          <a:p>
            <a:r>
              <a:rPr lang="fi-FI" dirty="0"/>
              <a:t>Taloudelliset mallinnukset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88469" y="4842785"/>
            <a:ext cx="742071" cy="19911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23176C-D4AF-4576-BB85-ED8AF6FF37CF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1.10.2021</a:t>
            </a:fld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663A1BEB-7D82-4084-9D47-1B68426A3441}"/>
              </a:ext>
            </a:extLst>
          </p:cNvPr>
          <p:cNvSpPr txBox="1"/>
          <p:nvPr/>
        </p:nvSpPr>
        <p:spPr>
          <a:xfrm>
            <a:off x="1119217" y="2116651"/>
            <a:ext cx="63017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/>
              <a:t>Mallinnuksilla arvioitiin kalan arvo kalan koko</a:t>
            </a:r>
          </a:p>
          <a:p>
            <a:r>
              <a:rPr lang="fi-FI" sz="2400" dirty="0"/>
              <a:t>arvoketjulle vähittäis- ja vientihinnoilla. </a:t>
            </a:r>
          </a:p>
        </p:txBody>
      </p:sp>
    </p:spTree>
    <p:extLst>
      <p:ext uri="{BB962C8B-B14F-4D97-AF65-F5344CB8AC3E}">
        <p14:creationId xmlns:p14="http://schemas.microsoft.com/office/powerpoint/2010/main" val="3179539305"/>
      </p:ext>
    </p:extLst>
  </p:cSld>
  <p:clrMapOvr>
    <a:masterClrMapping/>
  </p:clrMapOvr>
</p:sld>
</file>

<file path=ppt/theme/theme1.xml><?xml version="1.0" encoding="utf-8"?>
<a:theme xmlns:a="http://schemas.openxmlformats.org/drawingml/2006/main" name="Luke_PP_FI_widescreen_16_9">
  <a:themeElements>
    <a:clrScheme name="Luke 2">
      <a:dk1>
        <a:srgbClr val="54585A"/>
      </a:dk1>
      <a:lt1>
        <a:sysClr val="window" lastClr="FFFFFF"/>
      </a:lt1>
      <a:dk2>
        <a:srgbClr val="54585A"/>
      </a:dk2>
      <a:lt2>
        <a:srgbClr val="FFFFFF"/>
      </a:lt2>
      <a:accent1>
        <a:srgbClr val="FF8200"/>
      </a:accent1>
      <a:accent2>
        <a:srgbClr val="00B5E2"/>
      </a:accent2>
      <a:accent3>
        <a:srgbClr val="0033A0"/>
      </a:accent3>
      <a:accent4>
        <a:srgbClr val="78BE20"/>
      </a:accent4>
      <a:accent5>
        <a:srgbClr val="E10098"/>
      </a:accent5>
      <a:accent6>
        <a:srgbClr val="7F3F98"/>
      </a:accent6>
      <a:hlink>
        <a:srgbClr val="FF8200"/>
      </a:hlink>
      <a:folHlink>
        <a:srgbClr val="4C4C4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irst slide white background">
  <a:themeElements>
    <a:clrScheme name="Luke 2">
      <a:dk1>
        <a:srgbClr val="54585A"/>
      </a:dk1>
      <a:lt1>
        <a:sysClr val="window" lastClr="FFFFFF"/>
      </a:lt1>
      <a:dk2>
        <a:srgbClr val="54585A"/>
      </a:dk2>
      <a:lt2>
        <a:srgbClr val="FFFFFF"/>
      </a:lt2>
      <a:accent1>
        <a:srgbClr val="FF8200"/>
      </a:accent1>
      <a:accent2>
        <a:srgbClr val="00B5E2"/>
      </a:accent2>
      <a:accent3>
        <a:srgbClr val="0033A0"/>
      </a:accent3>
      <a:accent4>
        <a:srgbClr val="78BE20"/>
      </a:accent4>
      <a:accent5>
        <a:srgbClr val="E10098"/>
      </a:accent5>
      <a:accent6>
        <a:srgbClr val="7F3F98"/>
      </a:accent6>
      <a:hlink>
        <a:srgbClr val="FF8200"/>
      </a:hlink>
      <a:folHlink>
        <a:srgbClr val="4C4C4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ontent solid background">
  <a:themeElements>
    <a:clrScheme name="Luke 2">
      <a:dk1>
        <a:srgbClr val="54585A"/>
      </a:dk1>
      <a:lt1>
        <a:sysClr val="window" lastClr="FFFFFF"/>
      </a:lt1>
      <a:dk2>
        <a:srgbClr val="54585A"/>
      </a:dk2>
      <a:lt2>
        <a:srgbClr val="FFFFFF"/>
      </a:lt2>
      <a:accent1>
        <a:srgbClr val="FF8200"/>
      </a:accent1>
      <a:accent2>
        <a:srgbClr val="00B5E2"/>
      </a:accent2>
      <a:accent3>
        <a:srgbClr val="0033A0"/>
      </a:accent3>
      <a:accent4>
        <a:srgbClr val="78BE20"/>
      </a:accent4>
      <a:accent5>
        <a:srgbClr val="E10098"/>
      </a:accent5>
      <a:accent6>
        <a:srgbClr val="7F3F98"/>
      </a:accent6>
      <a:hlink>
        <a:srgbClr val="FF8200"/>
      </a:hlink>
      <a:folHlink>
        <a:srgbClr val="4C4C4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First slide/Content curve">
  <a:themeElements>
    <a:clrScheme name="Luke 2">
      <a:dk1>
        <a:srgbClr val="54585A"/>
      </a:dk1>
      <a:lt1>
        <a:sysClr val="window" lastClr="FFFFFF"/>
      </a:lt1>
      <a:dk2>
        <a:srgbClr val="54585A"/>
      </a:dk2>
      <a:lt2>
        <a:srgbClr val="FFFFFF"/>
      </a:lt2>
      <a:accent1>
        <a:srgbClr val="FF8200"/>
      </a:accent1>
      <a:accent2>
        <a:srgbClr val="00B5E2"/>
      </a:accent2>
      <a:accent3>
        <a:srgbClr val="0033A0"/>
      </a:accent3>
      <a:accent4>
        <a:srgbClr val="78BE20"/>
      </a:accent4>
      <a:accent5>
        <a:srgbClr val="E10098"/>
      </a:accent5>
      <a:accent6>
        <a:srgbClr val="7F3F98"/>
      </a:accent6>
      <a:hlink>
        <a:srgbClr val="FF8200"/>
      </a:hlink>
      <a:folHlink>
        <a:srgbClr val="4C4C4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Final slides">
  <a:themeElements>
    <a:clrScheme name="Luke 2">
      <a:dk1>
        <a:srgbClr val="54585A"/>
      </a:dk1>
      <a:lt1>
        <a:sysClr val="window" lastClr="FFFFFF"/>
      </a:lt1>
      <a:dk2>
        <a:srgbClr val="54585A"/>
      </a:dk2>
      <a:lt2>
        <a:srgbClr val="FFFFFF"/>
      </a:lt2>
      <a:accent1>
        <a:srgbClr val="FF8200"/>
      </a:accent1>
      <a:accent2>
        <a:srgbClr val="00B5E2"/>
      </a:accent2>
      <a:accent3>
        <a:srgbClr val="0033A0"/>
      </a:accent3>
      <a:accent4>
        <a:srgbClr val="78BE20"/>
      </a:accent4>
      <a:accent5>
        <a:srgbClr val="E10098"/>
      </a:accent5>
      <a:accent6>
        <a:srgbClr val="7F3F98"/>
      </a:accent6>
      <a:hlink>
        <a:srgbClr val="FF8200"/>
      </a:hlink>
      <a:folHlink>
        <a:srgbClr val="4C4C4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Luke_PP_FI_widescreen_16_9</Template>
  <TotalTime>27084</TotalTime>
  <Words>1881</Words>
  <Application>Microsoft Office PowerPoint</Application>
  <PresentationFormat>Näytössä katseltava esitys (16:9)</PresentationFormat>
  <Paragraphs>300</Paragraphs>
  <Slides>37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5</vt:i4>
      </vt:variant>
      <vt:variant>
        <vt:lpstr>Dian otsikot</vt:lpstr>
      </vt:variant>
      <vt:variant>
        <vt:i4>37</vt:i4>
      </vt:variant>
    </vt:vector>
  </HeadingPairs>
  <TitlesOfParts>
    <vt:vector size="45" baseType="lpstr">
      <vt:lpstr>Arial</vt:lpstr>
      <vt:lpstr>Calibri</vt:lpstr>
      <vt:lpstr>Segoe UI</vt:lpstr>
      <vt:lpstr>Luke_PP_FI_widescreen_16_9</vt:lpstr>
      <vt:lpstr>First slide white background</vt:lpstr>
      <vt:lpstr>Content solid background</vt:lpstr>
      <vt:lpstr>First slide/Content curve</vt:lpstr>
      <vt:lpstr>Final slides</vt:lpstr>
      <vt:lpstr>Kotimaisen kalan edistämisohjel-man vaikutusarvioinnit </vt:lpstr>
      <vt:lpstr>Edistämisohjelman keskeisimmät tavoitteet</vt:lpstr>
      <vt:lpstr>PowerPoint-esitys</vt:lpstr>
      <vt:lpstr>Kalaa pitäisi syödä lähes puolet enemmän kuin nyt</vt:lpstr>
      <vt:lpstr>Tarjonnan lisäys kotimaan elintar- vikemarkkinoille</vt:lpstr>
      <vt:lpstr>Vientiä lisää, rehukalaa vähemmän</vt:lpstr>
      <vt:lpstr>Mitä vaikutuksia yhteiskunnalle?</vt:lpstr>
      <vt:lpstr>Taloudellinen arvo</vt:lpstr>
      <vt:lpstr>Taloudelliset mallinnukset</vt:lpstr>
      <vt:lpstr>Mallinnukseen arvioitu kalatuotteiden vähittäis- ja vientihinnat</vt:lpstr>
      <vt:lpstr>Lohikalojen vähittäishintojen arvioidaan  pysyvän korkealla tasolla</vt:lpstr>
      <vt:lpstr>Vientihintojen arvioidaan nousevan jalostusasteen nousun vuoksi</vt:lpstr>
      <vt:lpstr>Kalan arvo kotimaassa kasvaa </vt:lpstr>
      <vt:lpstr>Viennin arvo moninkertaistuu</vt:lpstr>
      <vt:lpstr>Kalaketjun tuotot kasvavat merkittävästi</vt:lpstr>
      <vt:lpstr>Taloudellinen arvo yhteiskunnalle</vt:lpstr>
      <vt:lpstr>Kotimainen tuotanto luo jalostusarvoa</vt:lpstr>
      <vt:lpstr>Merkittävät taloudelliset kerrannaisvaikutukset</vt:lpstr>
      <vt:lpstr>Viennin kasvu parantaa kauppatasetta</vt:lpstr>
      <vt:lpstr>Kotimainen tuotanto lisää omavaraisuutta</vt:lpstr>
      <vt:lpstr>Työllisyys</vt:lpstr>
      <vt:lpstr>Työllisyyslukujen arviointi</vt:lpstr>
      <vt:lpstr>Kotimainen tuotanto työllistää</vt:lpstr>
      <vt:lpstr>Alkutuotannon kerrannaisvaikutukset työllisyyteen</vt:lpstr>
      <vt:lpstr>Ympäristö</vt:lpstr>
      <vt:lpstr>Kalan alkutuotannon vaikutus ravinteisiin</vt:lpstr>
      <vt:lpstr>Ravinteiden poistuma kuormitusta isompi</vt:lpstr>
      <vt:lpstr>Kalan käytön ilmastovaikutukset vähäiset</vt:lpstr>
      <vt:lpstr>Kalan käyttö voi vähentää ilmastokuormitusta</vt:lpstr>
      <vt:lpstr>Terveys</vt:lpstr>
      <vt:lpstr>Kalan käyttö parantaa kansanterveyttä</vt:lpstr>
      <vt:lpstr>Yhteenveto vaikutuksista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LUKE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Ohjeita (poista valmiista esityksestä)</dc:title>
  <dc:creator>Setälä Jari</dc:creator>
  <cp:lastModifiedBy>Setälä Jari (Luke)</cp:lastModifiedBy>
  <cp:revision>173</cp:revision>
  <dcterms:created xsi:type="dcterms:W3CDTF">2020-02-12T11:31:46Z</dcterms:created>
  <dcterms:modified xsi:type="dcterms:W3CDTF">2021-10-01T08:24:17Z</dcterms:modified>
</cp:coreProperties>
</file>