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7" r:id="rId14"/>
    <p:sldId id="278" r:id="rId15"/>
    <p:sldId id="283" r:id="rId16"/>
    <p:sldId id="284" r:id="rId17"/>
    <p:sldId id="279" r:id="rId18"/>
    <p:sldId id="280" r:id="rId19"/>
    <p:sldId id="281" r:id="rId20"/>
    <p:sldId id="282" r:id="rId21"/>
    <p:sldId id="290" r:id="rId22"/>
    <p:sldId id="292" r:id="rId23"/>
    <p:sldId id="285" r:id="rId24"/>
    <p:sldId id="286" r:id="rId25"/>
    <p:sldId id="287" r:id="rId26"/>
    <p:sldId id="288" r:id="rId27"/>
    <p:sldId id="289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tti:Desktop:Eri%20mallien%20kannat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18"/>
  <c:chart>
    <c:autoTitleDeleted val="1"/>
    <c:plotArea>
      <c:layout>
        <c:manualLayout>
          <c:layoutTarget val="inner"/>
          <c:xMode val="edge"/>
          <c:yMode val="edge"/>
          <c:x val="0.26192154322611999"/>
          <c:y val="0.14849445370423606"/>
          <c:w val="0.52757079529583195"/>
          <c:h val="0.7489964940513821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76141428658179"/>
                  <c:y val="-8.6894361744927914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Taulukko1!$A$1:$A$4</c:f>
              <c:strCache>
                <c:ptCount val="4"/>
                <c:pt idx="0">
                  <c:v>KUNTA-AVI-EVIRA                  26 kpl</c:v>
                </c:pt>
                <c:pt idx="1">
                  <c:v>EVIRA 0 kpl</c:v>
                </c:pt>
                <c:pt idx="2">
                  <c:v>AVI-EVIRA          14 kpl</c:v>
                </c:pt>
                <c:pt idx="3">
                  <c:v>EI KANTAA 3 kpl</c:v>
                </c:pt>
              </c:strCache>
            </c:strRef>
          </c:cat>
          <c:val>
            <c:numRef>
              <c:f>Taulukko1!$B$1:$B$4</c:f>
              <c:numCache>
                <c:formatCode>0%</c:formatCode>
                <c:ptCount val="4"/>
                <c:pt idx="0">
                  <c:v>0.60000000000000009</c:v>
                </c:pt>
                <c:pt idx="1">
                  <c:v>0</c:v>
                </c:pt>
                <c:pt idx="2">
                  <c:v>0.33000000000000007</c:v>
                </c:pt>
                <c:pt idx="3">
                  <c:v>7.0000000000000007E-2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18"/>
  <c:chart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008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cat>
            <c:strRef>
              <c:f>Taulukko1!$A$98:$A$99</c:f>
              <c:strCache>
                <c:ptCount val="2"/>
                <c:pt idx="0">
                  <c:v>Samaa mieltä 35 kpl      </c:v>
                </c:pt>
                <c:pt idx="1">
                  <c:v>Eri mieltä 8 kpl   </c:v>
                </c:pt>
              </c:strCache>
            </c:strRef>
          </c:cat>
          <c:val>
            <c:numRef>
              <c:f>Taulukko1!$B$98:$B$99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Val val="1"/>
        </c:dLbls>
        <c:gapWidth val="75"/>
        <c:overlap val="100"/>
        <c:axId val="136404992"/>
        <c:axId val="136406528"/>
      </c:barChart>
      <c:catAx>
        <c:axId val="136404992"/>
        <c:scaling>
          <c:orientation val="minMax"/>
        </c:scaling>
        <c:axPos val="l"/>
        <c:majorTickMark val="none"/>
        <c:tickLblPos val="nextTo"/>
        <c:crossAx val="136406528"/>
        <c:crosses val="autoZero"/>
        <c:auto val="1"/>
        <c:lblAlgn val="ctr"/>
        <c:lblOffset val="100"/>
      </c:catAx>
      <c:valAx>
        <c:axId val="136406528"/>
        <c:scaling>
          <c:orientation val="minMax"/>
        </c:scaling>
        <c:axPos val="b"/>
        <c:numFmt formatCode="0%" sourceLinked="1"/>
        <c:majorTickMark val="none"/>
        <c:tickLblPos val="nextTo"/>
        <c:crossAx val="13640499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18"/>
  <c:chart>
    <c:autoTitleDeleted val="1"/>
    <c:plotArea>
      <c:layout>
        <c:manualLayout>
          <c:layoutTarget val="inner"/>
          <c:xMode val="edge"/>
          <c:yMode val="edge"/>
          <c:x val="0.30694553805774305"/>
          <c:y val="0"/>
          <c:w val="0.62823512685914307"/>
          <c:h val="0.85950641586468401"/>
        </c:manualLayout>
      </c:layout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008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B63E"/>
              </a:solidFill>
            </c:spPr>
          </c:dPt>
          <c:cat>
            <c:strRef>
              <c:f>Taulukko1!$A$1:$A$3</c:f>
              <c:strCache>
                <c:ptCount val="3"/>
                <c:pt idx="0">
                  <c:v>Samaa mieltä 22 kpl      </c:v>
                </c:pt>
                <c:pt idx="1">
                  <c:v>Eri mieltä 14 kpl   </c:v>
                </c:pt>
                <c:pt idx="2">
                  <c:v>Ei osaa sanoa 7 kpl      </c:v>
                </c:pt>
              </c:strCache>
            </c:strRef>
          </c:cat>
          <c:val>
            <c:numRef>
              <c:f>Taulukko1!$B$1:$B$3</c:f>
              <c:numCache>
                <c:formatCode>0%</c:formatCode>
                <c:ptCount val="3"/>
                <c:pt idx="0">
                  <c:v>0.51</c:v>
                </c:pt>
                <c:pt idx="1">
                  <c:v>0.33000000000000007</c:v>
                </c:pt>
                <c:pt idx="2">
                  <c:v>0.16</c:v>
                </c:pt>
              </c:numCache>
            </c:numRef>
          </c:val>
        </c:ser>
        <c:dLbls>
          <c:showVal val="1"/>
        </c:dLbls>
        <c:gapWidth val="75"/>
        <c:overlap val="100"/>
        <c:axId val="136435584"/>
        <c:axId val="136437120"/>
      </c:barChart>
      <c:catAx>
        <c:axId val="136435584"/>
        <c:scaling>
          <c:orientation val="minMax"/>
        </c:scaling>
        <c:axPos val="l"/>
        <c:majorTickMark val="none"/>
        <c:tickLblPos val="nextTo"/>
        <c:crossAx val="136437120"/>
        <c:crosses val="autoZero"/>
        <c:auto val="1"/>
        <c:lblAlgn val="ctr"/>
        <c:lblOffset val="100"/>
      </c:catAx>
      <c:valAx>
        <c:axId val="136437120"/>
        <c:scaling>
          <c:orientation val="minMax"/>
        </c:scaling>
        <c:axPos val="b"/>
        <c:numFmt formatCode="0%" sourceLinked="1"/>
        <c:majorTickMark val="none"/>
        <c:tickLblPos val="nextTo"/>
        <c:crossAx val="13643558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18"/>
  <c:chart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008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B63E"/>
              </a:solidFill>
            </c:spPr>
          </c:dPt>
          <c:cat>
            <c:strRef>
              <c:f>Taulukko1!$A$31:$A$33</c:f>
              <c:strCache>
                <c:ptCount val="3"/>
                <c:pt idx="0">
                  <c:v>Samaa mieltä 25 kpl      </c:v>
                </c:pt>
                <c:pt idx="1">
                  <c:v>Eri mieltä 16 kpl   </c:v>
                </c:pt>
                <c:pt idx="2">
                  <c:v>Ei osaa sanoa 2 kpl      </c:v>
                </c:pt>
              </c:strCache>
            </c:strRef>
          </c:cat>
          <c:val>
            <c:numRef>
              <c:f>Taulukko1!$B$31:$B$33</c:f>
              <c:numCache>
                <c:formatCode>0%</c:formatCode>
                <c:ptCount val="3"/>
                <c:pt idx="0">
                  <c:v>0.57999999999999996</c:v>
                </c:pt>
                <c:pt idx="1">
                  <c:v>0.37000000000000005</c:v>
                </c:pt>
                <c:pt idx="2">
                  <c:v>0.05</c:v>
                </c:pt>
              </c:numCache>
            </c:numRef>
          </c:val>
        </c:ser>
        <c:dLbls>
          <c:showVal val="1"/>
        </c:dLbls>
        <c:gapWidth val="75"/>
        <c:overlap val="100"/>
        <c:axId val="136479104"/>
        <c:axId val="136480640"/>
      </c:barChart>
      <c:catAx>
        <c:axId val="136479104"/>
        <c:scaling>
          <c:orientation val="minMax"/>
        </c:scaling>
        <c:axPos val="l"/>
        <c:majorTickMark val="none"/>
        <c:tickLblPos val="nextTo"/>
        <c:crossAx val="136480640"/>
        <c:crosses val="autoZero"/>
        <c:auto val="1"/>
        <c:lblAlgn val="ctr"/>
        <c:lblOffset val="100"/>
      </c:catAx>
      <c:valAx>
        <c:axId val="136480640"/>
        <c:scaling>
          <c:orientation val="minMax"/>
        </c:scaling>
        <c:axPos val="b"/>
        <c:numFmt formatCode="0%" sourceLinked="1"/>
        <c:majorTickMark val="none"/>
        <c:tickLblPos val="nextTo"/>
        <c:crossAx val="13647910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18"/>
  <c:chart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008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B63E"/>
              </a:solidFill>
            </c:spPr>
          </c:dPt>
          <c:cat>
            <c:strRef>
              <c:f>Taulukko1!$A$40:$A$42</c:f>
              <c:strCache>
                <c:ptCount val="3"/>
                <c:pt idx="0">
                  <c:v>Samaa mieltä 22 kpl      </c:v>
                </c:pt>
                <c:pt idx="1">
                  <c:v>Eri mieltä 13 kpl   </c:v>
                </c:pt>
                <c:pt idx="2">
                  <c:v>Ei osaa sanoa 8 kpl      </c:v>
                </c:pt>
              </c:strCache>
            </c:strRef>
          </c:cat>
          <c:val>
            <c:numRef>
              <c:f>Taulukko1!$B$40:$B$42</c:f>
              <c:numCache>
                <c:formatCode>0%</c:formatCode>
                <c:ptCount val="3"/>
                <c:pt idx="0">
                  <c:v>0.51</c:v>
                </c:pt>
                <c:pt idx="1">
                  <c:v>0.30000000000000004</c:v>
                </c:pt>
                <c:pt idx="2">
                  <c:v>0.19</c:v>
                </c:pt>
              </c:numCache>
            </c:numRef>
          </c:val>
        </c:ser>
        <c:dLbls>
          <c:showVal val="1"/>
        </c:dLbls>
        <c:gapWidth val="75"/>
        <c:overlap val="100"/>
        <c:axId val="136514176"/>
        <c:axId val="136528256"/>
      </c:barChart>
      <c:catAx>
        <c:axId val="136514176"/>
        <c:scaling>
          <c:orientation val="minMax"/>
        </c:scaling>
        <c:axPos val="l"/>
        <c:majorTickMark val="none"/>
        <c:tickLblPos val="nextTo"/>
        <c:crossAx val="136528256"/>
        <c:crosses val="autoZero"/>
        <c:auto val="1"/>
        <c:lblAlgn val="ctr"/>
        <c:lblOffset val="100"/>
      </c:catAx>
      <c:valAx>
        <c:axId val="136528256"/>
        <c:scaling>
          <c:orientation val="minMax"/>
        </c:scaling>
        <c:axPos val="b"/>
        <c:numFmt formatCode="0%" sourceLinked="1"/>
        <c:majorTickMark val="none"/>
        <c:tickLblPos val="nextTo"/>
        <c:crossAx val="136514176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18"/>
  <c:chart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008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B63E"/>
              </a:solidFill>
            </c:spPr>
          </c:dPt>
          <c:cat>
            <c:strRef>
              <c:f>Taulukko1!$A$64:$A$66</c:f>
              <c:strCache>
                <c:ptCount val="3"/>
                <c:pt idx="0">
                  <c:v>Samaa mieltä 15 kpl      </c:v>
                </c:pt>
                <c:pt idx="1">
                  <c:v>Eri mieltä 21 kpl   </c:v>
                </c:pt>
                <c:pt idx="2">
                  <c:v>Ei osaa sanoa 7 kpl      </c:v>
                </c:pt>
              </c:strCache>
            </c:strRef>
          </c:cat>
          <c:val>
            <c:numRef>
              <c:f>Taulukko1!$B$64:$B$66</c:f>
              <c:numCache>
                <c:formatCode>0%</c:formatCode>
                <c:ptCount val="3"/>
                <c:pt idx="0">
                  <c:v>0.35000000000000003</c:v>
                </c:pt>
                <c:pt idx="1">
                  <c:v>0.49000000000000005</c:v>
                </c:pt>
                <c:pt idx="2">
                  <c:v>0.16</c:v>
                </c:pt>
              </c:numCache>
            </c:numRef>
          </c:val>
        </c:ser>
        <c:dLbls>
          <c:showVal val="1"/>
        </c:dLbls>
        <c:gapWidth val="75"/>
        <c:overlap val="100"/>
        <c:axId val="136553600"/>
        <c:axId val="136555136"/>
      </c:barChart>
      <c:catAx>
        <c:axId val="136553600"/>
        <c:scaling>
          <c:orientation val="minMax"/>
        </c:scaling>
        <c:axPos val="l"/>
        <c:majorTickMark val="none"/>
        <c:tickLblPos val="nextTo"/>
        <c:crossAx val="136555136"/>
        <c:crosses val="autoZero"/>
        <c:auto val="1"/>
        <c:lblAlgn val="ctr"/>
        <c:lblOffset val="100"/>
      </c:catAx>
      <c:valAx>
        <c:axId val="136555136"/>
        <c:scaling>
          <c:orientation val="minMax"/>
        </c:scaling>
        <c:axPos val="b"/>
        <c:numFmt formatCode="0%" sourceLinked="1"/>
        <c:majorTickMark val="none"/>
        <c:tickLblPos val="nextTo"/>
        <c:crossAx val="136553600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18"/>
  <c:chart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008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B63E"/>
              </a:solidFill>
            </c:spPr>
          </c:dPt>
          <c:cat>
            <c:strRef>
              <c:f>Taulukko1!$A$82:$A$84</c:f>
              <c:strCache>
                <c:ptCount val="3"/>
                <c:pt idx="0">
                  <c:v>Samaa mieltä 19 kpl      </c:v>
                </c:pt>
                <c:pt idx="1">
                  <c:v>Eri mieltä 19 kpl   </c:v>
                </c:pt>
                <c:pt idx="2">
                  <c:v>Ei osaa sanoa 5kpl      </c:v>
                </c:pt>
              </c:strCache>
            </c:strRef>
          </c:cat>
          <c:val>
            <c:numRef>
              <c:f>Taulukko1!$B$82:$B$84</c:f>
              <c:numCache>
                <c:formatCode>0%</c:formatCode>
                <c:ptCount val="3"/>
                <c:pt idx="0">
                  <c:v>0.44</c:v>
                </c:pt>
                <c:pt idx="1">
                  <c:v>0.44</c:v>
                </c:pt>
                <c:pt idx="2">
                  <c:v>0.12000000000000001</c:v>
                </c:pt>
              </c:numCache>
            </c:numRef>
          </c:val>
        </c:ser>
        <c:dLbls>
          <c:showVal val="1"/>
        </c:dLbls>
        <c:gapWidth val="75"/>
        <c:overlap val="100"/>
        <c:axId val="136613888"/>
        <c:axId val="136615424"/>
      </c:barChart>
      <c:catAx>
        <c:axId val="136613888"/>
        <c:scaling>
          <c:orientation val="minMax"/>
        </c:scaling>
        <c:axPos val="l"/>
        <c:majorTickMark val="none"/>
        <c:tickLblPos val="nextTo"/>
        <c:crossAx val="136615424"/>
        <c:crosses val="autoZero"/>
        <c:auto val="1"/>
        <c:lblAlgn val="ctr"/>
        <c:lblOffset val="100"/>
      </c:catAx>
      <c:valAx>
        <c:axId val="136615424"/>
        <c:scaling>
          <c:orientation val="minMax"/>
        </c:scaling>
        <c:axPos val="b"/>
        <c:numFmt formatCode="0%" sourceLinked="1"/>
        <c:majorTickMark val="none"/>
        <c:tickLblPos val="nextTo"/>
        <c:crossAx val="136613888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18"/>
  <c:chart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008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B63E"/>
              </a:solidFill>
            </c:spPr>
          </c:dPt>
          <c:cat>
            <c:strRef>
              <c:f>Taulukko1!$A$130:$A$132</c:f>
              <c:strCache>
                <c:ptCount val="3"/>
                <c:pt idx="0">
                  <c:v>Samaa mieltä 17 kpl      </c:v>
                </c:pt>
                <c:pt idx="1">
                  <c:v>Eri mieltä 16 kpl   </c:v>
                </c:pt>
                <c:pt idx="2">
                  <c:v>Ei osaa sanoa 10 kpl      </c:v>
                </c:pt>
              </c:strCache>
            </c:strRef>
          </c:cat>
          <c:val>
            <c:numRef>
              <c:f>Taulukko1!$B$130:$B$132</c:f>
              <c:numCache>
                <c:formatCode>0%</c:formatCode>
                <c:ptCount val="3"/>
                <c:pt idx="0">
                  <c:v>0.4</c:v>
                </c:pt>
                <c:pt idx="1">
                  <c:v>0.37000000000000005</c:v>
                </c:pt>
                <c:pt idx="2">
                  <c:v>0.23</c:v>
                </c:pt>
              </c:numCache>
            </c:numRef>
          </c:val>
        </c:ser>
        <c:dLbls>
          <c:showVal val="1"/>
        </c:dLbls>
        <c:gapWidth val="75"/>
        <c:overlap val="100"/>
        <c:axId val="136632576"/>
        <c:axId val="136638464"/>
      </c:barChart>
      <c:catAx>
        <c:axId val="136632576"/>
        <c:scaling>
          <c:orientation val="minMax"/>
        </c:scaling>
        <c:axPos val="l"/>
        <c:majorTickMark val="none"/>
        <c:tickLblPos val="nextTo"/>
        <c:crossAx val="136638464"/>
        <c:crosses val="autoZero"/>
        <c:auto val="1"/>
        <c:lblAlgn val="ctr"/>
        <c:lblOffset val="100"/>
      </c:catAx>
      <c:valAx>
        <c:axId val="136638464"/>
        <c:scaling>
          <c:orientation val="minMax"/>
        </c:scaling>
        <c:axPos val="b"/>
        <c:numFmt formatCode="0%" sourceLinked="1"/>
        <c:majorTickMark val="none"/>
        <c:tickLblPos val="nextTo"/>
        <c:crossAx val="136632576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Vedä kuva paikkamerkkiin tai lisää napsauttamalla kuvaketta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uvaa ja kuvatek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i-FI" dirty="0" smtClean="0"/>
              <a:t>Vedä kuva paikkamerkkiin tai lisää napsauttamalla kuvaketta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i-FI" dirty="0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, jossa on ku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i-FI" dirty="0" smtClean="0"/>
              <a:t>Vedä kuva paikkamerkkiin tai lisää napsauttamalla kuvaketta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Eläinsuojeluvalvonnan järjestämisen vaihtoehdot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Antti Nurminen</a:t>
            </a:r>
          </a:p>
          <a:p>
            <a:r>
              <a:rPr lang="fi-FI" dirty="0" smtClean="0"/>
              <a:t>26.11.2014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0188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Maksullisuus muissa maissa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Islanti – maksut kuten Ruotsissa</a:t>
            </a:r>
          </a:p>
          <a:p>
            <a:r>
              <a:rPr lang="fi-FI" dirty="0" smtClean="0"/>
              <a:t>Norja, Tsekin tasavalta, Espanja - mahdollista periä maksu uusintatarkastuksista</a:t>
            </a:r>
          </a:p>
          <a:p>
            <a:r>
              <a:rPr lang="fi-FI" dirty="0" smtClean="0"/>
              <a:t>Sveitsi – aikaperusteinen maksu voidaan periä, jos tarkastusta estetään tai viivytetään</a:t>
            </a:r>
          </a:p>
          <a:p>
            <a:r>
              <a:rPr lang="fi-FI" dirty="0" smtClean="0"/>
              <a:t>Tanska – kiinteä vuosimaksu riippuen eläinmäärästä</a:t>
            </a:r>
          </a:p>
          <a:p>
            <a:r>
              <a:rPr lang="fi-FI" dirty="0" smtClean="0"/>
              <a:t>Norja, Espanja – eläinsuojeluviranomainen voi määrätä ”sakkoja” eläinsuojelurikkomuksista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847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Lähetetty 65 (61) henkilölle</a:t>
            </a:r>
          </a:p>
          <a:p>
            <a:r>
              <a:rPr lang="fi-FI" dirty="0" smtClean="0"/>
              <a:t>Vastauksia 43, vastausprosentti 70</a:t>
            </a:r>
          </a:p>
          <a:p>
            <a:r>
              <a:rPr lang="fi-FI" dirty="0" smtClean="0"/>
              <a:t>Vaihtoehtoiset mallit: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Evira, AVI-Evira, Kunta-AVI-Evira, muu?</a:t>
            </a:r>
          </a:p>
          <a:p>
            <a:r>
              <a:rPr lang="fi-FI" dirty="0" smtClean="0"/>
              <a:t>Väittämät 7 kpl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samaa vai eri mieltä?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571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Vaihtoehtoisten mallien kannatus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3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528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Muita esitettyjä malleja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4" y="2070846"/>
            <a:ext cx="8204289" cy="4182035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Nykyinen malli, kahdella valvontaeläinlääkärillä yhteinen työalue</a:t>
            </a:r>
          </a:p>
          <a:p>
            <a:r>
              <a:rPr lang="fi-FI" dirty="0" smtClean="0"/>
              <a:t>Nykyinen malli, AVIen operatiiviset tehtävät ja niihin liittyvät virat siirretty kuntiin</a:t>
            </a:r>
          </a:p>
          <a:p>
            <a:r>
              <a:rPr lang="fi-FI" dirty="0" smtClean="0"/>
              <a:t>Nykyinen malli, täydentävien ehtojen valvonta (kaikki osa-alueet ja tasot) keskitetty yhteen virastoon (ELY tai AVI)</a:t>
            </a:r>
          </a:p>
          <a:p>
            <a:r>
              <a:rPr lang="fi-FI" dirty="0" smtClean="0"/>
              <a:t>Eläinsuojeluvalvonta poliisiorganisaatioon (asiantuntijaeläinlääkärit tai erillinen Eläinsuojeluvirasto)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680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Muita esitettyjä malleja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Maataloustukien valvonnan ja otantoihin perustuvan eläinsuojeluvalvonnan yhdistäminen.                  Muu eläinsuojeluvalvonta erikseen. Eläinsuojeluviranomaisina toimisivat myös soveltuvan koulutuksen saaneet pätevät henkilöt.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3914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Tuki- ja eläinsuojeluvalvonnan yhdistäminen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708890"/>
            <a:ext cx="8031416" cy="4973733"/>
          </a:xfrm>
        </p:spPr>
        <p:txBody>
          <a:bodyPr>
            <a:normAutofit/>
          </a:bodyPr>
          <a:lstStyle/>
          <a:p>
            <a:r>
              <a:rPr lang="fi-FI" dirty="0" smtClean="0"/>
              <a:t>Otantojen yhdistäminen, säästöä myös keskushallinnossa?</a:t>
            </a:r>
          </a:p>
          <a:p>
            <a:r>
              <a:rPr lang="fi-FI" dirty="0" smtClean="0"/>
              <a:t>Vähemmän tarkastuksia ja tarkastajia/valvontakohde</a:t>
            </a:r>
          </a:p>
          <a:p>
            <a:r>
              <a:rPr lang="fi-FI" dirty="0" smtClean="0"/>
              <a:t>Yhteistyö AVI/ELY</a:t>
            </a:r>
          </a:p>
          <a:p>
            <a:r>
              <a:rPr lang="fi-FI" dirty="0" smtClean="0"/>
              <a:t>Tarkastajan tulisi pystyä tekemään täydentävien ehtojen tarkastus ja otantatarkastus kokonaan (pl. verinäytteen otto) </a:t>
            </a:r>
          </a:p>
          <a:p>
            <a:r>
              <a:rPr lang="fi-FI" dirty="0" smtClean="0"/>
              <a:t>ELY-keskuksissa 34 htv eläinvalvontaan, AMK agrologin koulutus, kulut 53 000-55 000 €/htv </a:t>
            </a:r>
          </a:p>
        </p:txBody>
      </p:sp>
    </p:spTree>
    <p:extLst>
      <p:ext uri="{BB962C8B-B14F-4D97-AF65-F5344CB8AC3E}">
        <p14:creationId xmlns:p14="http://schemas.microsoft.com/office/powerpoint/2010/main" xmlns="" val="40152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AVI-EVIRA-malli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Aluehallinnon uudistaminen</a:t>
            </a:r>
          </a:p>
          <a:p>
            <a:r>
              <a:rPr lang="fi-FI" dirty="0" smtClean="0"/>
              <a:t>AVI/ELY</a:t>
            </a:r>
          </a:p>
          <a:p>
            <a:r>
              <a:rPr lang="fi-FI" dirty="0" smtClean="0"/>
              <a:t>Tuloksellisuuden parantaminen</a:t>
            </a:r>
          </a:p>
          <a:p>
            <a:r>
              <a:rPr lang="fi-FI" dirty="0" smtClean="0"/>
              <a:t>AVIt jatkossakin monialaisia asiantuntijavirastoja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650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AVI-EVIRA-malli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Kunnalliset valvontaeläinlääkärin virat valtiollistetaan, siirretään aluehallintovirastoihin,  sijoitetaan aluehallintovirastojen 26 toimipisteeseen.</a:t>
            </a:r>
          </a:p>
          <a:p>
            <a:r>
              <a:rPr lang="fi-FI" dirty="0" smtClean="0"/>
              <a:t>Myös eläinsuojelun kenttätyötä tekevät läänineläinlääkärit uudelleensijoitetaan tarvittaessa</a:t>
            </a:r>
          </a:p>
          <a:p>
            <a:r>
              <a:rPr lang="fi-FI" dirty="0" smtClean="0"/>
              <a:t>Pohjois-Suomeen tarvittaessa ylimääräisiä toimipisteitä</a:t>
            </a:r>
          </a:p>
          <a:p>
            <a:r>
              <a:rPr lang="fi-FI" dirty="0" smtClean="0"/>
              <a:t>Eviran rooli säilyy nykyisenä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4542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AVI-EVIRA-mallin edut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497106"/>
            <a:ext cx="7612064" cy="5285257"/>
          </a:xfrm>
        </p:spPr>
        <p:txBody>
          <a:bodyPr/>
          <a:lstStyle/>
          <a:p>
            <a:r>
              <a:rPr lang="fi-FI" dirty="0" smtClean="0"/>
              <a:t>Yhden hallintoportaan väheneminen</a:t>
            </a:r>
          </a:p>
          <a:p>
            <a:r>
              <a:rPr lang="fi-FI" dirty="0" smtClean="0"/>
              <a:t>Johtamisen virtaviivaistuminen</a:t>
            </a:r>
          </a:p>
          <a:p>
            <a:r>
              <a:rPr lang="fi-FI" dirty="0" smtClean="0"/>
              <a:t>Raskaan laskutusprosessin poisjääminen</a:t>
            </a:r>
          </a:p>
          <a:p>
            <a:r>
              <a:rPr lang="fi-FI" dirty="0" smtClean="0"/>
              <a:t>Käytäntöjen yhtenäistyminen</a:t>
            </a:r>
          </a:p>
          <a:p>
            <a:r>
              <a:rPr lang="fi-FI" dirty="0" smtClean="0"/>
              <a:t>Parityöskentelymahdollisuus </a:t>
            </a:r>
          </a:p>
          <a:p>
            <a:r>
              <a:rPr lang="fi-FI" dirty="0" smtClean="0"/>
              <a:t>Juristiapu omassa organisaatiossa</a:t>
            </a:r>
          </a:p>
          <a:p>
            <a:r>
              <a:rPr lang="fi-FI" dirty="0" smtClean="0"/>
              <a:t>Mahdollisuus erikoistumiseen ja töiden kierrätykseen</a:t>
            </a:r>
          </a:p>
          <a:p>
            <a:r>
              <a:rPr lang="fi-FI" dirty="0" smtClean="0"/>
              <a:t>Kustannusten parempi hallinta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2406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AVI-EVIRA-mallin haitat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549306"/>
            <a:ext cx="7612064" cy="5308694"/>
          </a:xfrm>
        </p:spPr>
        <p:txBody>
          <a:bodyPr>
            <a:normAutofit/>
          </a:bodyPr>
          <a:lstStyle/>
          <a:p>
            <a:r>
              <a:rPr lang="fi-FI" dirty="0" smtClean="0"/>
              <a:t>Ympäristöterveydenhuollon kokonaisuuden rikkoontuminen</a:t>
            </a:r>
          </a:p>
          <a:p>
            <a:r>
              <a:rPr lang="fi-FI" dirty="0" smtClean="0"/>
              <a:t>Paikallistuntemuksen väheneminen</a:t>
            </a:r>
          </a:p>
          <a:p>
            <a:r>
              <a:rPr lang="fi-FI" dirty="0" smtClean="0"/>
              <a:t>Tarkastusmatkojen piteneminen</a:t>
            </a:r>
          </a:p>
          <a:p>
            <a:r>
              <a:rPr lang="fi-FI" dirty="0" smtClean="0"/>
              <a:t>Rekrytoinnin mahdollinen vaikeutuminen</a:t>
            </a:r>
          </a:p>
          <a:p>
            <a:r>
              <a:rPr lang="fi-FI" dirty="0" smtClean="0"/>
              <a:t>Käytännön ongelmat valtiollistamisessa (60 virkaa, 38 htv eläinsuojeluvalvontaa)</a:t>
            </a:r>
          </a:p>
          <a:p>
            <a:r>
              <a:rPr lang="fi-FI" dirty="0" smtClean="0"/>
              <a:t>Eläintautivalvonnan järjestäminen?</a:t>
            </a:r>
          </a:p>
          <a:p>
            <a:r>
              <a:rPr lang="fi-FI" dirty="0" smtClean="0"/>
              <a:t>Kuntien resurssien väheneminen (elintarvikevalvonta -12 htv)</a:t>
            </a:r>
          </a:p>
        </p:txBody>
      </p:sp>
    </p:spTree>
    <p:extLst>
      <p:ext uri="{BB962C8B-B14F-4D97-AF65-F5344CB8AC3E}">
        <p14:creationId xmlns:p14="http://schemas.microsoft.com/office/powerpoint/2010/main" xmlns="" val="23092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Nykyinen tilanne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172" y="2070846"/>
            <a:ext cx="8004279" cy="418203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taso                            htv                      kustannukset (valtio)</a:t>
            </a:r>
          </a:p>
          <a:p>
            <a:pPr marL="0" indent="0">
              <a:buNone/>
            </a:pPr>
            <a:r>
              <a:rPr lang="fi-FI" dirty="0" smtClean="0"/>
              <a:t>Paikallis         38+6=44,0                      2,7 milj.</a:t>
            </a:r>
          </a:p>
          <a:p>
            <a:pPr marL="0" indent="0">
              <a:buNone/>
            </a:pPr>
            <a:r>
              <a:rPr lang="fi-FI" dirty="0" smtClean="0"/>
              <a:t>AVI                            21,5                      1,5 milj.</a:t>
            </a:r>
          </a:p>
          <a:p>
            <a:pPr marL="0" indent="0">
              <a:buNone/>
            </a:pPr>
            <a:r>
              <a:rPr lang="fi-FI" dirty="0" smtClean="0"/>
              <a:t>Evira                           4,5                       0,4 milj. </a:t>
            </a:r>
          </a:p>
          <a:p>
            <a:pPr marL="0" indent="0">
              <a:buNone/>
            </a:pPr>
            <a:r>
              <a:rPr lang="fi-FI" dirty="0" smtClean="0"/>
              <a:t>yht.                           70,0                       4,6 milj.                  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928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575902"/>
            <a:ext cx="7612064" cy="5213111"/>
          </a:xfrm>
        </p:spPr>
        <p:txBody>
          <a:bodyPr/>
          <a:lstStyle/>
          <a:p>
            <a:r>
              <a:rPr lang="fi-FI" dirty="0" smtClean="0"/>
              <a:t>Nykyinen malli toimiva, jos korjataan esiin tulleet puutteet ja annetaan työrauha</a:t>
            </a:r>
          </a:p>
          <a:p>
            <a:r>
              <a:rPr lang="fi-FI" dirty="0" smtClean="0"/>
              <a:t>Jos halutaan valtiollistaa, AVI-Evira-malli on käyttökelpoinen – yhteys työsuojeluun</a:t>
            </a:r>
          </a:p>
          <a:p>
            <a:r>
              <a:rPr lang="fi-FI" dirty="0" smtClean="0"/>
              <a:t>Synergiaetua voidaan hakea otantojen yhdistämisestä tuki- ja eläinsuojeluvalvonnassa – edellyttää kuitenkin uutta koulutusohjelmaa ja uusia resursseja</a:t>
            </a:r>
          </a:p>
          <a:p>
            <a:r>
              <a:rPr lang="fi-FI" dirty="0" smtClean="0"/>
              <a:t>Pienteurastamoiden lihantarkastus voi joissain tapauksissa tuoda synergiaetua</a:t>
            </a:r>
          </a:p>
          <a:p>
            <a:r>
              <a:rPr lang="fi-FI" dirty="0" smtClean="0"/>
              <a:t>Valvontamaksut kannattaa ottaa käyttöön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8141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Eläinsuojeluvalvonta voi olla osittain maksullista elintarvikevalvonnan tapaan (esim. suunnitelmallisen valvonnan uusintatarkastukset, jos puutteita ei ole korjattu) 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3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01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2433232"/>
            <a:ext cx="5080000" cy="3441700"/>
          </a:xfrm>
          <a:prstGeom prst="rect">
            <a:avLst/>
          </a:prstGeo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6278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Jos eläinsuojeluvalvonta valtiollistetaan, pitää myös eläintautivalvonta valtiollistaa</a:t>
            </a:r>
            <a:endParaRPr lang="fi-FI" sz="32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3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806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Riippumatta eläinsuojeluvalvonnan toteuttamistavasta valtio voi ostaa eläintautivalvonnan kunnilta praktikkoeläinlääkärien tekemänä</a:t>
            </a:r>
            <a:endParaRPr lang="fi-FI" sz="28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3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8259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Eläinsuojeluvalvonnan valtiollistaminen heikentää kunnallisen eläinlääkintähuollon toimintaedellytyksiä</a:t>
            </a:r>
            <a:endParaRPr lang="fi-FI" sz="28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3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43040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Eläinsuojeluvalvontaa voi suorittaa myös muulla kuin eläinlääkärin koulutuksella, jos koulutus täyttää EU:n valvonta-asetuksen (nyk. 882/2004) vaatimukset</a:t>
            </a:r>
            <a:endParaRPr lang="fi-FI" sz="28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3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94723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Vapaaehtoisia eläinsuojeluneuvojia ja –valvojia voidaan käyttää apuna viranomaisvalvonnassa</a:t>
            </a:r>
            <a:endParaRPr lang="fi-FI" sz="28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3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95664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Eläinsuojeluvalvontaa suorittavien viranhaltijoiden tehtäviin voidaan liittää myös pienempien teurastamoiden lihantarkastus</a:t>
            </a:r>
            <a:endParaRPr lang="fi-FI" sz="28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3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6797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Nykyinen tilanne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2070846"/>
            <a:ext cx="7812000" cy="4618426"/>
          </a:xfrm>
        </p:spPr>
        <p:txBody>
          <a:bodyPr/>
          <a:lstStyle/>
          <a:p>
            <a:r>
              <a:rPr lang="fi-FI" dirty="0" smtClean="0"/>
              <a:t>Ympäristöterveydenhuollon yhteistoiminta-alueita 64</a:t>
            </a:r>
          </a:p>
          <a:p>
            <a:r>
              <a:rPr lang="fi-FI" dirty="0" smtClean="0"/>
              <a:t>Valvontaeläinlääkärin virkoja 60 (4 täyttämättä)</a:t>
            </a:r>
          </a:p>
          <a:p>
            <a:r>
              <a:rPr lang="fi-FI" dirty="0" smtClean="0"/>
              <a:t>60 virassa tehdään 38 htv eläinsuojeluvalvontaa, 10         htv eläintautivalvontaa ja lisäksi kunnallisia valvontatehtäviä</a:t>
            </a:r>
          </a:p>
          <a:p>
            <a:r>
              <a:rPr lang="fi-FI" dirty="0" smtClean="0"/>
              <a:t>Eläinsuojelu- ja eläintautivalvontaa tehdään paikallistasolla 60 htv (joista 44 htv eläinsuojeluvalv.)</a:t>
            </a:r>
          </a:p>
          <a:p>
            <a:r>
              <a:rPr lang="fi-FI" dirty="0" smtClean="0"/>
              <a:t>Praktikkoeläinlääkärit tekevät 6 htv eläinsuojeluvalvontaa ja 6 htv eläintautivalvontaa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2590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Nykyisen järjestelmän edut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589202"/>
            <a:ext cx="7612064" cy="5159914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Valvonnan määrä ja laatu lisääntyneet valvontaeläinlääkärien myötä</a:t>
            </a:r>
          </a:p>
          <a:p>
            <a:r>
              <a:rPr lang="fi-FI" dirty="0" smtClean="0"/>
              <a:t>Kaikki kunnaneläinlääkärit eläinsuojeluviranomaisia</a:t>
            </a:r>
          </a:p>
          <a:p>
            <a:r>
              <a:rPr lang="fi-FI" dirty="0" smtClean="0"/>
              <a:t>Valvonta paikallistasolla</a:t>
            </a:r>
          </a:p>
          <a:p>
            <a:r>
              <a:rPr lang="fi-FI" dirty="0" smtClean="0"/>
              <a:t>Valvontaeläinlääkärillä lähiesimies ja työyhteisö, josta apua ja sijaisia saatavissa - parityöskentelymahdollisuus</a:t>
            </a:r>
          </a:p>
          <a:p>
            <a:r>
              <a:rPr lang="fi-FI" dirty="0" smtClean="0"/>
              <a:t>Virkojen räätälöintimahdollisuus, resurssien tarkoituksenmukainen käyttö, työssä jaksaminen</a:t>
            </a:r>
          </a:p>
          <a:p>
            <a:r>
              <a:rPr lang="fi-FI" dirty="0" smtClean="0"/>
              <a:t>Toimii pitkälti myös päivystysaikana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276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Nykyisen järjestelmän haitat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755436"/>
            <a:ext cx="7612064" cy="449744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Kolmiportainen järjestelmä hallinnollisesti raskas</a:t>
            </a:r>
          </a:p>
          <a:p>
            <a:r>
              <a:rPr lang="fi-FI" dirty="0" smtClean="0"/>
              <a:t>Laskutusprosessi erittäin työläs ja vaikea</a:t>
            </a:r>
          </a:p>
          <a:p>
            <a:r>
              <a:rPr lang="fi-FI" dirty="0" smtClean="0"/>
              <a:t>Johtamisjärjestelmä hankala</a:t>
            </a:r>
          </a:p>
          <a:p>
            <a:r>
              <a:rPr lang="fi-FI" dirty="0" smtClean="0"/>
              <a:t>Kunnille jää kustannuksia kompensaatioista huolimatta</a:t>
            </a:r>
          </a:p>
          <a:p>
            <a:r>
              <a:rPr lang="fi-FI" dirty="0" smtClean="0"/>
              <a:t>Rekrytointi työllistää kuntatasolla</a:t>
            </a:r>
          </a:p>
          <a:p>
            <a:r>
              <a:rPr lang="fi-FI" dirty="0" smtClean="0"/>
              <a:t>Toimivallan päällekkäisyydet (AVI-kunta)</a:t>
            </a:r>
          </a:p>
          <a:p>
            <a:r>
              <a:rPr lang="fi-FI" dirty="0" smtClean="0"/>
              <a:t>Yhteisen tietojärjestelmän puute</a:t>
            </a:r>
          </a:p>
        </p:txBody>
      </p:sp>
    </p:spTree>
    <p:extLst>
      <p:ext uri="{BB962C8B-B14F-4D97-AF65-F5344CB8AC3E}">
        <p14:creationId xmlns:p14="http://schemas.microsoft.com/office/powerpoint/2010/main" xmlns="" val="22116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Eläinsuojeluvalvonta Ruotsissa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Eläinsuojeluvalvonta lääninhallitusten tehtävänä (valtiollistettiin 2009) – Jordbruksverket johtaa ja ohjaa</a:t>
            </a:r>
          </a:p>
          <a:p>
            <a:r>
              <a:rPr lang="fi-FI" dirty="0" smtClean="0"/>
              <a:t>21 lääninhallitusta, 200 eläinsuojelutarkastajaa, 56 läänineläinlääkäriä</a:t>
            </a:r>
          </a:p>
          <a:p>
            <a:r>
              <a:rPr lang="fi-FI" dirty="0" smtClean="0"/>
              <a:t>14 000 eläinsuojelutarkastusta vuodessa</a:t>
            </a:r>
          </a:p>
          <a:p>
            <a:r>
              <a:rPr lang="fi-FI" dirty="0" smtClean="0"/>
              <a:t>Kulut 13 milj.€ ilman vyörytyksiä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6768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3359129"/>
              </p:ext>
            </p:extLst>
          </p:nvPr>
        </p:nvGraphicFramePr>
        <p:xfrm>
          <a:off x="1441450" y="1250950"/>
          <a:ext cx="6261100" cy="4356100"/>
        </p:xfrm>
        <a:graphic>
          <a:graphicData uri="http://schemas.openxmlformats.org/presentationml/2006/ole">
            <p:oleObj spid="_x0000_s1067" name="Asiakirja" r:id="rId3" imgW="6260870" imgH="435594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4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Ruotsi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708890"/>
            <a:ext cx="7612064" cy="500033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Eläinsuojeluvalvonta perinteisesti ei-eläinlääkäreillä</a:t>
            </a:r>
          </a:p>
          <a:p>
            <a:r>
              <a:rPr lang="fi-FI" dirty="0" smtClean="0"/>
              <a:t>Etologia ja eläinsuojelu –koulutusohjelma SLU</a:t>
            </a:r>
          </a:p>
          <a:p>
            <a:r>
              <a:rPr lang="fi-FI" dirty="0" smtClean="0"/>
              <a:t>Lääninhallituksissa palvelunumero ja sähköpostiosoite eläinsuojeluasioita varten, virka-ajan jälkeen puhelut ohjautuvat poliisille, jolla on valmiudet ottaa tilanne haltuun</a:t>
            </a:r>
          </a:p>
          <a:p>
            <a:r>
              <a:rPr lang="fi-FI" dirty="0" smtClean="0"/>
              <a:t>Eläinsuojelutarkastajat voivat antaa määräyksiä, pakkotoimenpiteissä mukana läänineläinlääkäri</a:t>
            </a:r>
          </a:p>
          <a:p>
            <a:r>
              <a:rPr lang="fi-FI" dirty="0" smtClean="0"/>
              <a:t>Eläinlääketieteellistä asiantuntemusta tarvittaessa pyydetään lausunto praktikkoeläinlääkäriltä</a:t>
            </a:r>
          </a:p>
          <a:p>
            <a:r>
              <a:rPr lang="fi-FI" dirty="0" smtClean="0"/>
              <a:t>Valtakunnallinen lopetuspalvelu auttaa tarvittaessa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2482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Ruotsi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5175" y="1768734"/>
            <a:ext cx="7612064" cy="4953784"/>
          </a:xfrm>
        </p:spPr>
        <p:txBody>
          <a:bodyPr>
            <a:normAutofit fontScale="62500" lnSpcReduction="20000"/>
          </a:bodyPr>
          <a:lstStyle/>
          <a:p>
            <a:r>
              <a:rPr lang="fi-FI" sz="3800" dirty="0" smtClean="0"/>
              <a:t>Uusille kotieläinrakennuksille ja uuden tekniikan käyttöönotolle pakollinen ennakkohyväksyntä – lääninhallituksissa rakennussuunnittelijat + lel</a:t>
            </a:r>
          </a:p>
          <a:p>
            <a:r>
              <a:rPr lang="fi-FI" sz="3800" dirty="0" smtClean="0"/>
              <a:t>Eläinsuojeluvalvonta maksullista:</a:t>
            </a:r>
          </a:p>
          <a:p>
            <a:pPr>
              <a:buFontTx/>
              <a:buChar char="-"/>
            </a:pPr>
            <a:r>
              <a:rPr lang="fi-FI" sz="3800" dirty="0" smtClean="0"/>
              <a:t>suunnitelmallinen valvonta maksutonta, uusintatarkastukset maksullisia</a:t>
            </a:r>
          </a:p>
          <a:p>
            <a:pPr>
              <a:buFontTx/>
              <a:buChar char="-"/>
            </a:pPr>
            <a:r>
              <a:rPr lang="fi-FI" sz="3800" dirty="0" smtClean="0"/>
              <a:t>epäilyyn perustuva valvonta maksullista, jos puutteita havaitaan</a:t>
            </a:r>
          </a:p>
          <a:p>
            <a:r>
              <a:rPr lang="fi-FI" sz="3800" dirty="0" smtClean="0"/>
              <a:t>Maksu ”ylimääräisestä työstä” 87 €/h + matkakulut</a:t>
            </a:r>
          </a:p>
          <a:p>
            <a:r>
              <a:rPr lang="fi-FI" sz="3800" dirty="0" smtClean="0"/>
              <a:t>Maksujen tuotto 1 milj.€ /v</a:t>
            </a:r>
          </a:p>
          <a:p>
            <a:pPr marL="0" indent="0">
              <a:buNone/>
            </a:pPr>
            <a:r>
              <a:rPr lang="fi-FI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7763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umus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Asumus.thmx</Template>
  <TotalTime>636</TotalTime>
  <Words>727</Words>
  <Application>Microsoft Office PowerPoint</Application>
  <PresentationFormat>Näytössä katseltava diaesitys (4:3)</PresentationFormat>
  <Paragraphs>119</Paragraphs>
  <Slides>28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0" baseType="lpstr">
      <vt:lpstr>Asumus</vt:lpstr>
      <vt:lpstr>Asiakirja</vt:lpstr>
      <vt:lpstr>Eläinsuojeluvalvonnan järjestämisen vaihtoehdot</vt:lpstr>
      <vt:lpstr>Nykyinen tilanne</vt:lpstr>
      <vt:lpstr>Nykyinen tilanne</vt:lpstr>
      <vt:lpstr>Nykyisen järjestelmän edut </vt:lpstr>
      <vt:lpstr>Nykyisen järjestelmän haitat</vt:lpstr>
      <vt:lpstr>Eläinsuojeluvalvonta Ruotsissa</vt:lpstr>
      <vt:lpstr>Dia 7</vt:lpstr>
      <vt:lpstr>Ruotsi</vt:lpstr>
      <vt:lpstr>Ruotsi</vt:lpstr>
      <vt:lpstr>Maksullisuus muissa maissa</vt:lpstr>
      <vt:lpstr>Kysely</vt:lpstr>
      <vt:lpstr>Vaihtoehtoisten mallien kannatus</vt:lpstr>
      <vt:lpstr>Muita esitettyjä malleja</vt:lpstr>
      <vt:lpstr>Muita esitettyjä malleja</vt:lpstr>
      <vt:lpstr>Tuki- ja eläinsuojeluvalvonnan yhdistäminen</vt:lpstr>
      <vt:lpstr>AVI-EVIRA-malli</vt:lpstr>
      <vt:lpstr>AVI-EVIRA-malli</vt:lpstr>
      <vt:lpstr>AVI-EVIRA-mallin edut</vt:lpstr>
      <vt:lpstr>AVI-EVIRA-mallin haitat</vt:lpstr>
      <vt:lpstr>Johtopäätöksiä</vt:lpstr>
      <vt:lpstr>Eläinsuojeluvalvonta voi olla osittain maksullista elintarvikevalvonnan tapaan (esim. suunnitelmallisen valvonnan uusintatarkastukset, jos puutteita ei ole korjattu) </vt:lpstr>
      <vt:lpstr>Kiitos!</vt:lpstr>
      <vt:lpstr>Jos eläinsuojeluvalvonta valtiollistetaan, pitää myös eläintautivalvonta valtiollistaa</vt:lpstr>
      <vt:lpstr>Riippumatta eläinsuojeluvalvonnan toteuttamistavasta valtio voi ostaa eläintautivalvonnan kunnilta praktikkoeläinlääkärien tekemänä</vt:lpstr>
      <vt:lpstr>Eläinsuojeluvalvonnan valtiollistaminen heikentää kunnallisen eläinlääkintähuollon toimintaedellytyksiä</vt:lpstr>
      <vt:lpstr>Eläinsuojeluvalvontaa voi suorittaa myös muulla kuin eläinlääkärin koulutuksella, jos koulutus täyttää EU:n valvonta-asetuksen (nyk. 882/2004) vaatimukset</vt:lpstr>
      <vt:lpstr>Vapaaehtoisia eläinsuojeluneuvojia ja –valvojia voidaan käyttää apuna viranomaisvalvonnassa</vt:lpstr>
      <vt:lpstr>Eläinsuojeluvalvontaa suorittavien viranhaltijoiden tehtäviin voidaan liittää myös pienempien teurastamoiden lihantarkastus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Eläinsuojeluvalvonnan järjestämisen vaihtoehdot</dc:title>
  <dc:creator>Antti Nurminen</dc:creator>
  <cp:lastModifiedBy>pullolti</cp:lastModifiedBy>
  <cp:revision>49</cp:revision>
  <cp:lastPrinted>2014-11-19T14:49:51Z</cp:lastPrinted>
  <dcterms:created xsi:type="dcterms:W3CDTF">2014-11-17T10:25:24Z</dcterms:created>
  <dcterms:modified xsi:type="dcterms:W3CDTF">2014-11-26T11:11:01Z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1778984512</vt:i4>
  </property>
  <property fmtid="{D5CDD505-2E9C-101B-9397-08002B2CF9AE}" pid="3" name="_NewReviewCycle">
    <vt:lpwstr/>
  </property>
  <property fmtid="{D5CDD505-2E9C-101B-9397-08002B2CF9AE}" pid="4" name="_EmailSubject">
    <vt:lpwstr>ESL sivulle lisättävää</vt:lpwstr>
  </property>
  <property fmtid="{D5CDD505-2E9C-101B-9397-08002B2CF9AE}" pid="5" name="_AuthorEmail">
    <vt:lpwstr>Tiina.Pullola@mmm.fi</vt:lpwstr>
  </property>
  <property fmtid="{D5CDD505-2E9C-101B-9397-08002B2CF9AE}" pid="6" name="_AuthorEmailDisplayName">
    <vt:lpwstr>Pullola Tiina</vt:lpwstr>
  </property>
  <property fmtid="{D5CDD505-2E9C-101B-9397-08002B2CF9AE}" pid="7" name="_PreviousAdHocReviewCycleID">
    <vt:i4>1778984512</vt:i4>
  </property>
</Properties>
</file>