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</p:sldMasterIdLst>
  <p:notesMasterIdLst>
    <p:notesMasterId r:id="rId17"/>
  </p:notesMasterIdLst>
  <p:sldIdLst>
    <p:sldId id="256" r:id="rId7"/>
    <p:sldId id="257" r:id="rId8"/>
    <p:sldId id="258" r:id="rId9"/>
    <p:sldId id="266" r:id="rId10"/>
    <p:sldId id="259" r:id="rId11"/>
    <p:sldId id="262" r:id="rId12"/>
    <p:sldId id="264" r:id="rId13"/>
    <p:sldId id="267" r:id="rId14"/>
    <p:sldId id="268" r:id="rId15"/>
    <p:sldId id="269" r:id="rId16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6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0CB0E-6A51-48A5-BD6A-0B2585B1D635}" type="datetimeFigureOut">
              <a:rPr lang="en-US" smtClean="0"/>
              <a:t>3/22/2018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96CE7-1295-4776-843F-4FE00E117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53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C1F72B-8587-44D3-90FF-C5FC9ABFC2C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79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8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73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31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730424"/>
      </p:ext>
    </p:extLst>
  </p:cSld>
  <p:clrMapOvr>
    <a:masterClrMapping/>
  </p:clrMapOvr>
  <p:transition spd="med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419027"/>
      </p:ext>
    </p:extLst>
  </p:cSld>
  <p:clrMapOvr>
    <a:masterClrMapping/>
  </p:clrMapOvr>
  <p:transition spd="med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22823"/>
      </p:ext>
    </p:extLst>
  </p:cSld>
  <p:clrMapOvr>
    <a:masterClrMapping/>
  </p:clrMapOvr>
  <p:transition spd="med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606244"/>
      </p:ext>
    </p:extLst>
  </p:cSld>
  <p:clrMapOvr>
    <a:masterClrMapping/>
  </p:clrMapOvr>
  <p:transition spd="med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00828"/>
      </p:ext>
    </p:extLst>
  </p:cSld>
  <p:clrMapOvr>
    <a:masterClrMapping/>
  </p:clrMapOvr>
  <p:transition spd="med"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51190"/>
      </p:ext>
    </p:extLst>
  </p:cSld>
  <p:clrMapOvr>
    <a:masterClrMapping/>
  </p:clrMapOvr>
  <p:transition spd="med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508876"/>
      </p:ext>
    </p:extLst>
  </p:cSld>
  <p:clrMapOvr>
    <a:masterClrMapping/>
  </p:clrMapOvr>
  <p:transition spd="med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476122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699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088062"/>
      </p:ext>
    </p:extLst>
  </p:cSld>
  <p:clrMapOvr>
    <a:masterClrMapping/>
  </p:clrMapOvr>
  <p:transition spd="med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728435"/>
      </p:ext>
    </p:extLst>
  </p:cSld>
  <p:clrMapOvr>
    <a:masterClrMapping/>
  </p:clrMapOvr>
  <p:transition spd="med"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058964"/>
      </p:ext>
    </p:extLst>
  </p:cSld>
  <p:clrMapOvr>
    <a:masterClrMapping/>
  </p:clrMapOvr>
  <p:transition spd="med">
    <p:wipe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6ECB9-57D4-4B4F-A3A7-ACDDF88433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B6410-B169-4D0C-83AA-809D4DD59C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4884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841849"/>
      </p:ext>
    </p:extLst>
  </p:cSld>
  <p:clrMapOvr>
    <a:masterClrMapping/>
  </p:clrMapOvr>
  <p:transition spd="med">
    <p:wipe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11950"/>
      </p:ext>
    </p:extLst>
  </p:cSld>
  <p:clrMapOvr>
    <a:masterClrMapping/>
  </p:clrMapOvr>
  <p:transition spd="med">
    <p:wipe dir="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861230"/>
      </p:ext>
    </p:extLst>
  </p:cSld>
  <p:clrMapOvr>
    <a:masterClrMapping/>
  </p:clrMapOvr>
  <p:transition spd="med">
    <p:wipe dir="d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819130"/>
      </p:ext>
    </p:extLst>
  </p:cSld>
  <p:clrMapOvr>
    <a:masterClrMapping/>
  </p:clrMapOvr>
  <p:transition spd="med">
    <p:wipe dir="d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229979"/>
      </p:ext>
    </p:extLst>
  </p:cSld>
  <p:clrMapOvr>
    <a:masterClrMapping/>
  </p:clrMapOvr>
  <p:transition spd="med">
    <p:wipe dir="d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13740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47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930224"/>
      </p:ext>
    </p:extLst>
  </p:cSld>
  <p:clrMapOvr>
    <a:masterClrMapping/>
  </p:clrMapOvr>
  <p:transition spd="med">
    <p:wipe dir="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173057"/>
      </p:ext>
    </p:extLst>
  </p:cSld>
  <p:clrMapOvr>
    <a:masterClrMapping/>
  </p:clrMapOvr>
  <p:transition spd="med">
    <p:wipe dir="d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027297"/>
      </p:ext>
    </p:extLst>
  </p:cSld>
  <p:clrMapOvr>
    <a:masterClrMapping/>
  </p:clrMapOvr>
  <p:transition spd="med">
    <p:wipe dir="d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313894"/>
      </p:ext>
    </p:extLst>
  </p:cSld>
  <p:clrMapOvr>
    <a:masterClrMapping/>
  </p:clrMapOvr>
  <p:transition spd="med">
    <p:wipe dir="d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196463"/>
      </p:ext>
    </p:extLst>
  </p:cSld>
  <p:clrMapOvr>
    <a:masterClrMapping/>
  </p:clrMapOvr>
  <p:transition spd="med">
    <p:wipe dir="d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6ECB9-57D4-4B4F-A3A7-ACDDF88433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B6410-B169-4D0C-83AA-809D4DD59C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6980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774794"/>
      </p:ext>
    </p:extLst>
  </p:cSld>
  <p:clrMapOvr>
    <a:masterClrMapping/>
  </p:clrMapOvr>
  <p:transition spd="med">
    <p:wipe dir="d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951338"/>
      </p:ext>
    </p:extLst>
  </p:cSld>
  <p:clrMapOvr>
    <a:masterClrMapping/>
  </p:clrMapOvr>
  <p:transition spd="med">
    <p:wipe dir="d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586610"/>
      </p:ext>
    </p:extLst>
  </p:cSld>
  <p:clrMapOvr>
    <a:masterClrMapping/>
  </p:clrMapOvr>
  <p:transition spd="med">
    <p:wipe dir="d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992847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341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718748"/>
      </p:ext>
    </p:extLst>
  </p:cSld>
  <p:clrMapOvr>
    <a:masterClrMapping/>
  </p:clrMapOvr>
  <p:transition spd="med">
    <p:wipe dir="d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012690"/>
      </p:ext>
    </p:extLst>
  </p:cSld>
  <p:clrMapOvr>
    <a:masterClrMapping/>
  </p:clrMapOvr>
  <p:transition spd="med">
    <p:wipe dir="d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131792"/>
      </p:ext>
    </p:extLst>
  </p:cSld>
  <p:clrMapOvr>
    <a:masterClrMapping/>
  </p:clrMapOvr>
  <p:transition spd="med">
    <p:wipe dir="d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716201"/>
      </p:ext>
    </p:extLst>
  </p:cSld>
  <p:clrMapOvr>
    <a:masterClrMapping/>
  </p:clrMapOvr>
  <p:transition spd="med">
    <p:wipe dir="d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921680"/>
      </p:ext>
    </p:extLst>
  </p:cSld>
  <p:clrMapOvr>
    <a:masterClrMapping/>
  </p:clrMapOvr>
  <p:transition spd="med">
    <p:wipe dir="d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710392"/>
      </p:ext>
    </p:extLst>
  </p:cSld>
  <p:clrMapOvr>
    <a:masterClrMapping/>
  </p:clrMapOvr>
  <p:transition spd="med">
    <p:wipe dir="d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410608"/>
      </p:ext>
    </p:extLst>
  </p:cSld>
  <p:clrMapOvr>
    <a:masterClrMapping/>
  </p:clrMapOvr>
  <p:transition spd="med">
    <p:wipe dir="d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6ECB9-57D4-4B4F-A3A7-ACDDF88433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B6410-B169-4D0C-83AA-809D4DD59C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2433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7381"/>
      </p:ext>
    </p:extLst>
  </p:cSld>
  <p:clrMapOvr>
    <a:masterClrMapping/>
  </p:clrMapOvr>
  <p:transition spd="med">
    <p:wipe dir="d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499322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3809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649423"/>
      </p:ext>
    </p:extLst>
  </p:cSld>
  <p:clrMapOvr>
    <a:masterClrMapping/>
  </p:clrMapOvr>
  <p:transition spd="med">
    <p:wipe dir="d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05476"/>
      </p:ext>
    </p:extLst>
  </p:cSld>
  <p:clrMapOvr>
    <a:masterClrMapping/>
  </p:clrMapOvr>
  <p:transition spd="med">
    <p:wipe dir="d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350995"/>
      </p:ext>
    </p:extLst>
  </p:cSld>
  <p:clrMapOvr>
    <a:masterClrMapping/>
  </p:clrMapOvr>
  <p:transition spd="med">
    <p:wipe dir="d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405831"/>
      </p:ext>
    </p:extLst>
  </p:cSld>
  <p:clrMapOvr>
    <a:masterClrMapping/>
  </p:clrMapOvr>
  <p:transition spd="med">
    <p:wipe dir="d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223018"/>
      </p:ext>
    </p:extLst>
  </p:cSld>
  <p:clrMapOvr>
    <a:masterClrMapping/>
  </p:clrMapOvr>
  <p:transition spd="med">
    <p:wipe dir="d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734519"/>
      </p:ext>
    </p:extLst>
  </p:cSld>
  <p:clrMapOvr>
    <a:masterClrMapping/>
  </p:clrMapOvr>
  <p:transition spd="med">
    <p:wipe dir="d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950250"/>
      </p:ext>
    </p:extLst>
  </p:cSld>
  <p:clrMapOvr>
    <a:masterClrMapping/>
  </p:clrMapOvr>
  <p:transition spd="med">
    <p:wipe dir="d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620655"/>
      </p:ext>
    </p:extLst>
  </p:cSld>
  <p:clrMapOvr>
    <a:masterClrMapping/>
  </p:clrMapOvr>
  <p:transition spd="med">
    <p:wipe dir="d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03756"/>
      </p:ext>
    </p:extLst>
  </p:cSld>
  <p:clrMapOvr>
    <a:masterClrMapping/>
  </p:clrMapOvr>
  <p:transition spd="med">
    <p:wipe dir="d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6ECB9-57D4-4B4F-A3A7-ACDDF88433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B6410-B169-4D0C-83AA-809D4DD59C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07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78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068657"/>
      </p:ext>
    </p:extLst>
  </p:cSld>
  <p:clrMapOvr>
    <a:masterClrMapping/>
  </p:clrMapOvr>
  <p:transition spd="med">
    <p:wipe dir="d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808961"/>
      </p:ext>
    </p:extLst>
  </p:cSld>
  <p:clrMapOvr>
    <a:masterClrMapping/>
  </p:clrMapOvr>
  <p:transition spd="med">
    <p:wipe dir="d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405946"/>
      </p:ext>
    </p:extLst>
  </p:cSld>
  <p:clrMapOvr>
    <a:masterClrMapping/>
  </p:clrMapOvr>
  <p:transition spd="med">
    <p:wipe dir="d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026944"/>
      </p:ext>
    </p:extLst>
  </p:cSld>
  <p:clrMapOvr>
    <a:masterClrMapping/>
  </p:clrMapOvr>
  <p:transition spd="med">
    <p:wipe dir="d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124423"/>
      </p:ext>
    </p:extLst>
  </p:cSld>
  <p:clrMapOvr>
    <a:masterClrMapping/>
  </p:clrMapOvr>
  <p:transition spd="med">
    <p:wipe dir="d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992598"/>
      </p:ext>
    </p:extLst>
  </p:cSld>
  <p:clrMapOvr>
    <a:masterClrMapping/>
  </p:clrMapOvr>
  <p:transition spd="med">
    <p:wipe dir="d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269704"/>
      </p:ext>
    </p:extLst>
  </p:cSld>
  <p:clrMapOvr>
    <a:masterClrMapping/>
  </p:clrMapOvr>
  <p:transition spd="med">
    <p:wipe dir="d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487116"/>
      </p:ext>
    </p:extLst>
  </p:cSld>
  <p:clrMapOvr>
    <a:masterClrMapping/>
  </p:clrMapOvr>
  <p:transition spd="med">
    <p:wipe dir="d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03502"/>
      </p:ext>
    </p:extLst>
  </p:cSld>
  <p:clrMapOvr>
    <a:masterClrMapping/>
  </p:clrMapOvr>
  <p:transition spd="med">
    <p:wipe dir="d"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583642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996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068749"/>
      </p:ext>
    </p:extLst>
  </p:cSld>
  <p:clrMapOvr>
    <a:masterClrMapping/>
  </p:clrMapOvr>
  <p:transition spd="med">
    <p:wipe dir="d"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6ECB9-57D4-4B4F-A3A7-ACDDF88433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B6410-B169-4D0C-83AA-809D4DD59C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46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7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9513C-B583-459E-877B-67DF39DF2C3A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C8902-6049-4F98-93D3-17AC2DA9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41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2540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283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ipe dir="d"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2540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1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med">
    <p:wipe dir="d"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2540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84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 spd="med">
    <p:wipe dir="d"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2540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65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ransition spd="med">
    <p:wipe dir="d"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2540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07F69D9-8973-C84F-80A2-353E3E41D8E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3/19/2018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EC30084-8F77-CB4E-B245-8A54D8EA3D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17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 spd="med">
    <p:wipe dir="d"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0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 smtClean="0"/>
              <a:t>Metsä-vesi-ruoka-energia </a:t>
            </a:r>
            <a:r>
              <a:rPr lang="fi-FI" sz="3600" dirty="0" err="1" smtClean="0"/>
              <a:t>nexus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Fokuksena ruokaturva – miten </a:t>
            </a:r>
            <a:r>
              <a:rPr lang="fi-FI" dirty="0" err="1" smtClean="0"/>
              <a:t>nexus</a:t>
            </a:r>
            <a:r>
              <a:rPr lang="fi-FI" dirty="0" smtClean="0"/>
              <a:t> näkyy </a:t>
            </a:r>
            <a:r>
              <a:rPr lang="fi-FI" dirty="0" err="1" smtClean="0"/>
              <a:t>FAO:n</a:t>
            </a:r>
            <a:r>
              <a:rPr lang="fi-FI" dirty="0" smtClean="0"/>
              <a:t> työssä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Kansainvälisen luonnonvarapolitiikan yhteistyöverkosto 28.3.2018</a:t>
            </a:r>
          </a:p>
          <a:p>
            <a:r>
              <a:rPr lang="fi-FI" sz="2800" dirty="0" smtClean="0"/>
              <a:t>Aulikki Hulmi  Suomen Rooman </a:t>
            </a:r>
            <a:r>
              <a:rPr lang="fi-FI" sz="2800" dirty="0" err="1" smtClean="0"/>
              <a:t>sl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59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i="1" dirty="0" smtClean="0"/>
              <a:t>Kiitos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pic>
        <p:nvPicPr>
          <p:cNvPr id="2050" name="Picture 2" descr="C:\Users\03044362\AppData\Local\Microsoft\Windows\Temporary Internet Files\Content.Outlook\3K9H4GWV\IMG_17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6"/>
            <a:ext cx="3840427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74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</a:t>
            </a:r>
            <a:r>
              <a:rPr lang="fi-FI" dirty="0" err="1" smtClean="0"/>
              <a:t>nexus</a:t>
            </a:r>
            <a:r>
              <a:rPr lang="fi-FI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0.87 </a:t>
            </a:r>
            <a:r>
              <a:rPr lang="en-US" dirty="0" err="1" smtClean="0"/>
              <a:t>mrd</a:t>
            </a:r>
            <a:r>
              <a:rPr lang="en-US" dirty="0" smtClean="0"/>
              <a:t> </a:t>
            </a:r>
            <a:r>
              <a:rPr lang="en-US" dirty="0" err="1" smtClean="0"/>
              <a:t>aliravittua</a:t>
            </a:r>
            <a:r>
              <a:rPr lang="en-US" dirty="0" smtClean="0"/>
              <a:t> </a:t>
            </a:r>
          </a:p>
          <a:p>
            <a:r>
              <a:rPr lang="en-US" dirty="0" smtClean="0"/>
              <a:t>0.9 </a:t>
            </a:r>
            <a:r>
              <a:rPr lang="en-US" dirty="0" err="1" smtClean="0"/>
              <a:t>mrd</a:t>
            </a:r>
            <a:r>
              <a:rPr lang="en-US" dirty="0" smtClean="0"/>
              <a:t> </a:t>
            </a:r>
            <a:r>
              <a:rPr lang="en-US" dirty="0" err="1" smtClean="0"/>
              <a:t>pulaa</a:t>
            </a:r>
            <a:r>
              <a:rPr lang="en-US" dirty="0" smtClean="0"/>
              <a:t> </a:t>
            </a:r>
            <a:r>
              <a:rPr lang="en-US" dirty="0" err="1" smtClean="0"/>
              <a:t>turvallisesta</a:t>
            </a:r>
            <a:r>
              <a:rPr lang="en-US" dirty="0" smtClean="0"/>
              <a:t> </a:t>
            </a:r>
            <a:r>
              <a:rPr lang="en-US" dirty="0" err="1" smtClean="0"/>
              <a:t>juomavedestä</a:t>
            </a:r>
            <a:r>
              <a:rPr lang="en-US" dirty="0" smtClean="0"/>
              <a:t> ja 2.6 </a:t>
            </a:r>
            <a:r>
              <a:rPr lang="en-US" dirty="0" err="1" smtClean="0"/>
              <a:t>mrd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kunnollista</a:t>
            </a:r>
            <a:r>
              <a:rPr lang="en-US" dirty="0" smtClean="0"/>
              <a:t> </a:t>
            </a:r>
            <a:r>
              <a:rPr lang="en-US" dirty="0" err="1" smtClean="0"/>
              <a:t>sanitaatiota</a:t>
            </a:r>
            <a:endParaRPr lang="en-US" dirty="0" smtClean="0"/>
          </a:p>
          <a:p>
            <a:r>
              <a:rPr lang="en-US" dirty="0" smtClean="0"/>
              <a:t>1.3 </a:t>
            </a:r>
            <a:r>
              <a:rPr lang="en-US" dirty="0" err="1" smtClean="0"/>
              <a:t>mrd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käytössä</a:t>
            </a:r>
            <a:r>
              <a:rPr lang="en-US" dirty="0" smtClean="0"/>
              <a:t> </a:t>
            </a:r>
            <a:r>
              <a:rPr lang="en-US" dirty="0" err="1" smtClean="0"/>
              <a:t>sähköä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fi-FI" sz="2800" i="1" dirty="0" smtClean="0"/>
              <a:t>Tilannetta kärjistää: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i="1" dirty="0" smtClean="0"/>
              <a:t>Ilmastonmuutos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i="1" dirty="0" smtClean="0"/>
              <a:t>Väestönkasvu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i="1" dirty="0" smtClean="0"/>
              <a:t>Kulutustottumusten muutos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i="1" dirty="0" smtClean="0"/>
          </a:p>
          <a:p>
            <a:pPr marL="0" indent="0">
              <a:buNone/>
            </a:pP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740579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Vesi-Energia-Ruoka</a:t>
            </a:r>
            <a:r>
              <a:rPr lang="fi-FI" b="1" dirty="0" smtClean="0"/>
              <a:t> </a:t>
            </a:r>
            <a:r>
              <a:rPr lang="fi-FI" b="1" dirty="0" err="1" smtClean="0"/>
              <a:t>nexus</a:t>
            </a:r>
            <a:r>
              <a:rPr lang="fi-FI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i-FI" i="1" dirty="0" smtClean="0"/>
              <a:t>Tavoite 60% enemmän ruokaa v. 2050 mennessä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 smtClean="0"/>
              <a:t>=&gt;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Vuoteen 2030 mennessä ruuantuotantoon </a:t>
            </a:r>
            <a:r>
              <a:rPr lang="fi-FI" dirty="0" err="1" smtClean="0"/>
              <a:t>arvoitu</a:t>
            </a:r>
            <a:r>
              <a:rPr lang="fi-FI" dirty="0" smtClean="0"/>
              <a:t> tarvittavan 40% enemmän vettä ja 40% enemmän energiaa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i="1" dirty="0" err="1" smtClean="0"/>
              <a:t>Do</a:t>
            </a:r>
            <a:r>
              <a:rPr lang="fi-FI" i="1" dirty="0" smtClean="0"/>
              <a:t> </a:t>
            </a:r>
            <a:r>
              <a:rPr lang="fi-FI" i="1" dirty="0" err="1" smtClean="0"/>
              <a:t>more</a:t>
            </a:r>
            <a:r>
              <a:rPr lang="fi-FI" i="1" dirty="0" smtClean="0"/>
              <a:t> with </a:t>
            </a:r>
            <a:r>
              <a:rPr lang="fi-FI" i="1" dirty="0" err="1" smtClean="0"/>
              <a:t>less</a:t>
            </a:r>
            <a:r>
              <a:rPr lang="fi-FI" i="1" dirty="0" smtClean="0"/>
              <a:t>. </a:t>
            </a:r>
            <a:r>
              <a:rPr lang="fi-FI" i="1" dirty="0" err="1" smtClean="0"/>
              <a:t>Save</a:t>
            </a:r>
            <a:r>
              <a:rPr lang="fi-FI" i="1" dirty="0" smtClean="0"/>
              <a:t> and </a:t>
            </a:r>
            <a:r>
              <a:rPr lang="fi-FI" i="1" dirty="0" err="1" smtClean="0"/>
              <a:t>Grow</a:t>
            </a:r>
            <a:r>
              <a:rPr lang="fi-FI" i="1" dirty="0" smtClean="0"/>
              <a:t>. </a:t>
            </a:r>
          </a:p>
          <a:p>
            <a:pPr marL="0" indent="0">
              <a:buNone/>
            </a:pPr>
            <a:r>
              <a:rPr lang="en-US" i="1" dirty="0" smtClean="0"/>
              <a:t>– Be innovative!</a:t>
            </a:r>
            <a:endParaRPr lang="fi-FI" i="1" dirty="0" smtClean="0"/>
          </a:p>
        </p:txBody>
      </p:sp>
    </p:spTree>
    <p:extLst>
      <p:ext uri="{BB962C8B-B14F-4D97-AF65-F5344CB8AC3E}">
        <p14:creationId xmlns:p14="http://schemas.microsoft.com/office/powerpoint/2010/main" val="3180961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traight Connector 3"/>
          <p:cNvSpPr>
            <a:spLocks noChangeShapeType="1"/>
          </p:cNvSpPr>
          <p:nvPr/>
        </p:nvSpPr>
        <p:spPr bwMode="auto">
          <a:xfrm flipH="1">
            <a:off x="4622045" y="2104781"/>
            <a:ext cx="0" cy="2736005"/>
          </a:xfrm>
          <a:prstGeom prst="line">
            <a:avLst/>
          </a:prstGeom>
          <a:noFill/>
          <a:ln w="381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Straight Connector 72"/>
          <p:cNvSpPr>
            <a:spLocks noChangeShapeType="1"/>
          </p:cNvSpPr>
          <p:nvPr/>
        </p:nvSpPr>
        <p:spPr bwMode="auto">
          <a:xfrm>
            <a:off x="4622086" y="2143863"/>
            <a:ext cx="18739" cy="2861227"/>
          </a:xfrm>
          <a:prstGeom prst="line">
            <a:avLst/>
          </a:prstGeom>
          <a:noFill/>
          <a:ln w="381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11559" y="116632"/>
            <a:ext cx="8258643" cy="628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GB" sz="2800" b="1" dirty="0">
                <a:solidFill>
                  <a:srgbClr val="3A470C"/>
                </a:solidFill>
                <a:latin typeface="Calibri" pitchFamily="34" charset="0"/>
                <a:cs typeface="Cambria"/>
              </a:rPr>
              <a:t>The FAO approach to the Water-Energy-Food Nexus </a:t>
            </a:r>
          </a:p>
        </p:txBody>
      </p:sp>
      <p:sp>
        <p:nvSpPr>
          <p:cNvPr id="78" name="Oval 78"/>
          <p:cNvSpPr>
            <a:spLocks noChangeArrowheads="1"/>
          </p:cNvSpPr>
          <p:nvPr/>
        </p:nvSpPr>
        <p:spPr bwMode="auto">
          <a:xfrm>
            <a:off x="1351583" y="745494"/>
            <a:ext cx="6751638" cy="6067881"/>
          </a:xfrm>
          <a:prstGeom prst="ellipse">
            <a:avLst/>
          </a:prstGeom>
          <a:solidFill>
            <a:srgbClr val="F3F9FB"/>
          </a:solidFill>
          <a:ln w="25400">
            <a:solidFill>
              <a:srgbClr val="205867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9" name="Straight Connector 1"/>
          <p:cNvSpPr>
            <a:spLocks noChangeShapeType="1"/>
          </p:cNvSpPr>
          <p:nvPr/>
        </p:nvSpPr>
        <p:spPr bwMode="auto">
          <a:xfrm>
            <a:off x="4613693" y="2121994"/>
            <a:ext cx="1140917" cy="2746148"/>
          </a:xfrm>
          <a:prstGeom prst="line">
            <a:avLst/>
          </a:prstGeom>
          <a:noFill/>
          <a:ln w="381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Straight Connector 72"/>
          <p:cNvSpPr>
            <a:spLocks noChangeShapeType="1"/>
          </p:cNvSpPr>
          <p:nvPr/>
        </p:nvSpPr>
        <p:spPr bwMode="auto">
          <a:xfrm flipH="1">
            <a:off x="3486678" y="2121993"/>
            <a:ext cx="1118579" cy="2747167"/>
          </a:xfrm>
          <a:prstGeom prst="line">
            <a:avLst/>
          </a:prstGeom>
          <a:noFill/>
          <a:ln w="381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Straight Connector 32"/>
          <p:cNvSpPr>
            <a:spLocks noChangeShapeType="1"/>
          </p:cNvSpPr>
          <p:nvPr/>
        </p:nvSpPr>
        <p:spPr bwMode="auto">
          <a:xfrm>
            <a:off x="3499123" y="2094314"/>
            <a:ext cx="1203787" cy="2844061"/>
          </a:xfrm>
          <a:prstGeom prst="line">
            <a:avLst/>
          </a:prstGeom>
          <a:noFill/>
          <a:ln w="57150">
            <a:solidFill>
              <a:srgbClr val="92D05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Straight Connector 63"/>
          <p:cNvSpPr>
            <a:spLocks noChangeShapeType="1"/>
          </p:cNvSpPr>
          <p:nvPr/>
        </p:nvSpPr>
        <p:spPr bwMode="auto">
          <a:xfrm flipH="1">
            <a:off x="3524251" y="2121993"/>
            <a:ext cx="2291481" cy="2746148"/>
          </a:xfrm>
          <a:prstGeom prst="line">
            <a:avLst/>
          </a:prstGeom>
          <a:noFill/>
          <a:ln w="28575">
            <a:solidFill>
              <a:srgbClr val="FFC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Straight Connector 66"/>
          <p:cNvSpPr>
            <a:spLocks noChangeShapeType="1"/>
          </p:cNvSpPr>
          <p:nvPr/>
        </p:nvSpPr>
        <p:spPr bwMode="auto">
          <a:xfrm flipH="1">
            <a:off x="5754611" y="2087056"/>
            <a:ext cx="52451" cy="2753730"/>
          </a:xfrm>
          <a:prstGeom prst="line">
            <a:avLst/>
          </a:prstGeom>
          <a:noFill/>
          <a:ln w="28575">
            <a:solidFill>
              <a:srgbClr val="FFC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Straight Connector 67"/>
          <p:cNvSpPr>
            <a:spLocks noChangeShapeType="1"/>
          </p:cNvSpPr>
          <p:nvPr/>
        </p:nvSpPr>
        <p:spPr bwMode="auto">
          <a:xfrm flipH="1">
            <a:off x="4605426" y="2143863"/>
            <a:ext cx="1201635" cy="2696924"/>
          </a:xfrm>
          <a:prstGeom prst="line">
            <a:avLst/>
          </a:prstGeom>
          <a:noFill/>
          <a:ln w="28575">
            <a:solidFill>
              <a:srgbClr val="FFC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Straight Connector 69"/>
          <p:cNvSpPr>
            <a:spLocks noChangeShapeType="1"/>
          </p:cNvSpPr>
          <p:nvPr/>
        </p:nvSpPr>
        <p:spPr bwMode="auto">
          <a:xfrm>
            <a:off x="3486679" y="2081797"/>
            <a:ext cx="37574" cy="2844061"/>
          </a:xfrm>
          <a:prstGeom prst="line">
            <a:avLst/>
          </a:prstGeom>
          <a:noFill/>
          <a:ln w="57150">
            <a:solidFill>
              <a:srgbClr val="92D05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Text Box 80"/>
          <p:cNvSpPr txBox="1">
            <a:spLocks noChangeArrowheads="1"/>
          </p:cNvSpPr>
          <p:nvPr/>
        </p:nvSpPr>
        <p:spPr bwMode="auto">
          <a:xfrm>
            <a:off x="1750011" y="2547640"/>
            <a:ext cx="1290495" cy="39027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Population growth and mobility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7" name="Text Box 83"/>
          <p:cNvSpPr txBox="1">
            <a:spLocks noChangeArrowheads="1"/>
          </p:cNvSpPr>
          <p:nvPr/>
        </p:nvSpPr>
        <p:spPr bwMode="auto">
          <a:xfrm>
            <a:off x="1534744" y="3051475"/>
            <a:ext cx="1196562" cy="37980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Diversifying and changing diets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8" name="Text Box 84"/>
          <p:cNvSpPr txBox="1">
            <a:spLocks noChangeArrowheads="1"/>
          </p:cNvSpPr>
          <p:nvPr/>
        </p:nvSpPr>
        <p:spPr bwMode="auto">
          <a:xfrm>
            <a:off x="6561821" y="4598987"/>
            <a:ext cx="1020257" cy="26915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Climate Change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9" name="Text Box 85"/>
          <p:cNvSpPr txBox="1">
            <a:spLocks noChangeArrowheads="1"/>
          </p:cNvSpPr>
          <p:nvPr/>
        </p:nvSpPr>
        <p:spPr bwMode="auto">
          <a:xfrm>
            <a:off x="6597219" y="3228678"/>
            <a:ext cx="1193672" cy="61008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International </a:t>
            </a:r>
            <a:endParaRPr kumimoji="0" lang="en-GB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and regional trade, markets and prices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0" name="Text Box 86"/>
          <p:cNvSpPr txBox="1">
            <a:spLocks noChangeArrowheads="1"/>
          </p:cNvSpPr>
          <p:nvPr/>
        </p:nvSpPr>
        <p:spPr bwMode="auto">
          <a:xfrm>
            <a:off x="6496038" y="3902825"/>
            <a:ext cx="1413330" cy="26915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Industrial development </a:t>
            </a:r>
            <a:endParaRPr kumimoji="0" lang="en-GB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1" name="Text Box 89"/>
          <p:cNvSpPr txBox="1">
            <a:spLocks noChangeArrowheads="1"/>
          </p:cNvSpPr>
          <p:nvPr/>
        </p:nvSpPr>
        <p:spPr bwMode="auto">
          <a:xfrm>
            <a:off x="1514456" y="4236364"/>
            <a:ext cx="1526050" cy="24223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Technology and innovation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" name="Text Box 97"/>
          <p:cNvSpPr txBox="1">
            <a:spLocks noChangeArrowheads="1"/>
          </p:cNvSpPr>
          <p:nvPr/>
        </p:nvSpPr>
        <p:spPr bwMode="auto">
          <a:xfrm>
            <a:off x="6252172" y="2513573"/>
            <a:ext cx="1260147" cy="22878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Governance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" name="Text Box 98"/>
          <p:cNvSpPr txBox="1">
            <a:spLocks noChangeArrowheads="1"/>
          </p:cNvSpPr>
          <p:nvPr/>
        </p:nvSpPr>
        <p:spPr bwMode="auto">
          <a:xfrm rot="16200000">
            <a:off x="1124010" y="3627787"/>
            <a:ext cx="731201" cy="2601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Drivers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" name="Text Box 99"/>
          <p:cNvSpPr txBox="1">
            <a:spLocks noChangeArrowheads="1"/>
          </p:cNvSpPr>
          <p:nvPr/>
        </p:nvSpPr>
        <p:spPr bwMode="auto">
          <a:xfrm>
            <a:off x="1607076" y="3533719"/>
            <a:ext cx="1254368" cy="40074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Cultural and societal beliefs and behaviours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6" name="Text Box 100"/>
          <p:cNvSpPr txBox="1">
            <a:spLocks noChangeArrowheads="1"/>
          </p:cNvSpPr>
          <p:nvPr/>
        </p:nvSpPr>
        <p:spPr bwMode="auto">
          <a:xfrm rot="5400000">
            <a:off x="7604730" y="3611724"/>
            <a:ext cx="731202" cy="26012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Drivers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0" name="Straight Connector 73"/>
          <p:cNvSpPr>
            <a:spLocks noChangeShapeType="1"/>
          </p:cNvSpPr>
          <p:nvPr/>
        </p:nvSpPr>
        <p:spPr bwMode="auto">
          <a:xfrm>
            <a:off x="3506811" y="2081797"/>
            <a:ext cx="2245048" cy="2786343"/>
          </a:xfrm>
          <a:prstGeom prst="line">
            <a:avLst/>
          </a:prstGeom>
          <a:noFill/>
          <a:ln w="57150">
            <a:solidFill>
              <a:srgbClr val="92D05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288"/>
          <p:cNvSpPr txBox="1">
            <a:spLocks noChangeArrowheads="1"/>
          </p:cNvSpPr>
          <p:nvPr/>
        </p:nvSpPr>
        <p:spPr bwMode="auto">
          <a:xfrm>
            <a:off x="1750011" y="4706209"/>
            <a:ext cx="851178" cy="26915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Urbanisation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7" name="Straight Arrow Connector 27"/>
          <p:cNvSpPr>
            <a:spLocks noChangeShapeType="1"/>
          </p:cNvSpPr>
          <p:nvPr/>
        </p:nvSpPr>
        <p:spPr bwMode="auto">
          <a:xfrm flipV="1">
            <a:off x="6538688" y="5005090"/>
            <a:ext cx="319373" cy="311022"/>
          </a:xfrm>
          <a:prstGeom prst="bentConnector3">
            <a:avLst>
              <a:gd name="adj1" fmla="val 49773"/>
            </a:avLst>
          </a:prstGeom>
          <a:noFill/>
          <a:ln w="25400">
            <a:solidFill>
              <a:srgbClr val="31849B"/>
            </a:solidFill>
            <a:miter lim="800000"/>
            <a:headEnd type="arrow" w="med" len="med"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Straight Arrow Connector 28"/>
          <p:cNvSpPr>
            <a:spLocks noChangeShapeType="1"/>
          </p:cNvSpPr>
          <p:nvPr/>
        </p:nvSpPr>
        <p:spPr bwMode="auto">
          <a:xfrm>
            <a:off x="2354368" y="5208290"/>
            <a:ext cx="300585" cy="300556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31849B"/>
            </a:solidFill>
            <a:miter lim="800000"/>
            <a:headEnd type="arrow" w="med" len="med"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Straight Arrow Connector 29"/>
          <p:cNvSpPr>
            <a:spLocks noChangeShapeType="1"/>
          </p:cNvSpPr>
          <p:nvPr/>
        </p:nvSpPr>
        <p:spPr bwMode="auto">
          <a:xfrm flipV="1">
            <a:off x="2542071" y="1938169"/>
            <a:ext cx="319373" cy="311022"/>
          </a:xfrm>
          <a:prstGeom prst="bentConnector3">
            <a:avLst>
              <a:gd name="adj1" fmla="val 49773"/>
            </a:avLst>
          </a:prstGeom>
          <a:noFill/>
          <a:ln w="25400">
            <a:solidFill>
              <a:srgbClr val="31849B"/>
            </a:solidFill>
            <a:miter lim="800000"/>
            <a:headEnd type="arrow" w="med" len="med"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Straight Arrow Connector 30"/>
          <p:cNvSpPr>
            <a:spLocks noChangeShapeType="1"/>
          </p:cNvSpPr>
          <p:nvPr/>
        </p:nvSpPr>
        <p:spPr bwMode="auto">
          <a:xfrm>
            <a:off x="6680208" y="2032264"/>
            <a:ext cx="299141" cy="300556"/>
          </a:xfrm>
          <a:prstGeom prst="bentConnector3">
            <a:avLst>
              <a:gd name="adj1" fmla="val 49759"/>
            </a:avLst>
          </a:prstGeom>
          <a:noFill/>
          <a:ln w="25400">
            <a:solidFill>
              <a:srgbClr val="31849B"/>
            </a:solidFill>
            <a:miter lim="800000"/>
            <a:headEnd type="arrow" w="med" len="med"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Text Box 50"/>
          <p:cNvSpPr txBox="1">
            <a:spLocks noChangeArrowheads="1"/>
          </p:cNvSpPr>
          <p:nvPr/>
        </p:nvSpPr>
        <p:spPr bwMode="auto">
          <a:xfrm>
            <a:off x="6530744" y="2793704"/>
            <a:ext cx="1260147" cy="37980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Sectoral policies , vested interests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9" name="Text Box 51"/>
          <p:cNvSpPr txBox="1">
            <a:spLocks noChangeArrowheads="1"/>
          </p:cNvSpPr>
          <p:nvPr/>
        </p:nvSpPr>
        <p:spPr bwMode="auto">
          <a:xfrm>
            <a:off x="6453429" y="4184900"/>
            <a:ext cx="1481252" cy="33046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1000" b="0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Agricultural Transformation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28828" y="3718750"/>
            <a:ext cx="1188145" cy="1285547"/>
            <a:chOff x="683568" y="2390331"/>
            <a:chExt cx="864096" cy="894907"/>
          </a:xfrm>
        </p:grpSpPr>
        <p:sp>
          <p:nvSpPr>
            <p:cNvPr id="152" name="Straight Connector 72"/>
            <p:cNvSpPr>
              <a:spLocks noChangeShapeType="1"/>
            </p:cNvSpPr>
            <p:nvPr/>
          </p:nvSpPr>
          <p:spPr bwMode="auto">
            <a:xfrm flipH="1">
              <a:off x="683568" y="2394215"/>
              <a:ext cx="734033" cy="818761"/>
            </a:xfrm>
            <a:prstGeom prst="line">
              <a:avLst/>
            </a:prstGeom>
            <a:noFill/>
            <a:ln w="38100">
              <a:solidFill>
                <a:srgbClr val="4BACC6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Straight Connector 66"/>
            <p:cNvSpPr>
              <a:spLocks noChangeShapeType="1"/>
            </p:cNvSpPr>
            <p:nvPr/>
          </p:nvSpPr>
          <p:spPr bwMode="auto">
            <a:xfrm flipH="1">
              <a:off x="755575" y="2390331"/>
              <a:ext cx="734034" cy="822645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Straight Connector 69"/>
            <p:cNvSpPr>
              <a:spLocks noChangeShapeType="1"/>
            </p:cNvSpPr>
            <p:nvPr/>
          </p:nvSpPr>
          <p:spPr bwMode="auto">
            <a:xfrm flipH="1">
              <a:off x="755576" y="2420888"/>
              <a:ext cx="792088" cy="864350"/>
            </a:xfrm>
            <a:prstGeom prst="line">
              <a:avLst/>
            </a:prstGeom>
            <a:noFill/>
            <a:ln w="28575">
              <a:solidFill>
                <a:srgbClr val="92D05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 rot="4804799">
            <a:off x="4403145" y="3869876"/>
            <a:ext cx="1851042" cy="967852"/>
            <a:chOff x="835968" y="2542731"/>
            <a:chExt cx="864096" cy="894907"/>
          </a:xfrm>
        </p:grpSpPr>
        <p:sp>
          <p:nvSpPr>
            <p:cNvPr id="155" name="Straight Connector 72"/>
            <p:cNvSpPr>
              <a:spLocks noChangeShapeType="1"/>
            </p:cNvSpPr>
            <p:nvPr/>
          </p:nvSpPr>
          <p:spPr bwMode="auto">
            <a:xfrm flipH="1">
              <a:off x="835968" y="2546615"/>
              <a:ext cx="734033" cy="818761"/>
            </a:xfrm>
            <a:prstGeom prst="line">
              <a:avLst/>
            </a:prstGeom>
            <a:noFill/>
            <a:ln w="38100">
              <a:solidFill>
                <a:srgbClr val="4BACC6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Straight Connector 66"/>
            <p:cNvSpPr>
              <a:spLocks noChangeShapeType="1"/>
            </p:cNvSpPr>
            <p:nvPr/>
          </p:nvSpPr>
          <p:spPr bwMode="auto">
            <a:xfrm flipH="1">
              <a:off x="907975" y="2542731"/>
              <a:ext cx="734034" cy="822645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Straight Connector 69"/>
            <p:cNvSpPr>
              <a:spLocks noChangeShapeType="1"/>
            </p:cNvSpPr>
            <p:nvPr/>
          </p:nvSpPr>
          <p:spPr bwMode="auto">
            <a:xfrm flipH="1">
              <a:off x="907976" y="2573288"/>
              <a:ext cx="792088" cy="864350"/>
            </a:xfrm>
            <a:prstGeom prst="line">
              <a:avLst/>
            </a:prstGeom>
            <a:noFill/>
            <a:ln w="28575">
              <a:solidFill>
                <a:srgbClr val="92D05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8" name="Group 157"/>
          <p:cNvGrpSpPr/>
          <p:nvPr/>
        </p:nvGrpSpPr>
        <p:grpSpPr>
          <a:xfrm rot="19052387">
            <a:off x="4012579" y="3720165"/>
            <a:ext cx="1241510" cy="1309235"/>
            <a:chOff x="683568" y="2390331"/>
            <a:chExt cx="864096" cy="894907"/>
          </a:xfrm>
        </p:grpSpPr>
        <p:sp>
          <p:nvSpPr>
            <p:cNvPr id="159" name="Straight Connector 72"/>
            <p:cNvSpPr>
              <a:spLocks noChangeShapeType="1"/>
            </p:cNvSpPr>
            <p:nvPr/>
          </p:nvSpPr>
          <p:spPr bwMode="auto">
            <a:xfrm flipH="1">
              <a:off x="683568" y="2394215"/>
              <a:ext cx="734033" cy="818761"/>
            </a:xfrm>
            <a:prstGeom prst="line">
              <a:avLst/>
            </a:prstGeom>
            <a:noFill/>
            <a:ln w="38100">
              <a:solidFill>
                <a:srgbClr val="4BACC6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Straight Connector 66"/>
            <p:cNvSpPr>
              <a:spLocks noChangeShapeType="1"/>
            </p:cNvSpPr>
            <p:nvPr/>
          </p:nvSpPr>
          <p:spPr bwMode="auto">
            <a:xfrm flipH="1">
              <a:off x="755575" y="2390331"/>
              <a:ext cx="734034" cy="822645"/>
            </a:xfrm>
            <a:prstGeom prst="line">
              <a:avLst/>
            </a:prstGeom>
            <a:noFill/>
            <a:ln w="28575">
              <a:solidFill>
                <a:srgbClr val="FFC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Straight Connector 69"/>
            <p:cNvSpPr>
              <a:spLocks noChangeShapeType="1"/>
            </p:cNvSpPr>
            <p:nvPr/>
          </p:nvSpPr>
          <p:spPr bwMode="auto">
            <a:xfrm flipH="1">
              <a:off x="755576" y="2420888"/>
              <a:ext cx="792088" cy="864350"/>
            </a:xfrm>
            <a:prstGeom prst="line">
              <a:avLst/>
            </a:prstGeom>
            <a:noFill/>
            <a:ln w="28575">
              <a:solidFill>
                <a:srgbClr val="92D05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6" name="Rounded Rectangle 49"/>
          <p:cNvSpPr>
            <a:spLocks noChangeArrowheads="1"/>
          </p:cNvSpPr>
          <p:nvPr/>
        </p:nvSpPr>
        <p:spPr bwMode="auto">
          <a:xfrm>
            <a:off x="3033882" y="4869160"/>
            <a:ext cx="3218290" cy="1341284"/>
          </a:xfrm>
          <a:prstGeom prst="roundRect">
            <a:avLst>
              <a:gd name="adj" fmla="val 16667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25400">
            <a:solidFill>
              <a:srgbClr val="205867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" name="Group 41"/>
          <p:cNvGrpSpPr>
            <a:grpSpLocks/>
          </p:cNvGrpSpPr>
          <p:nvPr/>
        </p:nvGrpSpPr>
        <p:grpSpPr bwMode="auto">
          <a:xfrm>
            <a:off x="4351087" y="4932660"/>
            <a:ext cx="690956" cy="248220"/>
            <a:chOff x="37161" y="17423"/>
            <a:chExt cx="6191" cy="2857"/>
          </a:xfrm>
        </p:grpSpPr>
        <p:sp>
          <p:nvSpPr>
            <p:cNvPr id="88" name="Rounded Rectangle 39"/>
            <p:cNvSpPr>
              <a:spLocks noChangeArrowheads="1"/>
            </p:cNvSpPr>
            <p:nvPr/>
          </p:nvSpPr>
          <p:spPr bwMode="auto">
            <a:xfrm>
              <a:off x="37161" y="17423"/>
              <a:ext cx="6191" cy="2857"/>
            </a:xfrm>
            <a:prstGeom prst="roundRect">
              <a:avLst>
                <a:gd name="adj" fmla="val 16667"/>
              </a:avLst>
            </a:prstGeom>
            <a:solidFill>
              <a:srgbClr val="92CDDC"/>
            </a:solidFill>
            <a:ln w="9525">
              <a:solidFill>
                <a:srgbClr val="B6DDE8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Text Box 40"/>
            <p:cNvSpPr txBox="1">
              <a:spLocks noChangeArrowheads="1"/>
            </p:cNvSpPr>
            <p:nvPr/>
          </p:nvSpPr>
          <p:spPr bwMode="auto">
            <a:xfrm>
              <a:off x="37444" y="17428"/>
              <a:ext cx="5906" cy="27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WenQuanYi Micro Hei"/>
                  <a:cs typeface="Calibri" pitchFamily="34" charset="0"/>
                </a:rPr>
                <a:t>Water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90" name="Group 42"/>
          <p:cNvGrpSpPr>
            <a:grpSpLocks/>
          </p:cNvGrpSpPr>
          <p:nvPr/>
        </p:nvGrpSpPr>
        <p:grpSpPr bwMode="auto">
          <a:xfrm>
            <a:off x="5533212" y="4932660"/>
            <a:ext cx="547701" cy="248220"/>
            <a:chOff x="27430" y="-1145"/>
            <a:chExt cx="6667" cy="2865"/>
          </a:xfrm>
        </p:grpSpPr>
        <p:sp>
          <p:nvSpPr>
            <p:cNvPr id="91" name="Rounded Rectangle 43"/>
            <p:cNvSpPr>
              <a:spLocks noChangeArrowheads="1"/>
            </p:cNvSpPr>
            <p:nvPr/>
          </p:nvSpPr>
          <p:spPr bwMode="auto">
            <a:xfrm>
              <a:off x="27582" y="-1137"/>
              <a:ext cx="6191" cy="2857"/>
            </a:xfrm>
            <a:prstGeom prst="roundRect">
              <a:avLst>
                <a:gd name="adj" fmla="val 16667"/>
              </a:avLst>
            </a:prstGeom>
            <a:solidFill>
              <a:srgbClr val="92CDDC"/>
            </a:solidFill>
            <a:ln w="9525">
              <a:solidFill>
                <a:srgbClr val="B6DDE8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Text Box 44"/>
            <p:cNvSpPr txBox="1">
              <a:spLocks noChangeArrowheads="1"/>
            </p:cNvSpPr>
            <p:nvPr/>
          </p:nvSpPr>
          <p:spPr bwMode="auto">
            <a:xfrm>
              <a:off x="27430" y="-1145"/>
              <a:ext cx="6667" cy="2761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WenQuanYi Micro Hei"/>
                  <a:cs typeface="Calibri" pitchFamily="34" charset="0"/>
                </a:rPr>
                <a:t>Energy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93" name="Group 45"/>
          <p:cNvGrpSpPr>
            <a:grpSpLocks/>
          </p:cNvGrpSpPr>
          <p:nvPr/>
        </p:nvGrpSpPr>
        <p:grpSpPr bwMode="auto">
          <a:xfrm>
            <a:off x="3116205" y="4932660"/>
            <a:ext cx="511574" cy="248220"/>
            <a:chOff x="1476" y="818"/>
            <a:chExt cx="6224" cy="2865"/>
          </a:xfrm>
        </p:grpSpPr>
        <p:sp>
          <p:nvSpPr>
            <p:cNvPr id="94" name="Rounded Rectangle 46"/>
            <p:cNvSpPr>
              <a:spLocks noChangeArrowheads="1"/>
            </p:cNvSpPr>
            <p:nvPr/>
          </p:nvSpPr>
          <p:spPr bwMode="auto">
            <a:xfrm>
              <a:off x="1476" y="826"/>
              <a:ext cx="6191" cy="2857"/>
            </a:xfrm>
            <a:prstGeom prst="roundRect">
              <a:avLst>
                <a:gd name="adj" fmla="val 16667"/>
              </a:avLst>
            </a:prstGeom>
            <a:solidFill>
              <a:srgbClr val="92CDDC"/>
            </a:solidFill>
            <a:ln w="9525">
              <a:solidFill>
                <a:srgbClr val="B6DDE8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Text Box 47"/>
            <p:cNvSpPr txBox="1">
              <a:spLocks noChangeArrowheads="1"/>
            </p:cNvSpPr>
            <p:nvPr/>
          </p:nvSpPr>
          <p:spPr bwMode="auto">
            <a:xfrm>
              <a:off x="1795" y="818"/>
              <a:ext cx="5905" cy="27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WenQuanYi Micro Hei"/>
                  <a:cs typeface="Calibri" pitchFamily="34" charset="0"/>
                </a:rPr>
                <a:t>Land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103" name="Picture 10" descr="http://www.philosophyofthecity.org/media/235/skyline-770x18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21721" y="5264446"/>
            <a:ext cx="1414462" cy="311022"/>
          </a:xfrm>
          <a:prstGeom prst="rect">
            <a:avLst/>
          </a:prstGeom>
          <a:noFill/>
        </p:spPr>
      </p:pic>
      <p:pic>
        <p:nvPicPr>
          <p:cNvPr id="107" name="Picture 1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3046" y="5231109"/>
            <a:ext cx="446087" cy="450085"/>
          </a:xfrm>
          <a:prstGeom prst="rect">
            <a:avLst/>
          </a:prstGeom>
          <a:noFill/>
        </p:spPr>
      </p:pic>
      <p:pic>
        <p:nvPicPr>
          <p:cNvPr id="108" name="Picture 1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2271" y="5348584"/>
            <a:ext cx="446087" cy="450085"/>
          </a:xfrm>
          <a:prstGeom prst="rect">
            <a:avLst/>
          </a:prstGeom>
          <a:noFill/>
        </p:spPr>
      </p:pic>
      <p:pic>
        <p:nvPicPr>
          <p:cNvPr id="109" name="Picture 1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52133" y="5231109"/>
            <a:ext cx="446088" cy="450085"/>
          </a:xfrm>
          <a:prstGeom prst="rect">
            <a:avLst/>
          </a:prstGeom>
          <a:noFill/>
        </p:spPr>
      </p:pic>
      <p:sp>
        <p:nvSpPr>
          <p:cNvPr id="131" name="Rounded Rectangle 4"/>
          <p:cNvSpPr>
            <a:spLocks noChangeArrowheads="1"/>
          </p:cNvSpPr>
          <p:nvPr/>
        </p:nvSpPr>
        <p:spPr bwMode="auto">
          <a:xfrm>
            <a:off x="3026623" y="5996285"/>
            <a:ext cx="3228406" cy="308032"/>
          </a:xfrm>
          <a:prstGeom prst="roundRect">
            <a:avLst>
              <a:gd name="adj" fmla="val 16667"/>
            </a:avLst>
          </a:prstGeom>
          <a:solidFill>
            <a:srgbClr val="205867"/>
          </a:solidFill>
          <a:ln w="9525">
            <a:solidFill>
              <a:srgbClr val="205867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32" name="Group 34"/>
          <p:cNvGrpSpPr>
            <a:grpSpLocks/>
          </p:cNvGrpSpPr>
          <p:nvPr/>
        </p:nvGrpSpPr>
        <p:grpSpPr bwMode="auto">
          <a:xfrm>
            <a:off x="5112432" y="6016921"/>
            <a:ext cx="543366" cy="240744"/>
            <a:chOff x="27430" y="-1242"/>
            <a:chExt cx="6667" cy="3151"/>
          </a:xfrm>
        </p:grpSpPr>
        <p:sp>
          <p:nvSpPr>
            <p:cNvPr id="133" name="Rounded Rectangle 35"/>
            <p:cNvSpPr>
              <a:spLocks noChangeArrowheads="1"/>
            </p:cNvSpPr>
            <p:nvPr/>
          </p:nvSpPr>
          <p:spPr bwMode="auto">
            <a:xfrm>
              <a:off x="27582" y="-1137"/>
              <a:ext cx="6191" cy="2857"/>
            </a:xfrm>
            <a:prstGeom prst="roundRect">
              <a:avLst>
                <a:gd name="adj" fmla="val 16667"/>
              </a:avLst>
            </a:prstGeom>
            <a:solidFill>
              <a:srgbClr val="92CDDC"/>
            </a:solidFill>
            <a:ln w="9525">
              <a:solidFill>
                <a:srgbClr val="B6DDE8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Text Box 36"/>
            <p:cNvSpPr txBox="1">
              <a:spLocks noChangeArrowheads="1"/>
            </p:cNvSpPr>
            <p:nvPr/>
          </p:nvSpPr>
          <p:spPr bwMode="auto">
            <a:xfrm>
              <a:off x="27430" y="-1242"/>
              <a:ext cx="6667" cy="315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kumimoji="0" lang="en-GB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WenQuanYi Micro Hei"/>
                  <a:cs typeface="Calibri" pitchFamily="34" charset="0"/>
                </a:rPr>
                <a:t>Labour</a:t>
              </a:r>
              <a:endParaRPr kumimoji="0" lang="en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35" name="Group 37"/>
          <p:cNvGrpSpPr>
            <a:grpSpLocks/>
          </p:cNvGrpSpPr>
          <p:nvPr/>
        </p:nvGrpSpPr>
        <p:grpSpPr bwMode="auto">
          <a:xfrm>
            <a:off x="3597769" y="6012160"/>
            <a:ext cx="595390" cy="260182"/>
            <a:chOff x="1476" y="692"/>
            <a:chExt cx="6224" cy="3268"/>
          </a:xfrm>
        </p:grpSpPr>
        <p:sp>
          <p:nvSpPr>
            <p:cNvPr id="136" name="Rounded Rectangle 38"/>
            <p:cNvSpPr>
              <a:spLocks noChangeArrowheads="1"/>
            </p:cNvSpPr>
            <p:nvPr/>
          </p:nvSpPr>
          <p:spPr bwMode="auto">
            <a:xfrm>
              <a:off x="1476" y="826"/>
              <a:ext cx="6191" cy="2857"/>
            </a:xfrm>
            <a:prstGeom prst="roundRect">
              <a:avLst>
                <a:gd name="adj" fmla="val 16667"/>
              </a:avLst>
            </a:prstGeom>
            <a:solidFill>
              <a:srgbClr val="92CDDC"/>
            </a:solidFill>
            <a:ln w="9525">
              <a:solidFill>
                <a:srgbClr val="B6DDE8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Text Box 48"/>
            <p:cNvSpPr txBox="1">
              <a:spLocks noChangeArrowheads="1"/>
            </p:cNvSpPr>
            <p:nvPr/>
          </p:nvSpPr>
          <p:spPr bwMode="auto">
            <a:xfrm>
              <a:off x="1795" y="692"/>
              <a:ext cx="5905" cy="3269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WenQuanYi Micro Hei"/>
                  <a:cs typeface="Calibri" pitchFamily="34" charset="0"/>
                </a:rPr>
                <a:t>Capital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62" name="Straight Connector 72"/>
          <p:cNvSpPr>
            <a:spLocks noChangeShapeType="1"/>
          </p:cNvSpPr>
          <p:nvPr/>
        </p:nvSpPr>
        <p:spPr bwMode="auto">
          <a:xfrm>
            <a:off x="4652479" y="2060464"/>
            <a:ext cx="17512" cy="1452374"/>
          </a:xfrm>
          <a:prstGeom prst="line">
            <a:avLst/>
          </a:prstGeom>
          <a:noFill/>
          <a:ln w="381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Straight Connector 66"/>
          <p:cNvSpPr>
            <a:spLocks noChangeShapeType="1"/>
          </p:cNvSpPr>
          <p:nvPr/>
        </p:nvSpPr>
        <p:spPr bwMode="auto">
          <a:xfrm flipH="1">
            <a:off x="4675179" y="2083807"/>
            <a:ext cx="1087289" cy="1405687"/>
          </a:xfrm>
          <a:prstGeom prst="line">
            <a:avLst/>
          </a:prstGeom>
          <a:noFill/>
          <a:ln w="28575">
            <a:solidFill>
              <a:srgbClr val="FFC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Straight Connector 73"/>
          <p:cNvSpPr>
            <a:spLocks noChangeShapeType="1"/>
          </p:cNvSpPr>
          <p:nvPr/>
        </p:nvSpPr>
        <p:spPr bwMode="auto">
          <a:xfrm>
            <a:off x="3538241" y="2019584"/>
            <a:ext cx="1131973" cy="1353266"/>
          </a:xfrm>
          <a:prstGeom prst="line">
            <a:avLst/>
          </a:prstGeom>
          <a:noFill/>
          <a:ln w="28575">
            <a:solidFill>
              <a:srgbClr val="92D05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Straight Connector 72"/>
          <p:cNvSpPr>
            <a:spLocks noChangeShapeType="1"/>
          </p:cNvSpPr>
          <p:nvPr/>
        </p:nvSpPr>
        <p:spPr bwMode="auto">
          <a:xfrm>
            <a:off x="4605258" y="2093680"/>
            <a:ext cx="8435" cy="2730130"/>
          </a:xfrm>
          <a:prstGeom prst="line">
            <a:avLst/>
          </a:prstGeom>
          <a:noFill/>
          <a:ln w="38100">
            <a:solidFill>
              <a:srgbClr val="4BACC6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Oval 8"/>
          <p:cNvSpPr>
            <a:spLocks noChangeArrowheads="1"/>
          </p:cNvSpPr>
          <p:nvPr/>
        </p:nvSpPr>
        <p:spPr bwMode="auto">
          <a:xfrm>
            <a:off x="2942476" y="2670014"/>
            <a:ext cx="3465406" cy="1780903"/>
          </a:xfrm>
          <a:prstGeom prst="ellipse">
            <a:avLst/>
          </a:prstGeom>
          <a:noFill/>
          <a:ln w="25400">
            <a:solidFill>
              <a:srgbClr val="205867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7" name="Group 20"/>
          <p:cNvGrpSpPr>
            <a:grpSpLocks/>
          </p:cNvGrpSpPr>
          <p:nvPr/>
        </p:nvGrpSpPr>
        <p:grpSpPr bwMode="auto">
          <a:xfrm>
            <a:off x="5042043" y="2938582"/>
            <a:ext cx="1290592" cy="361511"/>
            <a:chOff x="11449" y="2969"/>
            <a:chExt cx="13240" cy="4157"/>
          </a:xfrm>
        </p:grpSpPr>
        <p:sp>
          <p:nvSpPr>
            <p:cNvPr id="118" name="Rounded Rectangle 21"/>
            <p:cNvSpPr>
              <a:spLocks noChangeArrowheads="1"/>
            </p:cNvSpPr>
            <p:nvPr/>
          </p:nvSpPr>
          <p:spPr bwMode="auto">
            <a:xfrm>
              <a:off x="11449" y="3411"/>
              <a:ext cx="13240" cy="3715"/>
            </a:xfrm>
            <a:prstGeom prst="roundRect">
              <a:avLst>
                <a:gd name="adj" fmla="val 16667"/>
              </a:avLst>
            </a:prstGeom>
            <a:solidFill>
              <a:srgbClr val="31849B"/>
            </a:solidFill>
            <a:ln w="9525">
              <a:solidFill>
                <a:srgbClr val="31849B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Text Box 22"/>
            <p:cNvSpPr txBox="1">
              <a:spLocks noChangeArrowheads="1"/>
            </p:cNvSpPr>
            <p:nvPr/>
          </p:nvSpPr>
          <p:spPr bwMode="auto">
            <a:xfrm>
              <a:off x="11657" y="2969"/>
              <a:ext cx="13032" cy="2854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ea typeface="WenQuanYi Micro Hei"/>
                  <a:cs typeface="Calibri" pitchFamily="34" charset="0"/>
                </a:rPr>
                <a:t>Scenario Development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20" name="Group 16"/>
          <p:cNvGrpSpPr>
            <a:grpSpLocks/>
          </p:cNvGrpSpPr>
          <p:nvPr/>
        </p:nvGrpSpPr>
        <p:grpSpPr bwMode="auto">
          <a:xfrm>
            <a:off x="3121471" y="2983607"/>
            <a:ext cx="1088179" cy="269154"/>
            <a:chOff x="3654" y="-3578"/>
            <a:chExt cx="13239" cy="3714"/>
          </a:xfrm>
        </p:grpSpPr>
        <p:sp>
          <p:nvSpPr>
            <p:cNvPr id="121" name="Rounded Rectangle 14"/>
            <p:cNvSpPr>
              <a:spLocks noChangeArrowheads="1"/>
            </p:cNvSpPr>
            <p:nvPr/>
          </p:nvSpPr>
          <p:spPr bwMode="auto">
            <a:xfrm>
              <a:off x="3654" y="-3578"/>
              <a:ext cx="13240" cy="3714"/>
            </a:xfrm>
            <a:prstGeom prst="roundRect">
              <a:avLst>
                <a:gd name="adj" fmla="val 16667"/>
              </a:avLst>
            </a:prstGeom>
            <a:solidFill>
              <a:srgbClr val="31849B"/>
            </a:solidFill>
            <a:ln w="9525">
              <a:solidFill>
                <a:srgbClr val="31849B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Text Box 15"/>
            <p:cNvSpPr txBox="1">
              <a:spLocks noChangeArrowheads="1"/>
            </p:cNvSpPr>
            <p:nvPr/>
          </p:nvSpPr>
          <p:spPr bwMode="auto">
            <a:xfrm>
              <a:off x="4259" y="-3350"/>
              <a:ext cx="12192" cy="3239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ea typeface="WenQuanYi Micro Hei"/>
                  <a:cs typeface="Calibri" pitchFamily="34" charset="0"/>
                </a:rPr>
                <a:t>Evidence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23" name="Group 23"/>
          <p:cNvGrpSpPr>
            <a:grpSpLocks/>
          </p:cNvGrpSpPr>
          <p:nvPr/>
        </p:nvGrpSpPr>
        <p:grpSpPr bwMode="auto">
          <a:xfrm>
            <a:off x="3964515" y="3677268"/>
            <a:ext cx="1315062" cy="322985"/>
            <a:chOff x="19522" y="3799"/>
            <a:chExt cx="16001" cy="3714"/>
          </a:xfrm>
        </p:grpSpPr>
        <p:sp>
          <p:nvSpPr>
            <p:cNvPr id="124" name="Rounded Rectangle 24"/>
            <p:cNvSpPr>
              <a:spLocks noChangeArrowheads="1"/>
            </p:cNvSpPr>
            <p:nvPr/>
          </p:nvSpPr>
          <p:spPr bwMode="auto">
            <a:xfrm>
              <a:off x="19522" y="3799"/>
              <a:ext cx="16002" cy="3715"/>
            </a:xfrm>
            <a:prstGeom prst="roundRect">
              <a:avLst>
                <a:gd name="adj" fmla="val 16667"/>
              </a:avLst>
            </a:prstGeom>
            <a:solidFill>
              <a:srgbClr val="31849B"/>
            </a:solidFill>
            <a:ln w="9525">
              <a:solidFill>
                <a:srgbClr val="31849B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Text Box 25"/>
            <p:cNvSpPr txBox="1">
              <a:spLocks noChangeArrowheads="1"/>
            </p:cNvSpPr>
            <p:nvPr/>
          </p:nvSpPr>
          <p:spPr bwMode="auto">
            <a:xfrm>
              <a:off x="20284" y="4276"/>
              <a:ext cx="15240" cy="3238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ea typeface="WenQuanYi Micro Hei"/>
                  <a:cs typeface="Calibri" pitchFamily="34" charset="0"/>
                </a:rPr>
                <a:t>Response Options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26" name="Text Box 2"/>
          <p:cNvSpPr txBox="1">
            <a:spLocks noChangeArrowheads="1"/>
          </p:cNvSpPr>
          <p:nvPr/>
        </p:nvSpPr>
        <p:spPr bwMode="auto">
          <a:xfrm>
            <a:off x="3923928" y="3367322"/>
            <a:ext cx="1382727" cy="35142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50" b="1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Stakeholder Dialogue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3" name="Text Box 104"/>
          <p:cNvSpPr txBox="1">
            <a:spLocks noChangeArrowheads="1"/>
          </p:cNvSpPr>
          <p:nvPr/>
        </p:nvSpPr>
        <p:spPr bwMode="auto">
          <a:xfrm>
            <a:off x="3982019" y="2547640"/>
            <a:ext cx="1352636" cy="239248"/>
          </a:xfrm>
          <a:prstGeom prst="rect">
            <a:avLst/>
          </a:prstGeom>
          <a:solidFill>
            <a:srgbClr val="FFFFFF"/>
          </a:solidFill>
          <a:ln w="6350">
            <a:solidFill>
              <a:srgbClr val="20586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1000" b="0" i="1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Managing the Nexus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4" name="Text Box 101"/>
          <p:cNvSpPr txBox="1">
            <a:spLocks noChangeArrowheads="1"/>
          </p:cNvSpPr>
          <p:nvPr/>
        </p:nvSpPr>
        <p:spPr bwMode="auto">
          <a:xfrm>
            <a:off x="3845293" y="4619444"/>
            <a:ext cx="1520270" cy="249716"/>
          </a:xfrm>
          <a:prstGeom prst="rect">
            <a:avLst/>
          </a:prstGeom>
          <a:solidFill>
            <a:srgbClr val="FFFFFF"/>
          </a:solidFill>
          <a:ln w="6350">
            <a:solidFill>
              <a:srgbClr val="20586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1000" b="0" i="1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Resource base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40" name="Group 52"/>
          <p:cNvGrpSpPr>
            <a:grpSpLocks/>
          </p:cNvGrpSpPr>
          <p:nvPr/>
        </p:nvGrpSpPr>
        <p:grpSpPr bwMode="auto">
          <a:xfrm>
            <a:off x="3060988" y="1412776"/>
            <a:ext cx="3263089" cy="695314"/>
            <a:chOff x="-316" y="0"/>
            <a:chExt cx="39147" cy="8001"/>
          </a:xfrm>
        </p:grpSpPr>
        <p:sp>
          <p:nvSpPr>
            <p:cNvPr id="141" name="Rounded Rectangle 54"/>
            <p:cNvSpPr>
              <a:spLocks noChangeArrowheads="1"/>
            </p:cNvSpPr>
            <p:nvPr/>
          </p:nvSpPr>
          <p:spPr bwMode="auto">
            <a:xfrm>
              <a:off x="-316" y="0"/>
              <a:ext cx="39147" cy="8001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575">
              <a:solidFill>
                <a:srgbClr val="205867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Text Box 55"/>
            <p:cNvSpPr txBox="1">
              <a:spLocks noChangeArrowheads="1"/>
            </p:cNvSpPr>
            <p:nvPr/>
          </p:nvSpPr>
          <p:spPr bwMode="auto">
            <a:xfrm>
              <a:off x="1475" y="55"/>
              <a:ext cx="35814" cy="4381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accent5">
                      <a:lumMod val="50000"/>
                    </a:schemeClr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Different, often competing social, economic and environmental goals and interests  related to: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43" name="Group 53"/>
          <p:cNvGrpSpPr>
            <a:grpSpLocks/>
          </p:cNvGrpSpPr>
          <p:nvPr/>
        </p:nvGrpSpPr>
        <p:grpSpPr bwMode="auto">
          <a:xfrm>
            <a:off x="4332325" y="1793016"/>
            <a:ext cx="621403" cy="239248"/>
            <a:chOff x="0" y="0"/>
            <a:chExt cx="6821" cy="2546"/>
          </a:xfrm>
        </p:grpSpPr>
        <p:sp>
          <p:nvSpPr>
            <p:cNvPr id="144" name="Rounded Rectangle 6"/>
            <p:cNvSpPr>
              <a:spLocks noChangeArrowheads="1"/>
            </p:cNvSpPr>
            <p:nvPr/>
          </p:nvSpPr>
          <p:spPr bwMode="auto">
            <a:xfrm>
              <a:off x="0" y="285"/>
              <a:ext cx="6821" cy="215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787A0"/>
                </a:gs>
                <a:gs pos="80000">
                  <a:srgbClr val="36B1D2"/>
                </a:gs>
                <a:gs pos="100000">
                  <a:srgbClr val="34B3D6"/>
                </a:gs>
              </a:gsLst>
              <a:lin ang="16200000"/>
            </a:gradFill>
            <a:ln w="9525">
              <a:solidFill>
                <a:srgbClr val="40A7C2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5" name="Text Box 17"/>
            <p:cNvSpPr txBox="1">
              <a:spLocks noChangeArrowheads="1"/>
            </p:cNvSpPr>
            <p:nvPr/>
          </p:nvSpPr>
          <p:spPr bwMode="auto">
            <a:xfrm>
              <a:off x="260" y="0"/>
              <a:ext cx="6054" cy="2546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</a:tabLst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ea typeface="WenQuanYi Micro Hei"/>
                  <a:cs typeface="Calibri" pitchFamily="34" charset="0"/>
                </a:rPr>
                <a:t>Water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46" name="Text Box 102"/>
          <p:cNvSpPr txBox="1">
            <a:spLocks noChangeArrowheads="1"/>
          </p:cNvSpPr>
          <p:nvPr/>
        </p:nvSpPr>
        <p:spPr bwMode="auto">
          <a:xfrm>
            <a:off x="3998861" y="1158575"/>
            <a:ext cx="1352636" cy="254201"/>
          </a:xfrm>
          <a:prstGeom prst="rect">
            <a:avLst/>
          </a:prstGeom>
          <a:solidFill>
            <a:srgbClr val="FFFFFF"/>
          </a:solidFill>
          <a:ln w="6350">
            <a:solidFill>
              <a:srgbClr val="20586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GB" sz="1000" b="0" i="1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Goals and interests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7" name="Rounded Rectangle 130"/>
          <p:cNvSpPr>
            <a:spLocks noChangeArrowheads="1"/>
          </p:cNvSpPr>
          <p:nvPr/>
        </p:nvSpPr>
        <p:spPr bwMode="auto">
          <a:xfrm>
            <a:off x="5444632" y="1844824"/>
            <a:ext cx="619959" cy="20186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2787A0"/>
              </a:gs>
              <a:gs pos="80000">
                <a:srgbClr val="36B1D2"/>
              </a:gs>
              <a:gs pos="100000">
                <a:srgbClr val="34B3D6"/>
              </a:gs>
            </a:gsLst>
            <a:lin ang="16200000"/>
          </a:gradFill>
          <a:ln w="9525">
            <a:solidFill>
              <a:srgbClr val="40A7C2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8" name="Rounded Rectangle 129"/>
          <p:cNvSpPr>
            <a:spLocks noChangeArrowheads="1"/>
          </p:cNvSpPr>
          <p:nvPr/>
        </p:nvSpPr>
        <p:spPr bwMode="auto">
          <a:xfrm>
            <a:off x="3229202" y="1816223"/>
            <a:ext cx="619959" cy="20336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2787A0"/>
              </a:gs>
              <a:gs pos="80000">
                <a:srgbClr val="36B1D2"/>
              </a:gs>
              <a:gs pos="100000">
                <a:srgbClr val="34B3D6"/>
              </a:gs>
            </a:gsLst>
            <a:lin ang="16200000"/>
          </a:gradFill>
          <a:ln w="9525">
            <a:solidFill>
              <a:srgbClr val="40A7C2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9" name="Text Box 128"/>
          <p:cNvSpPr txBox="1">
            <a:spLocks noChangeArrowheads="1"/>
          </p:cNvSpPr>
          <p:nvPr/>
        </p:nvSpPr>
        <p:spPr bwMode="auto">
          <a:xfrm>
            <a:off x="5467892" y="1798280"/>
            <a:ext cx="567934" cy="23924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Energy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0" name="Text Box 127"/>
          <p:cNvSpPr txBox="1">
            <a:spLocks noChangeArrowheads="1"/>
          </p:cNvSpPr>
          <p:nvPr/>
        </p:nvSpPr>
        <p:spPr bwMode="auto">
          <a:xfrm>
            <a:off x="3292018" y="1798279"/>
            <a:ext cx="533251" cy="23924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  <a:ea typeface="WenQuanYi Micro Hei"/>
                <a:cs typeface="Calibri" pitchFamily="34" charset="0"/>
              </a:rPr>
              <a:t>Food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728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4" grpId="0"/>
      <p:bldP spid="105" grpId="0"/>
      <p:bldP spid="106" grpId="0"/>
      <p:bldP spid="110" grpId="0" animBg="1"/>
      <p:bldP spid="115" grpId="0"/>
      <p:bldP spid="127" grpId="0" animBg="1"/>
      <p:bldP spid="128" grpId="0" animBg="1"/>
      <p:bldP spid="129" grpId="0" animBg="1"/>
      <p:bldP spid="130" grpId="0" animBg="1"/>
      <p:bldP spid="138" grpId="0"/>
      <p:bldP spid="139" grpId="0"/>
      <p:bldP spid="86" grpId="0" animBg="1"/>
      <p:bldP spid="131" grpId="0" animBg="1"/>
      <p:bldP spid="162" grpId="0" animBg="1"/>
      <p:bldP spid="163" grpId="0" animBg="1"/>
      <p:bldP spid="164" grpId="0" animBg="1"/>
      <p:bldP spid="166" grpId="0" animBg="1"/>
      <p:bldP spid="112" grpId="0" animBg="1"/>
      <p:bldP spid="126" grpId="0" animBg="1"/>
      <p:bldP spid="113" grpId="0" animBg="1"/>
      <p:bldP spid="114" grpId="0" animBg="1"/>
      <p:bldP spid="146" grpId="0" animBg="1"/>
      <p:bldP spid="147" grpId="0" animBg="1"/>
      <p:bldP spid="148" grpId="0" animBg="1"/>
      <p:bldP spid="149" grpId="0"/>
      <p:bldP spid="1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Nexus-arvioinnin</a:t>
            </a:r>
            <a:r>
              <a:rPr lang="fi-FI" dirty="0" smtClean="0"/>
              <a:t> tavoitteet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fi-FI" dirty="0" smtClean="0"/>
              <a:t>Käytännön valinnoissa </a:t>
            </a:r>
            <a:r>
              <a:rPr lang="fi-FI" dirty="0" smtClean="0">
                <a:solidFill>
                  <a:srgbClr val="FF0000"/>
                </a:solidFill>
              </a:rPr>
              <a:t>tietoisuuden </a:t>
            </a:r>
            <a:r>
              <a:rPr lang="fi-FI" dirty="0" smtClean="0"/>
              <a:t>lisääminen yhteyksistä = </a:t>
            </a:r>
            <a:r>
              <a:rPr lang="fi-FI" dirty="0" smtClean="0"/>
              <a:t>kompromissit ja synergiat näkyviksi </a:t>
            </a:r>
          </a:p>
          <a:p>
            <a:r>
              <a:rPr lang="fi-FI" dirty="0" smtClean="0"/>
              <a:t>Kestävyyden arviointi</a:t>
            </a:r>
          </a:p>
          <a:p>
            <a:r>
              <a:rPr lang="fi-FI" dirty="0" smtClean="0"/>
              <a:t>Toimivuuden arviointi</a:t>
            </a:r>
          </a:p>
          <a:p>
            <a:r>
              <a:rPr lang="fi-FI" dirty="0" smtClean="0"/>
              <a:t>Ratkaisujen </a:t>
            </a:r>
            <a:r>
              <a:rPr lang="fi-FI" dirty="0" smtClean="0">
                <a:solidFill>
                  <a:srgbClr val="FF0000"/>
                </a:solidFill>
              </a:rPr>
              <a:t>vertailu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  ARVIOINTITYÖKALU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1882009" y="4941168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36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092301"/>
            <a:ext cx="3240360" cy="3732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 bwMode="auto">
          <a:xfrm>
            <a:off x="5292080" y="1916832"/>
            <a:ext cx="3528392" cy="1728192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ea typeface="ＭＳ Ｐゴシック" pitchFamily="32" charset="-128"/>
              </a:rPr>
              <a:t>Green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Ｐゴシック" pitchFamily="32" charset="-128"/>
              </a:rPr>
              <a:t>: Positive/abundance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ea typeface="ＭＳ Ｐゴシック" pitchFamily="32" charset="-128"/>
              </a:rPr>
              <a:t>Orange</a:t>
            </a:r>
            <a:r>
              <a:rPr lang="en-US" sz="2000" dirty="0" smtClean="0">
                <a:solidFill>
                  <a:schemeClr val="tx1"/>
                </a:solidFill>
                <a:ea typeface="ＭＳ Ｐゴシック" pitchFamily="32" charset="-128"/>
              </a:rPr>
              <a:t>: Neutral /no scarcity, no abundance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ＭＳ Ｐゴシック" pitchFamily="32" charset="-128"/>
              </a:rPr>
              <a:t>Red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ＭＳ Ｐゴシック" pitchFamily="32" charset="-128"/>
              </a:rPr>
              <a:t>: Negative/Scarcity  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763688" y="5517232"/>
            <a:ext cx="6048672" cy="504056"/>
          </a:xfrm>
          <a:prstGeom prst="rect">
            <a:avLst/>
          </a:prstGeom>
          <a:ln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prstClr val="black"/>
                </a:solidFill>
                <a:latin typeface="Arial" charset="0"/>
                <a:ea typeface="ＭＳ Ｐゴシック" pitchFamily="32" charset="-128"/>
              </a:rPr>
              <a:t>W: Water; E: Energy; F: Food; C: Capital; L: Labour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871786" y="316707"/>
            <a:ext cx="8291264" cy="1006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defRPr/>
            </a:pPr>
            <a:r>
              <a:rPr lang="en-GB" sz="2800" b="1" dirty="0">
                <a:solidFill>
                  <a:srgbClr val="3A470C"/>
                </a:solidFill>
                <a:cs typeface="Cambria"/>
              </a:rPr>
              <a:t>Context Nexus Status</a:t>
            </a:r>
            <a:endParaRPr lang="en-GB" sz="2800" b="1" dirty="0">
              <a:solidFill>
                <a:srgbClr val="3A470C"/>
              </a:solidFill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7591778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7231" y="4419600"/>
            <a:ext cx="8529609" cy="2681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987824" y="3595216"/>
            <a:ext cx="2232248" cy="30243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black"/>
                </a:solidFill>
              </a:rPr>
              <a:t>Performance  per se  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4926351" y="2759998"/>
            <a:ext cx="1299464" cy="583264"/>
          </a:xfrm>
          <a:prstGeom prst="wedgeRoundRectCallout">
            <a:avLst>
              <a:gd name="adj1" fmla="val -57799"/>
              <a:gd name="adj2" fmla="val 79280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black"/>
                </a:solidFill>
              </a:rPr>
              <a:t>Not enough !!</a:t>
            </a: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358660" y="3646030"/>
            <a:ext cx="2664296" cy="30243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black"/>
                </a:solidFill>
              </a:rPr>
              <a:t>Performance vs. context status 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1560" y="884358"/>
            <a:ext cx="82933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A470C"/>
                </a:solidFill>
              </a:rPr>
              <a:t>To assess the </a:t>
            </a:r>
            <a:r>
              <a:rPr lang="en-US" sz="2200" b="1" dirty="0">
                <a:solidFill>
                  <a:srgbClr val="FF0000"/>
                </a:solidFill>
              </a:rPr>
              <a:t>nexus status of a given reference context </a:t>
            </a:r>
          </a:p>
          <a:p>
            <a:pPr marL="457200" indent="-457200" defTabSz="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A470C"/>
                </a:solidFill>
              </a:rPr>
              <a:t>To assess the </a:t>
            </a:r>
            <a:r>
              <a:rPr lang="en-US" sz="2200" b="1" dirty="0">
                <a:solidFill>
                  <a:srgbClr val="FF0000"/>
                </a:solidFill>
              </a:rPr>
              <a:t>nexus performance of interventions</a:t>
            </a:r>
            <a:r>
              <a:rPr lang="en-US" sz="2200" b="1" dirty="0">
                <a:solidFill>
                  <a:srgbClr val="3A470C"/>
                </a:solidFill>
              </a:rPr>
              <a:t> </a:t>
            </a:r>
            <a:r>
              <a:rPr lang="en-US" sz="2200" dirty="0">
                <a:solidFill>
                  <a:prstClr val="black"/>
                </a:solidFill>
              </a:rPr>
              <a:t>(e.g. irrigation)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611560" y="118268"/>
            <a:ext cx="8435280" cy="790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defRPr/>
            </a:pPr>
            <a:r>
              <a:rPr lang="en-GB" sz="2400" b="1" dirty="0">
                <a:solidFill>
                  <a:srgbClr val="3A470C"/>
                </a:solidFill>
                <a:latin typeface="Cambria"/>
                <a:cs typeface="Cambria"/>
              </a:rPr>
              <a:t>Nexus Assessment Methodology</a:t>
            </a:r>
          </a:p>
          <a:p>
            <a:pPr defTabSz="457200">
              <a:spcBef>
                <a:spcPct val="20000"/>
              </a:spcBef>
              <a:defRPr/>
            </a:pPr>
            <a:endParaRPr lang="en-GB" sz="2400" b="1" dirty="0">
              <a:solidFill>
                <a:srgbClr val="3A470C"/>
              </a:solidFill>
              <a:latin typeface="Cambria"/>
              <a:cs typeface="Cambria"/>
            </a:endParaRPr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3721" y="1668175"/>
            <a:ext cx="2004392" cy="1735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65888" y="1670398"/>
            <a:ext cx="2209800" cy="192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Right Arrow 18"/>
          <p:cNvSpPr/>
          <p:nvPr/>
        </p:nvSpPr>
        <p:spPr>
          <a:xfrm rot="302754">
            <a:off x="5324485" y="3566749"/>
            <a:ext cx="875896" cy="327302"/>
          </a:xfrm>
          <a:prstGeom prst="rightArrow">
            <a:avLst>
              <a:gd name="adj1" fmla="val 5829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46609" y="765175"/>
            <a:ext cx="8029079" cy="0"/>
          </a:xfrm>
          <a:prstGeom prst="line">
            <a:avLst/>
          </a:prstGeom>
          <a:ln>
            <a:solidFill>
              <a:srgbClr val="3A470C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27584" y="4226559"/>
            <a:ext cx="7554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To </a:t>
            </a:r>
            <a:r>
              <a:rPr lang="en-US" b="1" dirty="0">
                <a:solidFill>
                  <a:srgbClr val="FF0000"/>
                </a:solidFill>
              </a:rPr>
              <a:t>compare interventions regarding nexus performance 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3" y="1653799"/>
            <a:ext cx="2232248" cy="1764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Rounded Rectangle 17"/>
          <p:cNvSpPr/>
          <p:nvPr/>
        </p:nvSpPr>
        <p:spPr>
          <a:xfrm>
            <a:off x="571473" y="3622556"/>
            <a:ext cx="2232248" cy="30243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black"/>
                </a:solidFill>
              </a:rPr>
              <a:t>Context status 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66963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9" grpId="0" animBg="1"/>
      <p:bldP spid="2" grpId="0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Muita </a:t>
            </a:r>
            <a:r>
              <a:rPr lang="fi-FI" dirty="0" err="1" smtClean="0"/>
              <a:t>FAO:n</a:t>
            </a:r>
            <a:r>
              <a:rPr lang="fi-FI" dirty="0" smtClean="0"/>
              <a:t> </a:t>
            </a:r>
            <a:r>
              <a:rPr lang="fi-FI" dirty="0" err="1" smtClean="0"/>
              <a:t>nexus-näkökulmia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Metsä ja Energia</a:t>
            </a:r>
          </a:p>
          <a:p>
            <a:r>
              <a:rPr lang="fi-FI" dirty="0" smtClean="0"/>
              <a:t>Metsä ja Vesi</a:t>
            </a:r>
          </a:p>
          <a:p>
            <a:r>
              <a:rPr lang="fi-FI" dirty="0" smtClean="0"/>
              <a:t>Metsä ja Ruoka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 smtClean="0"/>
              <a:t>Resilienssin</a:t>
            </a:r>
            <a:r>
              <a:rPr lang="fi-FI" dirty="0" smtClean="0"/>
              <a:t> vahvistaminen esim. konfliktien ja luonnonkatastrofien jälkeen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2798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Suomen rooli?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Esimerkin tarjoaminen eri toimijoiden hyvästä yhteistyöstä (</a:t>
            </a:r>
            <a:r>
              <a:rPr lang="fi-FI" dirty="0" err="1" smtClean="0"/>
              <a:t>vrt</a:t>
            </a:r>
            <a:r>
              <a:rPr lang="fi-FI" dirty="0" smtClean="0"/>
              <a:t> </a:t>
            </a:r>
            <a:r>
              <a:rPr lang="fi-FI" dirty="0" err="1" smtClean="0"/>
              <a:t>SDG-työ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FAO:n</a:t>
            </a:r>
            <a:r>
              <a:rPr lang="fi-FI" dirty="0" smtClean="0"/>
              <a:t> sparraaminen </a:t>
            </a:r>
            <a:r>
              <a:rPr lang="fi-FI" dirty="0" err="1" smtClean="0"/>
              <a:t>nexus-ajattelussa</a:t>
            </a:r>
            <a:r>
              <a:rPr lang="fi-FI" dirty="0" smtClean="0"/>
              <a:t>, esim. sivutapahtuma, ehdotus yhteiseksi teemaksi teknisiin komiteoihin jne.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err="1" smtClean="0"/>
              <a:t>Metsä-nexuksen</a:t>
            </a:r>
            <a:r>
              <a:rPr lang="fi-FI" dirty="0" smtClean="0"/>
              <a:t> jatkokehittäminen </a:t>
            </a:r>
          </a:p>
          <a:p>
            <a:endParaRPr lang="fi-FI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62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7729</TotalTime>
  <Words>318</Words>
  <Application>Microsoft Office PowerPoint</Application>
  <PresentationFormat>On-screen Show (4:3)</PresentationFormat>
  <Paragraphs>83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Office Theme</vt:lpstr>
      <vt:lpstr>1_Office Theme</vt:lpstr>
      <vt:lpstr>2_Office Theme</vt:lpstr>
      <vt:lpstr>3_Office Theme</vt:lpstr>
      <vt:lpstr>4_Office Theme</vt:lpstr>
      <vt:lpstr>5_Office Theme</vt:lpstr>
      <vt:lpstr>Metsä-vesi-ruoka-energia nexus Fokuksena ruokaturva – miten nexus näkyy FAO:n työssä</vt:lpstr>
      <vt:lpstr>Miksi nexus?</vt:lpstr>
      <vt:lpstr>Vesi-Energia-Ruoka nexus </vt:lpstr>
      <vt:lpstr>PowerPoint Presentation</vt:lpstr>
      <vt:lpstr>Nexus-arvioinnin tavoitteet</vt:lpstr>
      <vt:lpstr>PowerPoint Presentation</vt:lpstr>
      <vt:lpstr>PowerPoint Presentation</vt:lpstr>
      <vt:lpstr>Muita FAO:n nexus-näkökulmia</vt:lpstr>
      <vt:lpstr>Suomen rooli?</vt:lpstr>
      <vt:lpstr>Kiitos</vt:lpstr>
    </vt:vector>
  </TitlesOfParts>
  <Company>FORMIN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Metsä-vesi-ruoka-energia nexus Fokuksena ruokaturva – miten nexus näkyy FAO:n työssä</dc:title>
  <dc:creator>Hulmi Aulikki</dc:creator>
  <cp:lastModifiedBy>Hulmi Aulikki</cp:lastModifiedBy>
  <cp:revision>30</cp:revision>
  <cp:lastPrinted>2018-03-22T14:44:51Z</cp:lastPrinted>
  <dcterms:created xsi:type="dcterms:W3CDTF">2018-03-20T10:25:20Z</dcterms:created>
  <dcterms:modified xsi:type="dcterms:W3CDTF">2018-03-25T19:14:37Z</dcterms:modified>
</cp:coreProperties>
</file>