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1" r:id="rId2"/>
    <p:sldId id="345" r:id="rId3"/>
    <p:sldId id="348" r:id="rId4"/>
    <p:sldId id="357" r:id="rId5"/>
    <p:sldId id="349" r:id="rId6"/>
    <p:sldId id="352" r:id="rId7"/>
    <p:sldId id="355" r:id="rId8"/>
    <p:sldId id="343" r:id="rId9"/>
    <p:sldId id="351" r:id="rId10"/>
    <p:sldId id="350" r:id="rId11"/>
  </p:sldIdLst>
  <p:sldSz cx="9144000" cy="6858000" type="screen4x3"/>
  <p:notesSz cx="6789738" cy="99298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har char="•"/>
      <a:defRPr sz="28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har char="•"/>
      <a:defRPr sz="28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har char="•"/>
      <a:defRPr sz="28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har char="•"/>
      <a:defRPr sz="28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har char="•"/>
      <a:defRPr sz="28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2"/>
    <a:srgbClr val="D3CEC4"/>
    <a:srgbClr val="005B99"/>
    <a:srgbClr val="000099"/>
    <a:srgbClr val="002B7F"/>
    <a:srgbClr val="FFFFFF"/>
    <a:srgbClr val="EAAF0F"/>
    <a:srgbClr val="339E35"/>
    <a:srgbClr val="E8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95" autoAdjust="0"/>
  </p:normalViewPr>
  <p:slideViewPr>
    <p:cSldViewPr>
      <p:cViewPr varScale="1">
        <p:scale>
          <a:sx n="67" d="100"/>
          <a:sy n="67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37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364" y="0"/>
            <a:ext cx="294137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66"/>
            <a:ext cx="294137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364" y="9432766"/>
            <a:ext cx="294137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88947DCA-8AB2-470D-8146-027AB47F3DF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2423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37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364" y="0"/>
            <a:ext cx="294137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04" y="4717972"/>
            <a:ext cx="4978930" cy="44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66"/>
            <a:ext cx="2941375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364" y="9432766"/>
            <a:ext cx="2941374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E3CD0AEA-E937-4553-8941-06599494EE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5075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7684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/>
              <a:t>Elokuussa 2017 sijoitukset ja maksamattomat päätökset 687 miljoonaa</a:t>
            </a:r>
          </a:p>
          <a:p>
            <a:pPr defTabSz="947684">
              <a:lnSpc>
                <a:spcPct val="90000"/>
              </a:lnSpc>
              <a:defRPr/>
            </a:pP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0AEA-E937-4553-8941-06599494EE9F}" type="slidenum">
              <a:rPr lang="fi-FI" altLang="fi-FI" smtClean="0">
                <a:solidFill>
                  <a:srgbClr val="000000"/>
                </a:solidFill>
              </a:rPr>
              <a:pPr/>
              <a:t>2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Metsätalous</a:t>
            </a:r>
            <a:r>
              <a:rPr lang="en-US" baseline="0" dirty="0" smtClean="0"/>
              <a:t> ja </a:t>
            </a:r>
            <a:r>
              <a:rPr lang="en-US" baseline="0" dirty="0" err="1" smtClean="0"/>
              <a:t>puhdas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yli</a:t>
            </a:r>
            <a:r>
              <a:rPr lang="en-US" baseline="0" dirty="0" smtClean="0"/>
              <a:t> 40% </a:t>
            </a:r>
            <a:r>
              <a:rPr lang="en-US" baseline="0" dirty="0" err="1" smtClean="0"/>
              <a:t>sijoituksista</a:t>
            </a:r>
            <a:endParaRPr lang="en-US" baseline="0" dirty="0" smtClean="0"/>
          </a:p>
          <a:p>
            <a:pPr lvl="1"/>
            <a:r>
              <a:rPr lang="en-US" baseline="0" dirty="0" err="1" smtClean="0"/>
              <a:t>Salkku</a:t>
            </a:r>
            <a:r>
              <a:rPr lang="en-US" baseline="0" dirty="0" smtClean="0"/>
              <a:t> 400+ </a:t>
            </a:r>
            <a:r>
              <a:rPr lang="en-US" baseline="0" dirty="0" err="1" smtClean="0"/>
              <a:t>mio</a:t>
            </a:r>
            <a:r>
              <a:rPr lang="en-US" baseline="0" dirty="0" smtClean="0"/>
              <a:t> EUR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Painopistealueet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- </a:t>
            </a:r>
            <a:r>
              <a:rPr lang="en-US" dirty="0" err="1"/>
              <a:t>Uusiutuva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: </a:t>
            </a:r>
            <a:r>
              <a:rPr lang="en-US" dirty="0" err="1"/>
              <a:t>aurinko</a:t>
            </a:r>
            <a:r>
              <a:rPr lang="en-US" dirty="0"/>
              <a:t>, </a:t>
            </a:r>
            <a:r>
              <a:rPr lang="en-US" dirty="0" err="1"/>
              <a:t>tuuli</a:t>
            </a:r>
            <a:r>
              <a:rPr lang="en-US" dirty="0"/>
              <a:t>, </a:t>
            </a:r>
            <a:r>
              <a:rPr lang="en-US" dirty="0" err="1"/>
              <a:t>vesivoima</a:t>
            </a:r>
            <a:r>
              <a:rPr lang="en-US" dirty="0"/>
              <a:t> + storage and thermal (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hiilivoimaa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- </a:t>
            </a:r>
            <a:r>
              <a:rPr lang="en-US" dirty="0" err="1"/>
              <a:t>Kestävä</a:t>
            </a:r>
            <a:r>
              <a:rPr lang="en-US" dirty="0"/>
              <a:t> </a:t>
            </a:r>
            <a:r>
              <a:rPr lang="en-US" dirty="0" err="1"/>
              <a:t>metsätalous</a:t>
            </a:r>
            <a:r>
              <a:rPr lang="en-US" dirty="0"/>
              <a:t>: </a:t>
            </a:r>
            <a:r>
              <a:rPr lang="en-US" dirty="0" err="1"/>
              <a:t>kaupallista</a:t>
            </a:r>
            <a:r>
              <a:rPr lang="en-US" dirty="0"/>
              <a:t> </a:t>
            </a:r>
            <a:r>
              <a:rPr lang="en-US" dirty="0" err="1"/>
              <a:t>metsätaloutta</a:t>
            </a:r>
            <a:r>
              <a:rPr lang="en-US" dirty="0"/>
              <a:t> ja </a:t>
            </a:r>
            <a:r>
              <a:rPr lang="en-US" dirty="0" err="1"/>
              <a:t>niihin</a:t>
            </a:r>
            <a:r>
              <a:rPr lang="en-US" dirty="0"/>
              <a:t> </a:t>
            </a:r>
            <a:r>
              <a:rPr lang="en-US" dirty="0" err="1"/>
              <a:t>liittyvää</a:t>
            </a:r>
            <a:r>
              <a:rPr lang="en-US" dirty="0"/>
              <a:t> </a:t>
            </a:r>
            <a:r>
              <a:rPr lang="en-US" dirty="0" err="1"/>
              <a:t>tuotantoa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 smtClean="0"/>
              <a:t>Sahat</a:t>
            </a:r>
            <a:r>
              <a:rPr lang="en-US" dirty="0" smtClean="0"/>
              <a:t>, </a:t>
            </a:r>
            <a:r>
              <a:rPr lang="en-US" dirty="0" err="1" smtClean="0"/>
              <a:t>pylväät</a:t>
            </a:r>
            <a:r>
              <a:rPr lang="en-US" dirty="0" smtClean="0"/>
              <a:t>, </a:t>
            </a:r>
            <a:r>
              <a:rPr lang="en-US" dirty="0" err="1"/>
              <a:t>paneelien</a:t>
            </a:r>
            <a:r>
              <a:rPr lang="en-US" dirty="0"/>
              <a:t> </a:t>
            </a:r>
            <a:r>
              <a:rPr lang="en-US" dirty="0" err="1"/>
              <a:t>tuotanto</a:t>
            </a:r>
            <a:r>
              <a:rPr lang="en-US" dirty="0"/>
              <a:t> + </a:t>
            </a:r>
            <a:r>
              <a:rPr lang="en-US" dirty="0" err="1"/>
              <a:t>metsään</a:t>
            </a:r>
            <a:r>
              <a:rPr lang="en-US" dirty="0"/>
              <a:t> </a:t>
            </a:r>
            <a:r>
              <a:rPr lang="en-US" dirty="0" err="1"/>
              <a:t>sijoittavat</a:t>
            </a:r>
            <a:r>
              <a:rPr lang="en-US" dirty="0"/>
              <a:t> </a:t>
            </a:r>
            <a:r>
              <a:rPr lang="en-US" dirty="0" err="1"/>
              <a:t>rahastot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Oman </a:t>
            </a:r>
            <a:r>
              <a:rPr lang="en-US" dirty="0" err="1"/>
              <a:t>pääoman</a:t>
            </a:r>
            <a:r>
              <a:rPr lang="en-US" dirty="0"/>
              <a:t> </a:t>
            </a:r>
            <a:r>
              <a:rPr lang="en-US" dirty="0" err="1"/>
              <a:t>tuotto</a:t>
            </a:r>
            <a:r>
              <a:rPr lang="en-US" dirty="0"/>
              <a:t>: </a:t>
            </a:r>
            <a:r>
              <a:rPr lang="en-US" dirty="0" err="1"/>
              <a:t>omistajaohjauksen</a:t>
            </a:r>
            <a:r>
              <a:rPr lang="en-US" dirty="0"/>
              <a:t> </a:t>
            </a:r>
            <a:r>
              <a:rPr lang="en-US" dirty="0" err="1"/>
              <a:t>tavoite</a:t>
            </a:r>
            <a:r>
              <a:rPr lang="en-US" dirty="0"/>
              <a:t> on &gt;2 %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0AEA-E937-4553-8941-06599494EE9F}" type="slidenum">
              <a:rPr lang="fi-FI" altLang="fi-FI" smtClean="0">
                <a:solidFill>
                  <a:srgbClr val="000000"/>
                </a:solidFill>
              </a:rPr>
              <a:pPr/>
              <a:t>3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5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1E28EFC-B2E0-44B1-A348-E982F2CB48C1}" type="datetime1">
              <a:rPr lang="fi-FI" smtClean="0">
                <a:solidFill>
                  <a:srgbClr val="000000"/>
                </a:solidFill>
              </a:rPr>
              <a:pPr/>
              <a:t>27.3.2018</a:t>
            </a:fld>
            <a:endParaRPr lang="fi-FI" altLang="fi-FI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30023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tai </a:t>
            </a:r>
            <a:r>
              <a:rPr lang="en-US" baseline="0" dirty="0" err="1" smtClean="0"/>
              <a:t>näytetään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lyhyesti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keskeiset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seikat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ovat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D0AEA-E937-4553-8941-06599494EE9F}" type="slidenum">
              <a:rPr lang="fi-FI" altLang="fi-FI" smtClean="0"/>
              <a:pPr/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410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178"/>
            <a:ext cx="9144000" cy="1147554"/>
          </a:xfrm>
          <a:prstGeom prst="rect">
            <a:avLst/>
          </a:prstGeom>
        </p:spPr>
      </p:pic>
      <p:sp>
        <p:nvSpPr>
          <p:cNvPr id="19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552" y="3501008"/>
            <a:ext cx="8208992" cy="1224136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5775178"/>
            <a:ext cx="5760720" cy="836161"/>
          </a:xfrm>
        </p:spPr>
        <p:txBody>
          <a:bodyPr anchor="b"/>
          <a:lstStyle>
            <a:lvl1pPr marL="0" indent="0" algn="r">
              <a:buFontTx/>
              <a:buNone/>
              <a:defRPr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694008"/>
            <a:ext cx="9135244" cy="72000"/>
          </a:xfrm>
          <a:prstGeom prst="rect">
            <a:avLst/>
          </a:prstGeom>
          <a:solidFill>
            <a:srgbClr val="005B99"/>
          </a:solidFill>
          <a:ln w="19050" cap="flat" cmpd="sng" algn="ctr">
            <a:solidFill>
              <a:srgbClr val="005B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9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ä nuolitekst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Sisällön paikkamerkki 10"/>
          <p:cNvSpPr>
            <a:spLocks noGrp="1"/>
          </p:cNvSpPr>
          <p:nvPr>
            <p:ph sz="quarter" idx="26"/>
          </p:nvPr>
        </p:nvSpPr>
        <p:spPr>
          <a:xfrm>
            <a:off x="3275856" y="1916832"/>
            <a:ext cx="2520280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isällön paikkamerkki 10"/>
          <p:cNvSpPr>
            <a:spLocks noGrp="1"/>
          </p:cNvSpPr>
          <p:nvPr>
            <p:ph sz="quarter" idx="27"/>
          </p:nvPr>
        </p:nvSpPr>
        <p:spPr>
          <a:xfrm>
            <a:off x="467544" y="4365104"/>
            <a:ext cx="2520280" cy="1800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isällön paikkamerkki 10"/>
          <p:cNvSpPr>
            <a:spLocks noGrp="1"/>
          </p:cNvSpPr>
          <p:nvPr>
            <p:ph sz="quarter" idx="28"/>
          </p:nvPr>
        </p:nvSpPr>
        <p:spPr>
          <a:xfrm>
            <a:off x="6228184" y="4365104"/>
            <a:ext cx="2520280" cy="1800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kstin paikkamerkki 11"/>
          <p:cNvSpPr>
            <a:spLocks noGrp="1"/>
          </p:cNvSpPr>
          <p:nvPr>
            <p:ph type="body" sz="quarter" idx="29"/>
          </p:nvPr>
        </p:nvSpPr>
        <p:spPr>
          <a:xfrm>
            <a:off x="6444208" y="1916832"/>
            <a:ext cx="2304256" cy="230425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062"/>
            </a:avLst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i-FI" sz="2000" dirty="0" smtClean="0"/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kstin paikkamerkki 11"/>
          <p:cNvSpPr>
            <a:spLocks noGrp="1"/>
          </p:cNvSpPr>
          <p:nvPr>
            <p:ph type="body" sz="quarter" idx="30"/>
          </p:nvPr>
        </p:nvSpPr>
        <p:spPr>
          <a:xfrm>
            <a:off x="3059832" y="4149080"/>
            <a:ext cx="2664296" cy="20882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062"/>
            </a:avLst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i-FI" sz="2000" dirty="0" smtClean="0"/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5" name="Tekstin paikkamerkki 11"/>
          <p:cNvSpPr>
            <a:spLocks noGrp="1"/>
          </p:cNvSpPr>
          <p:nvPr>
            <p:ph type="body" sz="quarter" idx="31"/>
          </p:nvPr>
        </p:nvSpPr>
        <p:spPr>
          <a:xfrm>
            <a:off x="539552" y="1916832"/>
            <a:ext cx="2520280" cy="22322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80"/>
            </a:avLst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87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, sisältö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11560" y="2276475"/>
            <a:ext cx="3456384" cy="25206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5"/>
          </p:nvPr>
        </p:nvSpPr>
        <p:spPr>
          <a:xfrm>
            <a:off x="4859338" y="2276872"/>
            <a:ext cx="3744912" cy="27368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318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as,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860032" y="2276474"/>
            <a:ext cx="3960440" cy="27367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5"/>
          </p:nvPr>
        </p:nvSpPr>
        <p:spPr>
          <a:xfrm>
            <a:off x="468313" y="2276872"/>
            <a:ext cx="3743325" cy="27368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738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ylhäällä, sisältö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Sisällön paikkamerkki 10"/>
          <p:cNvSpPr>
            <a:spLocks noGrp="1"/>
          </p:cNvSpPr>
          <p:nvPr>
            <p:ph sz="quarter" idx="27"/>
          </p:nvPr>
        </p:nvSpPr>
        <p:spPr>
          <a:xfrm>
            <a:off x="2195736" y="3933056"/>
            <a:ext cx="4752528" cy="23042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8"/>
          </p:nvPr>
        </p:nvSpPr>
        <p:spPr>
          <a:xfrm>
            <a:off x="2195513" y="1916807"/>
            <a:ext cx="4752975" cy="1655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1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ylhäällä, teksti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Sisällön paikkamerkki 10"/>
          <p:cNvSpPr>
            <a:spLocks noGrp="1"/>
          </p:cNvSpPr>
          <p:nvPr>
            <p:ph sz="quarter" idx="27"/>
          </p:nvPr>
        </p:nvSpPr>
        <p:spPr>
          <a:xfrm>
            <a:off x="2195736" y="1916832"/>
            <a:ext cx="4752528" cy="23042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8"/>
          </p:nvPr>
        </p:nvSpPr>
        <p:spPr>
          <a:xfrm>
            <a:off x="2195512" y="4437533"/>
            <a:ext cx="4752975" cy="1655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93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C60431-761F-4F2C-BC62-64A6717A07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184CD34-F240-42B3-92F3-29B7E8048178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F15E9-5CA0-4287-BEDA-CEEA0C0AA4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B2BF995-333A-4B0F-A839-D53004BE4007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AE47-9BF1-4D41-875F-3E738B9A75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CBDDD52-F84E-41DA-9EBF-6D04D3A6055A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12474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348880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888915-0482-4FD5-BDE7-83CD5EA926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10FD1E0-5116-4608-A873-092712276DE6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696" y="1196752"/>
            <a:ext cx="5472608" cy="360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F3E6E9-D948-4DFB-8F25-C48100F7AC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00479CE-0B06-4274-8F6F-DA6F0A15C3C5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1124744"/>
            <a:ext cx="8712200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84" y="1844825"/>
            <a:ext cx="8712200" cy="4536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6318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222785-DF34-4933-9E06-30238BB69F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1975AA6-0D53-410C-BEE2-0342A513C3FC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E53009-15E0-460F-BDB4-E5AF4C584F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7E25FE9-A98E-4F40-A7EC-860341EA7806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68413"/>
            <a:ext cx="2178050" cy="5113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268413"/>
            <a:ext cx="6381750" cy="5113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1A7EA2-53FC-4008-A6BE-9106FC8979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163A7E3-9702-45C9-855A-36E3BCAE8A8B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113"/>
            <a:ext cx="42799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916113"/>
            <a:ext cx="42799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B5E45B-B6BB-48E5-A575-C738B5A681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FCA6727-E705-4539-A2C3-8015543E251D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710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0979"/>
            <a:ext cx="4040188" cy="29103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8840"/>
            <a:ext cx="4041775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0979"/>
            <a:ext cx="4041775" cy="29103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3CBF15-2748-443B-923B-684908E9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6037977-8961-40B1-B91F-FA58CE783AB4}" type="datetime1">
              <a:rPr lang="fi-FI"/>
              <a:pPr/>
              <a:t>27.3.2018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kuvaa ja selostus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288462" y="2061444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7"/>
          </p:nvPr>
        </p:nvSpPr>
        <p:spPr>
          <a:xfrm>
            <a:off x="2231736" y="2061444"/>
            <a:ext cx="2159769" cy="151187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kstin paikkamerkki 11"/>
          <p:cNvSpPr>
            <a:spLocks noGrp="1"/>
          </p:cNvSpPr>
          <p:nvPr>
            <p:ph type="body" sz="quarter" idx="18"/>
          </p:nvPr>
        </p:nvSpPr>
        <p:spPr>
          <a:xfrm>
            <a:off x="6732240" y="2061146"/>
            <a:ext cx="2159769" cy="151187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kstin paikkamerkki 11"/>
          <p:cNvSpPr>
            <a:spLocks noGrp="1"/>
          </p:cNvSpPr>
          <p:nvPr>
            <p:ph type="body" sz="quarter" idx="19"/>
          </p:nvPr>
        </p:nvSpPr>
        <p:spPr>
          <a:xfrm>
            <a:off x="2232207" y="4149378"/>
            <a:ext cx="2159769" cy="151187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kstin paikkamerkki 11"/>
          <p:cNvSpPr>
            <a:spLocks noGrp="1"/>
          </p:cNvSpPr>
          <p:nvPr>
            <p:ph type="body" sz="quarter" idx="20"/>
          </p:nvPr>
        </p:nvSpPr>
        <p:spPr>
          <a:xfrm>
            <a:off x="6732711" y="4149378"/>
            <a:ext cx="2159769" cy="151187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Kuvan paikkamerkki 6"/>
          <p:cNvSpPr>
            <a:spLocks noGrp="1"/>
          </p:cNvSpPr>
          <p:nvPr>
            <p:ph type="pic" sz="quarter" idx="21"/>
          </p:nvPr>
        </p:nvSpPr>
        <p:spPr>
          <a:xfrm>
            <a:off x="4789487" y="2061146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7" name="Kuvan paikkamerkki 6"/>
          <p:cNvSpPr>
            <a:spLocks noGrp="1"/>
          </p:cNvSpPr>
          <p:nvPr>
            <p:ph type="pic" sz="quarter" idx="22"/>
          </p:nvPr>
        </p:nvSpPr>
        <p:spPr>
          <a:xfrm>
            <a:off x="288462" y="4149378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8" name="Kuvan paikkamerkki 6"/>
          <p:cNvSpPr>
            <a:spLocks noGrp="1"/>
          </p:cNvSpPr>
          <p:nvPr>
            <p:ph type="pic" sz="quarter" idx="23"/>
          </p:nvPr>
        </p:nvSpPr>
        <p:spPr>
          <a:xfrm>
            <a:off x="4788966" y="4149378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9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942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ä ja selostus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7"/>
          </p:nvPr>
        </p:nvSpPr>
        <p:spPr>
          <a:xfrm>
            <a:off x="2800600" y="1916832"/>
            <a:ext cx="1728192" cy="20162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1"/>
          </p:nvPr>
        </p:nvSpPr>
        <p:spPr>
          <a:xfrm>
            <a:off x="208312" y="1916832"/>
            <a:ext cx="2520280" cy="1800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isällön paikkamerkki 10"/>
          <p:cNvSpPr>
            <a:spLocks noGrp="1"/>
          </p:cNvSpPr>
          <p:nvPr>
            <p:ph sz="quarter" idx="26"/>
          </p:nvPr>
        </p:nvSpPr>
        <p:spPr>
          <a:xfrm>
            <a:off x="4600800" y="1916832"/>
            <a:ext cx="2520280" cy="1800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isällön paikkamerkki 10"/>
          <p:cNvSpPr>
            <a:spLocks noGrp="1"/>
          </p:cNvSpPr>
          <p:nvPr>
            <p:ph sz="quarter" idx="27"/>
          </p:nvPr>
        </p:nvSpPr>
        <p:spPr>
          <a:xfrm>
            <a:off x="208312" y="4149080"/>
            <a:ext cx="2520280" cy="1800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isällön paikkamerkki 10"/>
          <p:cNvSpPr>
            <a:spLocks noGrp="1"/>
          </p:cNvSpPr>
          <p:nvPr>
            <p:ph sz="quarter" idx="28"/>
          </p:nvPr>
        </p:nvSpPr>
        <p:spPr>
          <a:xfrm>
            <a:off x="4600800" y="4149080"/>
            <a:ext cx="2520280" cy="1800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kstin paikkamerkki 11"/>
          <p:cNvSpPr>
            <a:spLocks noGrp="1"/>
          </p:cNvSpPr>
          <p:nvPr>
            <p:ph type="body" sz="quarter" idx="29"/>
          </p:nvPr>
        </p:nvSpPr>
        <p:spPr>
          <a:xfrm>
            <a:off x="7193088" y="1916832"/>
            <a:ext cx="1728192" cy="20162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kstin paikkamerkki 11"/>
          <p:cNvSpPr>
            <a:spLocks noGrp="1"/>
          </p:cNvSpPr>
          <p:nvPr>
            <p:ph type="body" sz="quarter" idx="30"/>
          </p:nvPr>
        </p:nvSpPr>
        <p:spPr>
          <a:xfrm>
            <a:off x="2800600" y="4149080"/>
            <a:ext cx="1728192" cy="20162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kstin paikkamerkki 11"/>
          <p:cNvSpPr>
            <a:spLocks noGrp="1"/>
          </p:cNvSpPr>
          <p:nvPr>
            <p:ph type="body" sz="quarter" idx="31"/>
          </p:nvPr>
        </p:nvSpPr>
        <p:spPr>
          <a:xfrm>
            <a:off x="7193088" y="4149080"/>
            <a:ext cx="1728192" cy="20162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86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ja tekstit kahdella 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13026"/>
          </a:xfrm>
        </p:spPr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323528" y="1845122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7"/>
          </p:nvPr>
        </p:nvSpPr>
        <p:spPr>
          <a:xfrm>
            <a:off x="2267744" y="1845122"/>
            <a:ext cx="2304727" cy="117240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kstin paikkamerkki 11"/>
          <p:cNvSpPr>
            <a:spLocks noGrp="1"/>
          </p:cNvSpPr>
          <p:nvPr>
            <p:ph type="body" sz="quarter" idx="18"/>
          </p:nvPr>
        </p:nvSpPr>
        <p:spPr>
          <a:xfrm>
            <a:off x="6659761" y="1845122"/>
            <a:ext cx="2304727" cy="12961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kstin paikkamerkki 11"/>
          <p:cNvSpPr>
            <a:spLocks noGrp="1"/>
          </p:cNvSpPr>
          <p:nvPr>
            <p:ph type="body" sz="quarter" idx="19"/>
          </p:nvPr>
        </p:nvSpPr>
        <p:spPr>
          <a:xfrm>
            <a:off x="2267744" y="4869458"/>
            <a:ext cx="2304727" cy="129584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kstin paikkamerkki 11"/>
          <p:cNvSpPr>
            <a:spLocks noGrp="1"/>
          </p:cNvSpPr>
          <p:nvPr>
            <p:ph type="body" sz="quarter" idx="20"/>
          </p:nvPr>
        </p:nvSpPr>
        <p:spPr>
          <a:xfrm>
            <a:off x="6660232" y="4869458"/>
            <a:ext cx="2304727" cy="12961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Kuvan paikkamerkki 6"/>
          <p:cNvSpPr>
            <a:spLocks noGrp="1"/>
          </p:cNvSpPr>
          <p:nvPr>
            <p:ph type="pic" sz="quarter" idx="21"/>
          </p:nvPr>
        </p:nvSpPr>
        <p:spPr>
          <a:xfrm>
            <a:off x="4716016" y="1845122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7" name="Kuvan paikkamerkki 6"/>
          <p:cNvSpPr>
            <a:spLocks noGrp="1"/>
          </p:cNvSpPr>
          <p:nvPr>
            <p:ph type="pic" sz="quarter" idx="22"/>
          </p:nvPr>
        </p:nvSpPr>
        <p:spPr>
          <a:xfrm>
            <a:off x="323528" y="4869458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8" name="Kuvan paikkamerkki 6"/>
          <p:cNvSpPr>
            <a:spLocks noGrp="1"/>
          </p:cNvSpPr>
          <p:nvPr>
            <p:ph type="pic" sz="quarter" idx="23"/>
          </p:nvPr>
        </p:nvSpPr>
        <p:spPr>
          <a:xfrm>
            <a:off x="4716016" y="3357290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4"/>
          </p:nvPr>
        </p:nvSpPr>
        <p:spPr>
          <a:xfrm>
            <a:off x="323528" y="3357290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0" name="Kuvan paikkamerkki 6"/>
          <p:cNvSpPr>
            <a:spLocks noGrp="1"/>
          </p:cNvSpPr>
          <p:nvPr>
            <p:ph type="pic" sz="quarter" idx="25"/>
          </p:nvPr>
        </p:nvSpPr>
        <p:spPr>
          <a:xfrm>
            <a:off x="4716016" y="4869458"/>
            <a:ext cx="1871687" cy="13678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1" name="Tekstin paikkamerkki 11"/>
          <p:cNvSpPr>
            <a:spLocks noGrp="1"/>
          </p:cNvSpPr>
          <p:nvPr>
            <p:ph type="body" sz="quarter" idx="26"/>
          </p:nvPr>
        </p:nvSpPr>
        <p:spPr>
          <a:xfrm>
            <a:off x="2267744" y="3357290"/>
            <a:ext cx="2304727" cy="117240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kstin paikkamerkki 11"/>
          <p:cNvSpPr>
            <a:spLocks noGrp="1"/>
          </p:cNvSpPr>
          <p:nvPr>
            <p:ph type="body" sz="quarter" idx="27"/>
          </p:nvPr>
        </p:nvSpPr>
        <p:spPr>
          <a:xfrm>
            <a:off x="6660232" y="3357290"/>
            <a:ext cx="2304727" cy="12961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508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ä alhaalla, selostukset ylh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Sisällön paikkamerkki 10"/>
          <p:cNvSpPr>
            <a:spLocks noGrp="1"/>
          </p:cNvSpPr>
          <p:nvPr>
            <p:ph sz="quarter" idx="27"/>
          </p:nvPr>
        </p:nvSpPr>
        <p:spPr>
          <a:xfrm>
            <a:off x="179512" y="3861048"/>
            <a:ext cx="2808312" cy="20162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isällön paikkamerkki 10"/>
          <p:cNvSpPr>
            <a:spLocks noGrp="1"/>
          </p:cNvSpPr>
          <p:nvPr>
            <p:ph sz="quarter" idx="31"/>
          </p:nvPr>
        </p:nvSpPr>
        <p:spPr>
          <a:xfrm>
            <a:off x="3059832" y="3861048"/>
            <a:ext cx="2808312" cy="20162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isällön paikkamerkki 10"/>
          <p:cNvSpPr>
            <a:spLocks noGrp="1"/>
          </p:cNvSpPr>
          <p:nvPr>
            <p:ph sz="quarter" idx="32"/>
          </p:nvPr>
        </p:nvSpPr>
        <p:spPr>
          <a:xfrm>
            <a:off x="6012160" y="3861048"/>
            <a:ext cx="2808312" cy="20162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3"/>
          </p:nvPr>
        </p:nvSpPr>
        <p:spPr>
          <a:xfrm>
            <a:off x="179388" y="1989014"/>
            <a:ext cx="2808287" cy="15113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kstin paikkamerkki 6"/>
          <p:cNvSpPr>
            <a:spLocks noGrp="1"/>
          </p:cNvSpPr>
          <p:nvPr>
            <p:ph type="body" sz="quarter" idx="34"/>
          </p:nvPr>
        </p:nvSpPr>
        <p:spPr>
          <a:xfrm>
            <a:off x="3059832" y="1988840"/>
            <a:ext cx="2808287" cy="15113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35"/>
          </p:nvPr>
        </p:nvSpPr>
        <p:spPr>
          <a:xfrm>
            <a:off x="6012160" y="1988840"/>
            <a:ext cx="2808287" cy="15113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ä ylhäällä, selostukset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27.3.2018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Sisällön paikkamerkki 10"/>
          <p:cNvSpPr>
            <a:spLocks noGrp="1"/>
          </p:cNvSpPr>
          <p:nvPr>
            <p:ph sz="quarter" idx="27"/>
          </p:nvPr>
        </p:nvSpPr>
        <p:spPr>
          <a:xfrm>
            <a:off x="251520" y="1989534"/>
            <a:ext cx="2808312" cy="20162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isällön paikkamerkki 10"/>
          <p:cNvSpPr>
            <a:spLocks noGrp="1"/>
          </p:cNvSpPr>
          <p:nvPr>
            <p:ph sz="quarter" idx="31"/>
          </p:nvPr>
        </p:nvSpPr>
        <p:spPr>
          <a:xfrm>
            <a:off x="3175040" y="1989534"/>
            <a:ext cx="2808312" cy="20162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isällön paikkamerkki 10"/>
          <p:cNvSpPr>
            <a:spLocks noGrp="1"/>
          </p:cNvSpPr>
          <p:nvPr>
            <p:ph sz="quarter" idx="32"/>
          </p:nvPr>
        </p:nvSpPr>
        <p:spPr>
          <a:xfrm>
            <a:off x="6084168" y="1989534"/>
            <a:ext cx="2808312" cy="20162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3"/>
          </p:nvPr>
        </p:nvSpPr>
        <p:spPr>
          <a:xfrm>
            <a:off x="251421" y="4293964"/>
            <a:ext cx="2808287" cy="15113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8" name="Tekstin paikkamerkki 6"/>
          <p:cNvSpPr>
            <a:spLocks noGrp="1"/>
          </p:cNvSpPr>
          <p:nvPr>
            <p:ph type="body" sz="quarter" idx="34"/>
          </p:nvPr>
        </p:nvSpPr>
        <p:spPr>
          <a:xfrm>
            <a:off x="3167865" y="4293790"/>
            <a:ext cx="2808287" cy="15113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35"/>
          </p:nvPr>
        </p:nvSpPr>
        <p:spPr>
          <a:xfrm>
            <a:off x="6084193" y="4293790"/>
            <a:ext cx="2808287" cy="15113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2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000099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454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1" y="1776277"/>
            <a:ext cx="8712200" cy="460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40784" y="1052736"/>
            <a:ext cx="871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 smtClean="0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0875" y="638174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647C363F-F3FA-42B1-94C5-EB5DB13BF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9C644875-2887-45D1-8AC3-AB726851BB15}" type="datetime1">
              <a:rPr lang="fi-FI"/>
              <a:pPr/>
              <a:t>27.3.2018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" y="180795"/>
            <a:ext cx="8641080" cy="667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78985"/>
            <a:ext cx="1584176" cy="879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53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karoliina.lindroos@finnfund.fi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2924944"/>
            <a:ext cx="7560840" cy="1200329"/>
          </a:xfrm>
        </p:spPr>
        <p:txBody>
          <a:bodyPr/>
          <a:lstStyle/>
          <a:p>
            <a:r>
              <a:rPr lang="en-GB" dirty="0" err="1"/>
              <a:t>L</a:t>
            </a:r>
            <a:r>
              <a:rPr lang="en-GB" dirty="0" err="1" smtClean="0"/>
              <a:t>uonnonvaranexus</a:t>
            </a:r>
            <a:r>
              <a:rPr lang="en-GB" dirty="0" smtClean="0"/>
              <a:t> </a:t>
            </a:r>
            <a:r>
              <a:rPr lang="en-GB" dirty="0" err="1"/>
              <a:t>Finnfundin</a:t>
            </a:r>
            <a:r>
              <a:rPr lang="en-GB" dirty="0"/>
              <a:t> </a:t>
            </a:r>
            <a:r>
              <a:rPr lang="en-GB" dirty="0" err="1"/>
              <a:t>toiminnassa</a:t>
            </a:r>
            <a:endParaRPr lang="fi-FI" dirty="0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877272"/>
            <a:ext cx="6192688" cy="816769"/>
          </a:xfrm>
        </p:spPr>
        <p:txBody>
          <a:bodyPr/>
          <a:lstStyle/>
          <a:p>
            <a:r>
              <a:rPr lang="fi-FI" dirty="0" smtClean="0"/>
              <a:t>Karoliina Lindroos</a:t>
            </a:r>
          </a:p>
          <a:p>
            <a:r>
              <a:rPr lang="en-GB" dirty="0" smtClean="0"/>
              <a:t>28.3.2018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918" y="2780928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None/>
            </a:pPr>
            <a:r>
              <a:rPr lang="en-GB" sz="2400" dirty="0" err="1" smtClean="0">
                <a:solidFill>
                  <a:schemeClr val="tx1"/>
                </a:solidFill>
              </a:rPr>
              <a:t>Kiitos</a:t>
            </a:r>
            <a:r>
              <a:rPr lang="en-GB" sz="2400" dirty="0" smtClean="0">
                <a:solidFill>
                  <a:schemeClr val="tx1"/>
                </a:solidFill>
              </a:rPr>
              <a:t>!</a:t>
            </a:r>
          </a:p>
          <a:p>
            <a:pPr algn="ctr">
              <a:spcBef>
                <a:spcPts val="600"/>
              </a:spcBef>
              <a:buNone/>
            </a:pPr>
            <a:r>
              <a:rPr lang="en-GB" sz="1600" i="1" dirty="0" smtClean="0">
                <a:solidFill>
                  <a:schemeClr val="tx1"/>
                </a:solidFill>
                <a:hlinkClick r:id="rId2"/>
              </a:rPr>
              <a:t>karoliina.lindroos@finnfund.fi</a:t>
            </a:r>
            <a:endParaRPr lang="en-GB" sz="1600" i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buNone/>
            </a:pPr>
            <a:endParaRPr lang="en-GB" sz="1600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36096" y="1772816"/>
            <a:ext cx="3168000" cy="3168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endParaRPr lang="fi-FI" sz="24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212" y="1066834"/>
            <a:ext cx="8712200" cy="519112"/>
          </a:xfrm>
        </p:spPr>
        <p:txBody>
          <a:bodyPr/>
          <a:lstStyle/>
          <a:p>
            <a:r>
              <a:rPr lang="en-US" dirty="0" err="1" smtClean="0"/>
              <a:t>Finnfund</a:t>
            </a:r>
            <a:r>
              <a:rPr lang="en-US" dirty="0" smtClean="0"/>
              <a:t> </a:t>
            </a:r>
            <a:r>
              <a:rPr lang="en-US" dirty="0" err="1" smtClean="0"/>
              <a:t>lyhyesti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1248" y="1687867"/>
            <a:ext cx="5871422" cy="52104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sz="1800" dirty="0" smtClean="0"/>
              <a:t>Suomalainen kehitysrahoitusyhtiö, valtio suurin omistaja</a:t>
            </a:r>
          </a:p>
          <a:p>
            <a:pPr>
              <a:spcAft>
                <a:spcPts val="1200"/>
              </a:spcAft>
            </a:pPr>
            <a:r>
              <a:rPr lang="en-US" sz="1800" dirty="0" err="1"/>
              <a:t>Tehtävänä</a:t>
            </a:r>
            <a:r>
              <a:rPr lang="en-US" sz="1800" dirty="0"/>
              <a:t> </a:t>
            </a:r>
            <a:r>
              <a:rPr lang="en-US" sz="1800" dirty="0" err="1"/>
              <a:t>edistää</a:t>
            </a:r>
            <a:r>
              <a:rPr lang="en-US" sz="1800" dirty="0"/>
              <a:t> </a:t>
            </a:r>
            <a:r>
              <a:rPr lang="en-US" sz="1800" dirty="0" err="1"/>
              <a:t>kehitysmaiden</a:t>
            </a:r>
            <a:r>
              <a:rPr lang="en-US" sz="1800" dirty="0"/>
              <a:t> </a:t>
            </a:r>
            <a:r>
              <a:rPr lang="en-US" sz="1800" dirty="0" err="1"/>
              <a:t>taloudellista</a:t>
            </a:r>
            <a:r>
              <a:rPr lang="en-US" sz="1800" dirty="0"/>
              <a:t> ja </a:t>
            </a:r>
            <a:r>
              <a:rPr lang="en-US" sz="1800" dirty="0" err="1"/>
              <a:t>sosiaalista</a:t>
            </a:r>
            <a:r>
              <a:rPr lang="en-US" sz="1800" dirty="0"/>
              <a:t> </a:t>
            </a:r>
            <a:r>
              <a:rPr lang="en-US" sz="1800" dirty="0" err="1"/>
              <a:t>kehitystä</a:t>
            </a:r>
            <a:r>
              <a:rPr lang="en-US" sz="1800" dirty="0"/>
              <a:t> </a:t>
            </a:r>
            <a:r>
              <a:rPr lang="en-US" sz="1800" dirty="0" err="1"/>
              <a:t>rahoittamalla</a:t>
            </a:r>
            <a:r>
              <a:rPr lang="en-US" sz="1800" dirty="0"/>
              <a:t> </a:t>
            </a:r>
            <a:r>
              <a:rPr lang="en-US" sz="1800" dirty="0" err="1"/>
              <a:t>taloudellisesti</a:t>
            </a:r>
            <a:r>
              <a:rPr lang="en-US" sz="1800" dirty="0"/>
              <a:t> </a:t>
            </a:r>
            <a:r>
              <a:rPr lang="en-US" sz="1800" dirty="0" err="1"/>
              <a:t>kannattavaa</a:t>
            </a:r>
            <a:r>
              <a:rPr lang="en-US" sz="1800" dirty="0"/>
              <a:t> ja </a:t>
            </a:r>
            <a:r>
              <a:rPr lang="en-US" sz="1800" dirty="0" err="1"/>
              <a:t>vastuullista</a:t>
            </a:r>
            <a:r>
              <a:rPr lang="en-US" sz="1800" dirty="0"/>
              <a:t> </a:t>
            </a:r>
            <a:r>
              <a:rPr lang="en-US" sz="1800" dirty="0" err="1" smtClean="0"/>
              <a:t>yritystoimintaa</a:t>
            </a:r>
            <a:endParaRPr lang="fi-FI" sz="1800" dirty="0" smtClean="0"/>
          </a:p>
          <a:p>
            <a:pPr>
              <a:spcAft>
                <a:spcPts val="1200"/>
              </a:spcAft>
            </a:pPr>
            <a:r>
              <a:rPr lang="fi-FI" sz="1800" dirty="0" smtClean="0"/>
              <a:t>Suomalainen </a:t>
            </a:r>
            <a:r>
              <a:rPr lang="fi-FI" sz="1800" dirty="0"/>
              <a:t>intressi joko kehityspoliittinen </a:t>
            </a:r>
            <a:r>
              <a:rPr lang="fi-FI" sz="1800" dirty="0" smtClean="0"/>
              <a:t>intressi ja/tai yritysintressi </a:t>
            </a:r>
            <a:endParaRPr lang="fi-FI" sz="1800" dirty="0"/>
          </a:p>
          <a:p>
            <a:pPr indent="-285750">
              <a:spcAft>
                <a:spcPts val="1200"/>
              </a:spcAft>
            </a:pPr>
            <a:r>
              <a:rPr lang="en-US" sz="1800" dirty="0" err="1" smtClean="0"/>
              <a:t>Vuosittain</a:t>
            </a:r>
            <a:r>
              <a:rPr lang="en-US" sz="1800" dirty="0" smtClean="0"/>
              <a:t> </a:t>
            </a:r>
            <a:r>
              <a:rPr lang="en-US" sz="1800" dirty="0" err="1" smtClean="0"/>
              <a:t>rahoitusta</a:t>
            </a:r>
            <a:r>
              <a:rPr lang="en-US" sz="1800" dirty="0" smtClean="0"/>
              <a:t> 180 </a:t>
            </a:r>
            <a:r>
              <a:rPr lang="en-US" sz="1800" dirty="0" err="1" smtClean="0"/>
              <a:t>miljoonaa</a:t>
            </a:r>
            <a:r>
              <a:rPr lang="en-US" sz="1800" dirty="0" smtClean="0"/>
              <a:t> </a:t>
            </a:r>
            <a:r>
              <a:rPr lang="en-US" sz="1800" dirty="0" err="1" smtClean="0"/>
              <a:t>euroa</a:t>
            </a:r>
            <a:r>
              <a:rPr lang="en-US" sz="1800" dirty="0" smtClean="0"/>
              <a:t> 20–30  </a:t>
            </a:r>
            <a:r>
              <a:rPr lang="en-US" sz="1800" dirty="0" err="1" smtClean="0"/>
              <a:t>hankkeeseen</a:t>
            </a:r>
            <a:r>
              <a:rPr lang="en-US" sz="1800" dirty="0" smtClean="0"/>
              <a:t>: </a:t>
            </a:r>
            <a:r>
              <a:rPr lang="en-US" sz="1800" dirty="0" err="1" smtClean="0"/>
              <a:t>lainoja</a:t>
            </a:r>
            <a:r>
              <a:rPr lang="en-US" sz="1800" dirty="0" smtClean="0"/>
              <a:t>, </a:t>
            </a:r>
            <a:r>
              <a:rPr lang="en-US" sz="1800" dirty="0" err="1" smtClean="0"/>
              <a:t>välirahoitusta</a:t>
            </a:r>
            <a:r>
              <a:rPr lang="en-US" sz="1800" dirty="0" smtClean="0"/>
              <a:t> tai </a:t>
            </a:r>
            <a:r>
              <a:rPr lang="en-US" sz="1800" dirty="0" err="1" smtClean="0"/>
              <a:t>osakepääomaa</a:t>
            </a:r>
            <a:endParaRPr lang="en-US" sz="1800" dirty="0"/>
          </a:p>
          <a:p>
            <a:r>
              <a:rPr lang="en-US" sz="1600" dirty="0" err="1"/>
              <a:t>Noin</a:t>
            </a:r>
            <a:r>
              <a:rPr lang="en-US" sz="1600" dirty="0"/>
              <a:t> 77 </a:t>
            </a:r>
            <a:r>
              <a:rPr lang="en-US" sz="1600" dirty="0" err="1"/>
              <a:t>työntekijää</a:t>
            </a:r>
            <a:r>
              <a:rPr lang="en-US" sz="1600" dirty="0"/>
              <a:t> </a:t>
            </a:r>
            <a:r>
              <a:rPr lang="en-US" sz="1600" dirty="0" err="1"/>
              <a:t>Helsingissä</a:t>
            </a:r>
            <a:endParaRPr lang="en-US" sz="1600" dirty="0"/>
          </a:p>
          <a:p>
            <a:pPr lvl="1"/>
            <a:r>
              <a:rPr lang="fi-FI" sz="1200" dirty="0">
                <a:solidFill>
                  <a:prstClr val="black"/>
                </a:solidFill>
              </a:rPr>
              <a:t>Mukana ulkoministeriön </a:t>
            </a:r>
            <a:r>
              <a:rPr lang="fi-FI" sz="1200" dirty="0" err="1">
                <a:solidFill>
                  <a:prstClr val="black"/>
                </a:solidFill>
              </a:rPr>
              <a:t>Finnpartnership</a:t>
            </a:r>
            <a:r>
              <a:rPr lang="fi-FI" sz="1200" dirty="0">
                <a:solidFill>
                  <a:prstClr val="black"/>
                </a:solidFill>
              </a:rPr>
              <a:t>-ohjelma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6E27-B558-4A00-82FB-201EE28B5EE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12160" y="1124744"/>
            <a:ext cx="2827582" cy="4968553"/>
            <a:chOff x="6580096" y="1057605"/>
            <a:chExt cx="2636385" cy="4632585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>
              <a:off x="8065076" y="1057605"/>
              <a:ext cx="1141235" cy="1141236"/>
            </a:xfrm>
            <a:custGeom>
              <a:avLst/>
              <a:gdLst>
                <a:gd name="connsiteX0" fmla="*/ 0 w 1273529"/>
                <a:gd name="connsiteY0" fmla="*/ 636765 h 1273529"/>
                <a:gd name="connsiteX1" fmla="*/ 636765 w 1273529"/>
                <a:gd name="connsiteY1" fmla="*/ 0 h 1273529"/>
                <a:gd name="connsiteX2" fmla="*/ 1273530 w 1273529"/>
                <a:gd name="connsiteY2" fmla="*/ 636765 h 1273529"/>
                <a:gd name="connsiteX3" fmla="*/ 636765 w 1273529"/>
                <a:gd name="connsiteY3" fmla="*/ 1273530 h 1273529"/>
                <a:gd name="connsiteX4" fmla="*/ 0 w 1273529"/>
                <a:gd name="connsiteY4" fmla="*/ 636765 h 127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529" h="1273529">
                  <a:moveTo>
                    <a:pt x="0" y="636765"/>
                  </a:moveTo>
                  <a:cubicBezTo>
                    <a:pt x="0" y="285089"/>
                    <a:pt x="285089" y="0"/>
                    <a:pt x="636765" y="0"/>
                  </a:cubicBezTo>
                  <a:cubicBezTo>
                    <a:pt x="988441" y="0"/>
                    <a:pt x="1273530" y="285089"/>
                    <a:pt x="1273530" y="636765"/>
                  </a:cubicBezTo>
                  <a:cubicBezTo>
                    <a:pt x="1273530" y="988441"/>
                    <a:pt x="988441" y="1273530"/>
                    <a:pt x="636765" y="1273530"/>
                  </a:cubicBezTo>
                  <a:cubicBezTo>
                    <a:pt x="285089" y="1273530"/>
                    <a:pt x="0" y="988441"/>
                    <a:pt x="0" y="6367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201744" rIns="201744" bIns="201744" numCol="1" spcCol="1270" anchor="ctr" anchorCtr="0">
              <a:norm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en-US" sz="1050" dirty="0" err="1" smtClean="0">
                  <a:solidFill>
                    <a:prstClr val="white"/>
                  </a:solidFill>
                </a:rPr>
                <a:t>Kehitys-vaikutukset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580096" y="1057605"/>
              <a:ext cx="2636385" cy="4632585"/>
              <a:chOff x="6580096" y="1057605"/>
              <a:chExt cx="2636385" cy="4632585"/>
            </a:xfrm>
          </p:grpSpPr>
          <p:grpSp>
            <p:nvGrpSpPr>
              <p:cNvPr id="9" name="Group 8"/>
              <p:cNvGrpSpPr/>
              <p:nvPr/>
            </p:nvGrpSpPr>
            <p:grpSpPr>
              <a:xfrm rot="5400000">
                <a:off x="5581996" y="2055705"/>
                <a:ext cx="4632585" cy="2636385"/>
                <a:chOff x="3928607" y="1303210"/>
                <a:chExt cx="6076381" cy="3458044"/>
              </a:xfrm>
            </p:grpSpPr>
            <p:sp>
              <p:nvSpPr>
                <p:cNvPr id="12" name="Freeform 11"/>
                <p:cNvSpPr>
                  <a:spLocks noChangeAspect="1"/>
                </p:cNvSpPr>
                <p:nvPr/>
              </p:nvSpPr>
              <p:spPr>
                <a:xfrm rot="16200000">
                  <a:off x="5778104" y="1303210"/>
                  <a:ext cx="1496914" cy="1496914"/>
                </a:xfrm>
                <a:custGeom>
                  <a:avLst/>
                  <a:gdLst>
                    <a:gd name="connsiteX0" fmla="*/ 0 w 1153969"/>
                    <a:gd name="connsiteY0" fmla="*/ 577330 h 1154659"/>
                    <a:gd name="connsiteX1" fmla="*/ 576985 w 1153969"/>
                    <a:gd name="connsiteY1" fmla="*/ 0 h 1154659"/>
                    <a:gd name="connsiteX2" fmla="*/ 1153970 w 1153969"/>
                    <a:gd name="connsiteY2" fmla="*/ 577330 h 1154659"/>
                    <a:gd name="connsiteX3" fmla="*/ 576985 w 1153969"/>
                    <a:gd name="connsiteY3" fmla="*/ 1154660 h 1154659"/>
                    <a:gd name="connsiteX4" fmla="*/ 0 w 1153969"/>
                    <a:gd name="connsiteY4" fmla="*/ 577330 h 1154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3969" h="1154659">
                      <a:moveTo>
                        <a:pt x="0" y="577330"/>
                      </a:moveTo>
                      <a:cubicBezTo>
                        <a:pt x="0" y="258479"/>
                        <a:pt x="258325" y="0"/>
                        <a:pt x="576985" y="0"/>
                      </a:cubicBezTo>
                      <a:cubicBezTo>
                        <a:pt x="895645" y="0"/>
                        <a:pt x="1153970" y="258479"/>
                        <a:pt x="1153970" y="577330"/>
                      </a:cubicBezTo>
                      <a:cubicBezTo>
                        <a:pt x="1153970" y="896181"/>
                        <a:pt x="895645" y="1154660"/>
                        <a:pt x="576985" y="1154660"/>
                      </a:cubicBezTo>
                      <a:cubicBezTo>
                        <a:pt x="258325" y="1154660"/>
                        <a:pt x="0" y="896181"/>
                        <a:pt x="0" y="57733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0000" tIns="184336" rIns="184235" bIns="184336" numCol="1" spcCol="1270" anchor="ctr" anchorCtr="0">
                  <a:norm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None/>
                  </a:pPr>
                  <a:r>
                    <a:rPr lang="en-US" sz="1050" dirty="0" err="1" smtClean="0">
                      <a:solidFill>
                        <a:prstClr val="white"/>
                      </a:solidFill>
                    </a:rPr>
                    <a:t>Taloudellinen</a:t>
                  </a:r>
                  <a:r>
                    <a:rPr lang="en-US" sz="1050" dirty="0" smtClean="0">
                      <a:solidFill>
                        <a:prstClr val="white"/>
                      </a:solidFill>
                    </a:rPr>
                    <a:t> </a:t>
                  </a:r>
                  <a:r>
                    <a:rPr lang="en-US" sz="1050" dirty="0" err="1" smtClean="0">
                      <a:solidFill>
                        <a:prstClr val="white"/>
                      </a:solidFill>
                    </a:rPr>
                    <a:t>kannattavuus</a:t>
                  </a:r>
                  <a:endParaRPr lang="en-US" sz="10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206630" y="2815015"/>
                  <a:ext cx="363881" cy="363881"/>
                </a:xfrm>
                <a:custGeom>
                  <a:avLst/>
                  <a:gdLst>
                    <a:gd name="connsiteX0" fmla="*/ 48232 w 363881"/>
                    <a:gd name="connsiteY0" fmla="*/ 139148 h 363881"/>
                    <a:gd name="connsiteX1" fmla="*/ 139148 w 363881"/>
                    <a:gd name="connsiteY1" fmla="*/ 139148 h 363881"/>
                    <a:gd name="connsiteX2" fmla="*/ 139148 w 363881"/>
                    <a:gd name="connsiteY2" fmla="*/ 48232 h 363881"/>
                    <a:gd name="connsiteX3" fmla="*/ 224733 w 363881"/>
                    <a:gd name="connsiteY3" fmla="*/ 48232 h 363881"/>
                    <a:gd name="connsiteX4" fmla="*/ 224733 w 363881"/>
                    <a:gd name="connsiteY4" fmla="*/ 139148 h 363881"/>
                    <a:gd name="connsiteX5" fmla="*/ 315649 w 363881"/>
                    <a:gd name="connsiteY5" fmla="*/ 139148 h 363881"/>
                    <a:gd name="connsiteX6" fmla="*/ 315649 w 363881"/>
                    <a:gd name="connsiteY6" fmla="*/ 224733 h 363881"/>
                    <a:gd name="connsiteX7" fmla="*/ 224733 w 363881"/>
                    <a:gd name="connsiteY7" fmla="*/ 224733 h 363881"/>
                    <a:gd name="connsiteX8" fmla="*/ 224733 w 363881"/>
                    <a:gd name="connsiteY8" fmla="*/ 315649 h 363881"/>
                    <a:gd name="connsiteX9" fmla="*/ 139148 w 363881"/>
                    <a:gd name="connsiteY9" fmla="*/ 315649 h 363881"/>
                    <a:gd name="connsiteX10" fmla="*/ 139148 w 363881"/>
                    <a:gd name="connsiteY10" fmla="*/ 224733 h 363881"/>
                    <a:gd name="connsiteX11" fmla="*/ 48232 w 363881"/>
                    <a:gd name="connsiteY11" fmla="*/ 224733 h 363881"/>
                    <a:gd name="connsiteX12" fmla="*/ 48232 w 363881"/>
                    <a:gd name="connsiteY12" fmla="*/ 139148 h 36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3881" h="363881">
                      <a:moveTo>
                        <a:pt x="48232" y="139148"/>
                      </a:moveTo>
                      <a:lnTo>
                        <a:pt x="139148" y="139148"/>
                      </a:lnTo>
                      <a:lnTo>
                        <a:pt x="139148" y="48232"/>
                      </a:lnTo>
                      <a:lnTo>
                        <a:pt x="224733" y="48232"/>
                      </a:lnTo>
                      <a:lnTo>
                        <a:pt x="224733" y="139148"/>
                      </a:lnTo>
                      <a:lnTo>
                        <a:pt x="315649" y="139148"/>
                      </a:lnTo>
                      <a:lnTo>
                        <a:pt x="315649" y="224733"/>
                      </a:lnTo>
                      <a:lnTo>
                        <a:pt x="224733" y="224733"/>
                      </a:lnTo>
                      <a:lnTo>
                        <a:pt x="224733" y="315649"/>
                      </a:lnTo>
                      <a:lnTo>
                        <a:pt x="139148" y="315649"/>
                      </a:lnTo>
                      <a:lnTo>
                        <a:pt x="139148" y="224733"/>
                      </a:lnTo>
                      <a:lnTo>
                        <a:pt x="48232" y="224733"/>
                      </a:lnTo>
                      <a:lnTo>
                        <a:pt x="48232" y="139148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8232" tIns="139148" rIns="48232" bIns="139148" numCol="1" spcCol="1270" anchor="ctr" anchorCtr="0">
                  <a:noAutofit/>
                </a:bodyPr>
                <a:lstStyle/>
                <a:p>
                  <a:pPr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i-FI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 noChangeAspect="1"/>
                </p:cNvSpPr>
                <p:nvPr/>
              </p:nvSpPr>
              <p:spPr>
                <a:xfrm rot="16200000">
                  <a:off x="5777939" y="3264338"/>
                  <a:ext cx="1496914" cy="1496914"/>
                </a:xfrm>
                <a:custGeom>
                  <a:avLst/>
                  <a:gdLst>
                    <a:gd name="connsiteX0" fmla="*/ 0 w 1204360"/>
                    <a:gd name="connsiteY0" fmla="*/ 602180 h 1204360"/>
                    <a:gd name="connsiteX1" fmla="*/ 602180 w 1204360"/>
                    <a:gd name="connsiteY1" fmla="*/ 0 h 1204360"/>
                    <a:gd name="connsiteX2" fmla="*/ 1204360 w 1204360"/>
                    <a:gd name="connsiteY2" fmla="*/ 602180 h 1204360"/>
                    <a:gd name="connsiteX3" fmla="*/ 602180 w 1204360"/>
                    <a:gd name="connsiteY3" fmla="*/ 1204360 h 1204360"/>
                    <a:gd name="connsiteX4" fmla="*/ 0 w 1204360"/>
                    <a:gd name="connsiteY4" fmla="*/ 602180 h 120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4360" h="1204360">
                      <a:moveTo>
                        <a:pt x="0" y="602180"/>
                      </a:moveTo>
                      <a:cubicBezTo>
                        <a:pt x="0" y="269605"/>
                        <a:pt x="269605" y="0"/>
                        <a:pt x="602180" y="0"/>
                      </a:cubicBezTo>
                      <a:cubicBezTo>
                        <a:pt x="934755" y="0"/>
                        <a:pt x="1204360" y="269605"/>
                        <a:pt x="1204360" y="602180"/>
                      </a:cubicBezTo>
                      <a:cubicBezTo>
                        <a:pt x="1204360" y="934755"/>
                        <a:pt x="934755" y="1204360"/>
                        <a:pt x="602180" y="1204360"/>
                      </a:cubicBezTo>
                      <a:cubicBezTo>
                        <a:pt x="269605" y="1204360"/>
                        <a:pt x="0" y="934755"/>
                        <a:pt x="0" y="60218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1614" tIns="191614" rIns="191614" bIns="191614" numCol="1" spcCol="1270" anchor="ctr" anchorCtr="0">
                  <a:no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None/>
                  </a:pPr>
                  <a:r>
                    <a:rPr lang="en-GB" sz="1050" dirty="0" err="1" smtClean="0">
                      <a:solidFill>
                        <a:prstClr val="white"/>
                      </a:solidFill>
                    </a:rPr>
                    <a:t>Suomalainen</a:t>
                  </a:r>
                  <a:r>
                    <a:rPr lang="en-GB" sz="1050" dirty="0" smtClean="0">
                      <a:solidFill>
                        <a:prstClr val="white"/>
                      </a:solidFill>
                    </a:rPr>
                    <a:t> </a:t>
                  </a:r>
                  <a:r>
                    <a:rPr lang="en-GB" sz="1050" dirty="0" err="1" smtClean="0">
                      <a:solidFill>
                        <a:prstClr val="white"/>
                      </a:solidFill>
                    </a:rPr>
                    <a:t>intressi</a:t>
                  </a:r>
                  <a:endParaRPr lang="en-GB" sz="105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5414059" y="3868990"/>
                  <a:ext cx="363881" cy="363881"/>
                </a:xfrm>
                <a:custGeom>
                  <a:avLst/>
                  <a:gdLst>
                    <a:gd name="connsiteX0" fmla="*/ 48232 w 363881"/>
                    <a:gd name="connsiteY0" fmla="*/ 139148 h 363881"/>
                    <a:gd name="connsiteX1" fmla="*/ 139148 w 363881"/>
                    <a:gd name="connsiteY1" fmla="*/ 139148 h 363881"/>
                    <a:gd name="connsiteX2" fmla="*/ 139148 w 363881"/>
                    <a:gd name="connsiteY2" fmla="*/ 48232 h 363881"/>
                    <a:gd name="connsiteX3" fmla="*/ 224733 w 363881"/>
                    <a:gd name="connsiteY3" fmla="*/ 48232 h 363881"/>
                    <a:gd name="connsiteX4" fmla="*/ 224733 w 363881"/>
                    <a:gd name="connsiteY4" fmla="*/ 139148 h 363881"/>
                    <a:gd name="connsiteX5" fmla="*/ 315649 w 363881"/>
                    <a:gd name="connsiteY5" fmla="*/ 139148 h 363881"/>
                    <a:gd name="connsiteX6" fmla="*/ 315649 w 363881"/>
                    <a:gd name="connsiteY6" fmla="*/ 224733 h 363881"/>
                    <a:gd name="connsiteX7" fmla="*/ 224733 w 363881"/>
                    <a:gd name="connsiteY7" fmla="*/ 224733 h 363881"/>
                    <a:gd name="connsiteX8" fmla="*/ 224733 w 363881"/>
                    <a:gd name="connsiteY8" fmla="*/ 315649 h 363881"/>
                    <a:gd name="connsiteX9" fmla="*/ 139148 w 363881"/>
                    <a:gd name="connsiteY9" fmla="*/ 315649 h 363881"/>
                    <a:gd name="connsiteX10" fmla="*/ 139148 w 363881"/>
                    <a:gd name="connsiteY10" fmla="*/ 224733 h 363881"/>
                    <a:gd name="connsiteX11" fmla="*/ 48232 w 363881"/>
                    <a:gd name="connsiteY11" fmla="*/ 224733 h 363881"/>
                    <a:gd name="connsiteX12" fmla="*/ 48232 w 363881"/>
                    <a:gd name="connsiteY12" fmla="*/ 139148 h 363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3881" h="363881">
                      <a:moveTo>
                        <a:pt x="48232" y="139148"/>
                      </a:moveTo>
                      <a:lnTo>
                        <a:pt x="139148" y="139148"/>
                      </a:lnTo>
                      <a:lnTo>
                        <a:pt x="139148" y="48232"/>
                      </a:lnTo>
                      <a:lnTo>
                        <a:pt x="224733" y="48232"/>
                      </a:lnTo>
                      <a:lnTo>
                        <a:pt x="224733" y="139148"/>
                      </a:lnTo>
                      <a:lnTo>
                        <a:pt x="315649" y="139148"/>
                      </a:lnTo>
                      <a:lnTo>
                        <a:pt x="315649" y="224733"/>
                      </a:lnTo>
                      <a:lnTo>
                        <a:pt x="224733" y="224733"/>
                      </a:lnTo>
                      <a:lnTo>
                        <a:pt x="224733" y="315649"/>
                      </a:lnTo>
                      <a:lnTo>
                        <a:pt x="139148" y="315649"/>
                      </a:lnTo>
                      <a:lnTo>
                        <a:pt x="139148" y="224733"/>
                      </a:lnTo>
                      <a:lnTo>
                        <a:pt x="48232" y="224733"/>
                      </a:lnTo>
                      <a:lnTo>
                        <a:pt x="48232" y="139148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8232" tIns="139148" rIns="48232" bIns="139148" numCol="1" spcCol="1270" anchor="ctr" anchorCtr="0">
                  <a:noAutofit/>
                </a:bodyPr>
                <a:lstStyle/>
                <a:p>
                  <a:pPr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i-FI" sz="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5"/>
                <p:cNvSpPr>
                  <a:spLocks noChangeAspect="1"/>
                </p:cNvSpPr>
                <p:nvPr/>
              </p:nvSpPr>
              <p:spPr>
                <a:xfrm rot="16200000">
                  <a:off x="3928607" y="3264342"/>
                  <a:ext cx="1496912" cy="1496911"/>
                </a:xfrm>
                <a:custGeom>
                  <a:avLst/>
                  <a:gdLst>
                    <a:gd name="connsiteX0" fmla="*/ 0 w 1273529"/>
                    <a:gd name="connsiteY0" fmla="*/ 636765 h 1273529"/>
                    <a:gd name="connsiteX1" fmla="*/ 636765 w 1273529"/>
                    <a:gd name="connsiteY1" fmla="*/ 0 h 1273529"/>
                    <a:gd name="connsiteX2" fmla="*/ 1273530 w 1273529"/>
                    <a:gd name="connsiteY2" fmla="*/ 636765 h 1273529"/>
                    <a:gd name="connsiteX3" fmla="*/ 636765 w 1273529"/>
                    <a:gd name="connsiteY3" fmla="*/ 1273530 h 1273529"/>
                    <a:gd name="connsiteX4" fmla="*/ 0 w 1273529"/>
                    <a:gd name="connsiteY4" fmla="*/ 636765 h 1273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3529" h="1273529">
                      <a:moveTo>
                        <a:pt x="0" y="636765"/>
                      </a:moveTo>
                      <a:cubicBezTo>
                        <a:pt x="0" y="285089"/>
                        <a:pt x="285089" y="0"/>
                        <a:pt x="636765" y="0"/>
                      </a:cubicBezTo>
                      <a:cubicBezTo>
                        <a:pt x="988441" y="0"/>
                        <a:pt x="1273530" y="285089"/>
                        <a:pt x="1273530" y="636765"/>
                      </a:cubicBezTo>
                      <a:cubicBezTo>
                        <a:pt x="1273530" y="988441"/>
                        <a:pt x="988441" y="1273530"/>
                        <a:pt x="636765" y="1273530"/>
                      </a:cubicBezTo>
                      <a:cubicBezTo>
                        <a:pt x="285089" y="1273530"/>
                        <a:pt x="0" y="988441"/>
                        <a:pt x="0" y="636765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0000" tIns="201744" rIns="201744" bIns="201744" numCol="1" spcCol="1270" anchor="ctr" anchorCtr="0">
                  <a:normAutofit/>
                </a:bodyPr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None/>
                  </a:pPr>
                  <a:r>
                    <a:rPr lang="en-US" sz="1050" dirty="0" err="1" smtClean="0">
                      <a:solidFill>
                        <a:prstClr val="white"/>
                      </a:solidFill>
                    </a:rPr>
                    <a:t>Ympäristö</a:t>
                  </a:r>
                  <a:r>
                    <a:rPr lang="en-US" sz="1050" dirty="0" smtClean="0">
                      <a:solidFill>
                        <a:prstClr val="white"/>
                      </a:solidFill>
                    </a:rPr>
                    <a:t>- ja </a:t>
                  </a:r>
                  <a:r>
                    <a:rPr lang="en-US" sz="1050" dirty="0" err="1" smtClean="0">
                      <a:solidFill>
                        <a:prstClr val="white"/>
                      </a:solidFill>
                    </a:rPr>
                    <a:t>yhteiskunta-vastuu</a:t>
                  </a:r>
                  <a:endParaRPr lang="en-US" sz="1050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21537052">
                  <a:off x="6975139" y="2754108"/>
                  <a:ext cx="824324" cy="437442"/>
                </a:xfrm>
                <a:custGeom>
                  <a:avLst/>
                  <a:gdLst>
                    <a:gd name="connsiteX0" fmla="*/ 0 w 275697"/>
                    <a:gd name="connsiteY0" fmla="*/ 46677 h 233386"/>
                    <a:gd name="connsiteX1" fmla="*/ 159004 w 275697"/>
                    <a:gd name="connsiteY1" fmla="*/ 46677 h 233386"/>
                    <a:gd name="connsiteX2" fmla="*/ 159004 w 275697"/>
                    <a:gd name="connsiteY2" fmla="*/ 0 h 233386"/>
                    <a:gd name="connsiteX3" fmla="*/ 275697 w 275697"/>
                    <a:gd name="connsiteY3" fmla="*/ 116693 h 233386"/>
                    <a:gd name="connsiteX4" fmla="*/ 159004 w 275697"/>
                    <a:gd name="connsiteY4" fmla="*/ 233386 h 233386"/>
                    <a:gd name="connsiteX5" fmla="*/ 159004 w 275697"/>
                    <a:gd name="connsiteY5" fmla="*/ 186709 h 233386"/>
                    <a:gd name="connsiteX6" fmla="*/ 0 w 275697"/>
                    <a:gd name="connsiteY6" fmla="*/ 186709 h 233386"/>
                    <a:gd name="connsiteX7" fmla="*/ 0 w 275697"/>
                    <a:gd name="connsiteY7" fmla="*/ 46677 h 23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5697" h="233386">
                      <a:moveTo>
                        <a:pt x="0" y="46677"/>
                      </a:moveTo>
                      <a:lnTo>
                        <a:pt x="159004" y="46677"/>
                      </a:lnTo>
                      <a:lnTo>
                        <a:pt x="159004" y="0"/>
                      </a:lnTo>
                      <a:lnTo>
                        <a:pt x="275697" y="116693"/>
                      </a:lnTo>
                      <a:lnTo>
                        <a:pt x="159004" y="233386"/>
                      </a:lnTo>
                      <a:lnTo>
                        <a:pt x="159004" y="186709"/>
                      </a:lnTo>
                      <a:lnTo>
                        <a:pt x="0" y="186709"/>
                      </a:lnTo>
                      <a:lnTo>
                        <a:pt x="0" y="46677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6677" rIns="70015" bIns="46676" numCol="1" spcCol="1270" anchor="ctr" anchorCtr="0">
                  <a:noAutofit/>
                </a:bodyPr>
                <a:lstStyle/>
                <a:p>
                  <a:pPr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i-FI" sz="1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16200000">
                  <a:off x="7786100" y="1864244"/>
                  <a:ext cx="2239603" cy="2198172"/>
                </a:xfrm>
                <a:custGeom>
                  <a:avLst/>
                  <a:gdLst>
                    <a:gd name="connsiteX0" fmla="*/ 0 w 1508465"/>
                    <a:gd name="connsiteY0" fmla="*/ 754233 h 1508465"/>
                    <a:gd name="connsiteX1" fmla="*/ 754233 w 1508465"/>
                    <a:gd name="connsiteY1" fmla="*/ 0 h 1508465"/>
                    <a:gd name="connsiteX2" fmla="*/ 1508466 w 1508465"/>
                    <a:gd name="connsiteY2" fmla="*/ 754233 h 1508465"/>
                    <a:gd name="connsiteX3" fmla="*/ 754233 w 1508465"/>
                    <a:gd name="connsiteY3" fmla="*/ 1508466 h 1508465"/>
                    <a:gd name="connsiteX4" fmla="*/ 0 w 1508465"/>
                    <a:gd name="connsiteY4" fmla="*/ 754233 h 1508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8465" h="1508465">
                      <a:moveTo>
                        <a:pt x="0" y="754233"/>
                      </a:moveTo>
                      <a:cubicBezTo>
                        <a:pt x="0" y="337682"/>
                        <a:pt x="337682" y="0"/>
                        <a:pt x="754233" y="0"/>
                      </a:cubicBezTo>
                      <a:cubicBezTo>
                        <a:pt x="1170784" y="0"/>
                        <a:pt x="1508466" y="337682"/>
                        <a:pt x="1508466" y="754233"/>
                      </a:cubicBezTo>
                      <a:cubicBezTo>
                        <a:pt x="1508466" y="1170784"/>
                        <a:pt x="1170784" y="1508466"/>
                        <a:pt x="754233" y="1508466"/>
                      </a:cubicBezTo>
                      <a:cubicBezTo>
                        <a:pt x="337682" y="1508466"/>
                        <a:pt x="0" y="1170784"/>
                        <a:pt x="0" y="7542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0000" tIns="241230" rIns="180000" bIns="241230" numCol="1" spcCol="1270" anchor="ctr" anchorCtr="0">
                  <a:norm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Tx/>
                    <a:buNone/>
                  </a:pPr>
                  <a:r>
                    <a:rPr lang="en-US" sz="1600" dirty="0" err="1" smtClean="0">
                      <a:solidFill>
                        <a:prstClr val="white"/>
                      </a:solidFill>
                    </a:rPr>
                    <a:t>Investointi-päätös</a:t>
                  </a:r>
                  <a:endParaRPr lang="en-US" sz="160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9111" y="1527577"/>
                <a:ext cx="213378" cy="207282"/>
              </a:xfrm>
              <a:prstGeom prst="rect">
                <a:avLst/>
              </a:prstGeom>
            </p:spPr>
          </p:pic>
          <p:sp>
            <p:nvSpPr>
              <p:cNvPr id="11" name="Freeform 10"/>
              <p:cNvSpPr/>
              <p:nvPr/>
            </p:nvSpPr>
            <p:spPr>
              <a:xfrm rot="5400000">
                <a:off x="8527126" y="2198966"/>
                <a:ext cx="277420" cy="277420"/>
              </a:xfrm>
              <a:custGeom>
                <a:avLst/>
                <a:gdLst>
                  <a:gd name="connsiteX0" fmla="*/ 48232 w 363881"/>
                  <a:gd name="connsiteY0" fmla="*/ 139148 h 363881"/>
                  <a:gd name="connsiteX1" fmla="*/ 139148 w 363881"/>
                  <a:gd name="connsiteY1" fmla="*/ 139148 h 363881"/>
                  <a:gd name="connsiteX2" fmla="*/ 139148 w 363881"/>
                  <a:gd name="connsiteY2" fmla="*/ 48232 h 363881"/>
                  <a:gd name="connsiteX3" fmla="*/ 224733 w 363881"/>
                  <a:gd name="connsiteY3" fmla="*/ 48232 h 363881"/>
                  <a:gd name="connsiteX4" fmla="*/ 224733 w 363881"/>
                  <a:gd name="connsiteY4" fmla="*/ 139148 h 363881"/>
                  <a:gd name="connsiteX5" fmla="*/ 315649 w 363881"/>
                  <a:gd name="connsiteY5" fmla="*/ 139148 h 363881"/>
                  <a:gd name="connsiteX6" fmla="*/ 315649 w 363881"/>
                  <a:gd name="connsiteY6" fmla="*/ 224733 h 363881"/>
                  <a:gd name="connsiteX7" fmla="*/ 224733 w 363881"/>
                  <a:gd name="connsiteY7" fmla="*/ 224733 h 363881"/>
                  <a:gd name="connsiteX8" fmla="*/ 224733 w 363881"/>
                  <a:gd name="connsiteY8" fmla="*/ 315649 h 363881"/>
                  <a:gd name="connsiteX9" fmla="*/ 139148 w 363881"/>
                  <a:gd name="connsiteY9" fmla="*/ 315649 h 363881"/>
                  <a:gd name="connsiteX10" fmla="*/ 139148 w 363881"/>
                  <a:gd name="connsiteY10" fmla="*/ 224733 h 363881"/>
                  <a:gd name="connsiteX11" fmla="*/ 48232 w 363881"/>
                  <a:gd name="connsiteY11" fmla="*/ 224733 h 363881"/>
                  <a:gd name="connsiteX12" fmla="*/ 48232 w 363881"/>
                  <a:gd name="connsiteY12" fmla="*/ 139148 h 36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3881" h="363881">
                    <a:moveTo>
                      <a:pt x="48232" y="139148"/>
                    </a:moveTo>
                    <a:lnTo>
                      <a:pt x="139148" y="139148"/>
                    </a:lnTo>
                    <a:lnTo>
                      <a:pt x="139148" y="48232"/>
                    </a:lnTo>
                    <a:lnTo>
                      <a:pt x="224733" y="48232"/>
                    </a:lnTo>
                    <a:lnTo>
                      <a:pt x="224733" y="139148"/>
                    </a:lnTo>
                    <a:lnTo>
                      <a:pt x="315649" y="139148"/>
                    </a:lnTo>
                    <a:lnTo>
                      <a:pt x="315649" y="224733"/>
                    </a:lnTo>
                    <a:lnTo>
                      <a:pt x="224733" y="224733"/>
                    </a:lnTo>
                    <a:lnTo>
                      <a:pt x="224733" y="315649"/>
                    </a:lnTo>
                    <a:lnTo>
                      <a:pt x="139148" y="315649"/>
                    </a:lnTo>
                    <a:lnTo>
                      <a:pt x="139148" y="224733"/>
                    </a:lnTo>
                    <a:lnTo>
                      <a:pt x="48232" y="224733"/>
                    </a:lnTo>
                    <a:lnTo>
                      <a:pt x="48232" y="13914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232" tIns="139148" rIns="48232" bIns="139148" numCol="1" spcCol="1270" anchor="ctr" anchorCtr="0">
                <a:noAutofit/>
              </a:bodyPr>
              <a:lstStyle/>
              <a:p>
                <a:pPr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i-FI" sz="6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63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0784" y="1096533"/>
            <a:ext cx="8712200" cy="519112"/>
          </a:xfrm>
        </p:spPr>
        <p:txBody>
          <a:bodyPr/>
          <a:lstStyle/>
          <a:p>
            <a:r>
              <a:rPr lang="en-US" dirty="0" err="1" smtClean="0"/>
              <a:t>Finnfundin</a:t>
            </a:r>
            <a:r>
              <a:rPr lang="en-US" dirty="0" smtClean="0"/>
              <a:t> </a:t>
            </a:r>
            <a:r>
              <a:rPr lang="en-US" dirty="0" err="1" smtClean="0"/>
              <a:t>painopisteet</a:t>
            </a:r>
            <a:r>
              <a:rPr lang="en-US" dirty="0" smtClean="0"/>
              <a:t> ja </a:t>
            </a:r>
            <a:r>
              <a:rPr lang="en-US" dirty="0" err="1" smtClean="0"/>
              <a:t>rahoitusinstrumentit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849" y="1730234"/>
            <a:ext cx="5400279" cy="4536926"/>
          </a:xfrm>
        </p:spPr>
        <p:txBody>
          <a:bodyPr/>
          <a:lstStyle/>
          <a:p>
            <a:pPr marL="285750" indent="-285750"/>
            <a:r>
              <a:rPr lang="en-US" sz="1800" dirty="0" err="1"/>
              <a:t>Vuosittain</a:t>
            </a:r>
            <a:r>
              <a:rPr lang="en-US" sz="1800" dirty="0"/>
              <a:t> </a:t>
            </a:r>
            <a:r>
              <a:rPr lang="en-US" sz="1800" dirty="0" err="1"/>
              <a:t>vähintään</a:t>
            </a:r>
            <a:r>
              <a:rPr lang="en-US" sz="1800" dirty="0"/>
              <a:t> </a:t>
            </a:r>
            <a:r>
              <a:rPr lang="en-US" sz="1800" dirty="0" smtClean="0"/>
              <a:t>75% </a:t>
            </a:r>
            <a:r>
              <a:rPr lang="en-US" sz="1800" dirty="0" err="1"/>
              <a:t>investoinneista</a:t>
            </a:r>
            <a:endParaRPr lang="en-US" sz="1800" dirty="0"/>
          </a:p>
          <a:p>
            <a:pPr lvl="1"/>
            <a:r>
              <a:rPr lang="en-US" sz="1400" dirty="0" err="1"/>
              <a:t>Vähiten</a:t>
            </a:r>
            <a:r>
              <a:rPr lang="en-US" sz="1400" dirty="0"/>
              <a:t> </a:t>
            </a:r>
            <a:r>
              <a:rPr lang="en-US" sz="1400" dirty="0" err="1"/>
              <a:t>kehittyneisiin</a:t>
            </a:r>
            <a:r>
              <a:rPr lang="en-US" sz="1400" dirty="0"/>
              <a:t> </a:t>
            </a:r>
            <a:r>
              <a:rPr lang="en-US" sz="1400" dirty="0" err="1"/>
              <a:t>maihin</a:t>
            </a:r>
            <a:r>
              <a:rPr lang="en-US" sz="1400" dirty="0"/>
              <a:t> ja </a:t>
            </a:r>
            <a:r>
              <a:rPr lang="en-US" sz="1400" dirty="0" err="1"/>
              <a:t>muihin</a:t>
            </a:r>
            <a:r>
              <a:rPr lang="en-US" sz="1400" dirty="0"/>
              <a:t> </a:t>
            </a:r>
            <a:r>
              <a:rPr lang="en-US" sz="1400" dirty="0" err="1"/>
              <a:t>matalan</a:t>
            </a:r>
            <a:r>
              <a:rPr lang="en-US" sz="1400" dirty="0"/>
              <a:t> </a:t>
            </a:r>
            <a:r>
              <a:rPr lang="en-US" sz="1400" dirty="0" err="1"/>
              <a:t>tulotason</a:t>
            </a:r>
            <a:r>
              <a:rPr lang="en-US" sz="1400" dirty="0"/>
              <a:t> </a:t>
            </a:r>
            <a:r>
              <a:rPr lang="en-US" sz="1400" dirty="0" err="1"/>
              <a:t>maihin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Alemman</a:t>
            </a:r>
            <a:r>
              <a:rPr lang="en-US" sz="1400" dirty="0"/>
              <a:t> </a:t>
            </a:r>
            <a:r>
              <a:rPr lang="en-US" sz="1400" dirty="0" err="1"/>
              <a:t>keskitulon</a:t>
            </a:r>
            <a:r>
              <a:rPr lang="en-US" sz="1400" dirty="0"/>
              <a:t> </a:t>
            </a:r>
            <a:r>
              <a:rPr lang="en-US" sz="1400" dirty="0" err="1"/>
              <a:t>maihin</a:t>
            </a:r>
            <a:r>
              <a:rPr lang="en-US" sz="1400" dirty="0"/>
              <a:t> ja</a:t>
            </a:r>
          </a:p>
          <a:p>
            <a:pPr lvl="1">
              <a:spcAft>
                <a:spcPts val="1200"/>
              </a:spcAft>
            </a:pPr>
            <a:r>
              <a:rPr lang="en-US" sz="1400" dirty="0" err="1"/>
              <a:t>Hauraisiin</a:t>
            </a:r>
            <a:r>
              <a:rPr lang="en-US" sz="1400" dirty="0"/>
              <a:t> </a:t>
            </a:r>
            <a:r>
              <a:rPr lang="en-US" sz="1400" dirty="0" err="1"/>
              <a:t>valtioihin</a:t>
            </a:r>
            <a:r>
              <a:rPr lang="en-US" sz="1400" dirty="0"/>
              <a:t> ja </a:t>
            </a:r>
            <a:r>
              <a:rPr lang="en-US" sz="1400" dirty="0" err="1"/>
              <a:t>alueille</a:t>
            </a:r>
            <a:r>
              <a:rPr lang="en-US" sz="1400" dirty="0"/>
              <a:t> </a:t>
            </a:r>
          </a:p>
          <a:p>
            <a:pPr marL="263525" lvl="1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a typeface="+mn-ea"/>
                <a:cs typeface="+mn-cs"/>
              </a:rPr>
              <a:t>Painopistealueina</a:t>
            </a:r>
            <a:r>
              <a:rPr lang="en-US" sz="1800" dirty="0">
                <a:ea typeface="+mn-ea"/>
                <a:cs typeface="+mn-cs"/>
              </a:rPr>
              <a:t> </a:t>
            </a:r>
            <a:r>
              <a:rPr lang="en-US" sz="1800" dirty="0" err="1">
                <a:ea typeface="+mn-ea"/>
                <a:cs typeface="+mn-cs"/>
              </a:rPr>
              <a:t>puhdas</a:t>
            </a:r>
            <a:r>
              <a:rPr lang="en-US" sz="1800" dirty="0">
                <a:ea typeface="+mn-ea"/>
                <a:cs typeface="+mn-cs"/>
              </a:rPr>
              <a:t> </a:t>
            </a:r>
            <a:r>
              <a:rPr lang="en-US" sz="1800" dirty="0" err="1">
                <a:ea typeface="+mn-ea"/>
                <a:cs typeface="+mn-cs"/>
              </a:rPr>
              <a:t>energia</a:t>
            </a:r>
            <a:r>
              <a:rPr lang="en-US" sz="1800" dirty="0">
                <a:ea typeface="+mn-ea"/>
                <a:cs typeface="+mn-cs"/>
              </a:rPr>
              <a:t> ja </a:t>
            </a:r>
            <a:r>
              <a:rPr lang="en-US" sz="1800" dirty="0" err="1">
                <a:ea typeface="+mn-ea"/>
                <a:cs typeface="+mn-cs"/>
              </a:rPr>
              <a:t>kestävä</a:t>
            </a:r>
            <a:r>
              <a:rPr lang="en-US" sz="1800" dirty="0">
                <a:ea typeface="+mn-ea"/>
                <a:cs typeface="+mn-cs"/>
              </a:rPr>
              <a:t> </a:t>
            </a:r>
            <a:r>
              <a:rPr lang="en-US" sz="1800" dirty="0" err="1" smtClean="0">
                <a:ea typeface="+mn-ea"/>
                <a:cs typeface="+mn-cs"/>
              </a:rPr>
              <a:t>metsätalous</a:t>
            </a:r>
            <a:r>
              <a:rPr lang="en-US" sz="1800" dirty="0" smtClean="0">
                <a:ea typeface="+mn-ea"/>
                <a:cs typeface="+mn-cs"/>
              </a:rPr>
              <a:t>, </a:t>
            </a:r>
            <a:r>
              <a:rPr lang="en-US" sz="1800" dirty="0" err="1" smtClean="0">
                <a:ea typeface="+mn-ea"/>
                <a:cs typeface="+mn-cs"/>
              </a:rPr>
              <a:t>maatalous</a:t>
            </a:r>
            <a:r>
              <a:rPr lang="en-US" sz="1800" dirty="0" smtClean="0">
                <a:ea typeface="+mn-ea"/>
                <a:cs typeface="+mn-cs"/>
              </a:rPr>
              <a:t> ja </a:t>
            </a:r>
            <a:r>
              <a:rPr lang="en-US" sz="1800" dirty="0" err="1" smtClean="0">
                <a:ea typeface="+mn-ea"/>
                <a:cs typeface="+mn-cs"/>
              </a:rPr>
              <a:t>rahoituslaitokset</a:t>
            </a:r>
            <a:endParaRPr lang="en-US" sz="1800" dirty="0" smtClean="0">
              <a:ea typeface="+mn-ea"/>
              <a:cs typeface="+mn-cs"/>
            </a:endParaRPr>
          </a:p>
          <a:p>
            <a:r>
              <a:rPr lang="en-US" sz="1800" dirty="0" err="1" smtClean="0"/>
              <a:t>Finnfund</a:t>
            </a:r>
            <a:r>
              <a:rPr lang="en-US" sz="1800" dirty="0" smtClean="0"/>
              <a:t> </a:t>
            </a:r>
            <a:r>
              <a:rPr lang="en-US" sz="1800" dirty="0"/>
              <a:t>on </a:t>
            </a:r>
            <a:r>
              <a:rPr lang="en-US" sz="1800" dirty="0" err="1"/>
              <a:t>muutoksentekijä</a:t>
            </a:r>
            <a:r>
              <a:rPr lang="en-US" sz="1800" dirty="0"/>
              <a:t> – </a:t>
            </a:r>
            <a:r>
              <a:rPr lang="en-US" sz="1800" dirty="0" err="1"/>
              <a:t>tavoitteena</a:t>
            </a:r>
            <a:r>
              <a:rPr lang="en-US" sz="1800" dirty="0"/>
              <a:t> </a:t>
            </a:r>
            <a:r>
              <a:rPr lang="en-US" sz="1800" dirty="0" err="1"/>
              <a:t>kestävä</a:t>
            </a:r>
            <a:r>
              <a:rPr lang="en-US" sz="1800" dirty="0"/>
              <a:t> </a:t>
            </a:r>
            <a:r>
              <a:rPr lang="en-US" sz="1800" dirty="0" err="1"/>
              <a:t>kehitys</a:t>
            </a:r>
            <a:r>
              <a:rPr lang="en-US" sz="1800" dirty="0"/>
              <a:t> ja </a:t>
            </a:r>
            <a:r>
              <a:rPr lang="en-US" sz="1800" dirty="0" err="1"/>
              <a:t>köyhyyden</a:t>
            </a:r>
            <a:r>
              <a:rPr lang="en-US" sz="1800" dirty="0"/>
              <a:t> </a:t>
            </a:r>
            <a:r>
              <a:rPr lang="en-US" sz="1800" dirty="0" err="1"/>
              <a:t>vähentäminen</a:t>
            </a:r>
            <a:endParaRPr lang="en-US" sz="1800" dirty="0"/>
          </a:p>
          <a:p>
            <a:pPr lvl="1"/>
            <a:r>
              <a:rPr lang="en-US" sz="1400" dirty="0" err="1"/>
              <a:t>Mobilisoi</a:t>
            </a:r>
            <a:r>
              <a:rPr lang="en-US" sz="1400" dirty="0"/>
              <a:t> </a:t>
            </a:r>
            <a:r>
              <a:rPr lang="en-US" sz="1400" dirty="0" err="1"/>
              <a:t>lisää</a:t>
            </a:r>
            <a:r>
              <a:rPr lang="en-US" sz="1400" dirty="0"/>
              <a:t> </a:t>
            </a:r>
            <a:r>
              <a:rPr lang="en-US" sz="1400" dirty="0" err="1"/>
              <a:t>rahoitusta</a:t>
            </a:r>
            <a:r>
              <a:rPr lang="en-US" sz="1400" dirty="0"/>
              <a:t> </a:t>
            </a:r>
            <a:r>
              <a:rPr lang="en-US" sz="1400" dirty="0" err="1"/>
              <a:t>kehitysmaiden</a:t>
            </a:r>
            <a:r>
              <a:rPr lang="en-US" sz="1400" dirty="0"/>
              <a:t> </a:t>
            </a:r>
            <a:r>
              <a:rPr lang="en-US" sz="1400" dirty="0" err="1"/>
              <a:t>kestävän</a:t>
            </a:r>
            <a:r>
              <a:rPr lang="en-US" sz="1400" dirty="0"/>
              <a:t> </a:t>
            </a:r>
            <a:r>
              <a:rPr lang="en-US" sz="1400" dirty="0" err="1"/>
              <a:t>kehitykseen</a:t>
            </a:r>
            <a:endParaRPr lang="en-US" sz="1400" dirty="0"/>
          </a:p>
          <a:p>
            <a:pPr lvl="1"/>
            <a:r>
              <a:rPr lang="en-US" sz="1400" dirty="0" err="1"/>
              <a:t>Lisää</a:t>
            </a:r>
            <a:r>
              <a:rPr lang="en-US" sz="1400" dirty="0"/>
              <a:t> </a:t>
            </a:r>
            <a:r>
              <a:rPr lang="en-US" sz="1400" dirty="0" err="1"/>
              <a:t>yritystoiminnan</a:t>
            </a:r>
            <a:r>
              <a:rPr lang="en-US" sz="1400" dirty="0"/>
              <a:t> </a:t>
            </a:r>
            <a:r>
              <a:rPr lang="en-US" sz="1400" dirty="0" err="1"/>
              <a:t>vastuullisuutta</a:t>
            </a:r>
            <a:endParaRPr lang="en-US" sz="1400" dirty="0"/>
          </a:p>
          <a:p>
            <a:pPr lvl="1">
              <a:spcAft>
                <a:spcPts val="1200"/>
              </a:spcAft>
            </a:pPr>
            <a:r>
              <a:rPr lang="en-US" sz="1400" dirty="0" err="1"/>
              <a:t>Suomen</a:t>
            </a:r>
            <a:r>
              <a:rPr lang="en-US" sz="1400" dirty="0"/>
              <a:t> </a:t>
            </a:r>
            <a:r>
              <a:rPr lang="en-US" sz="1400" dirty="0" err="1"/>
              <a:t>ilmastorahoitusta</a:t>
            </a:r>
            <a:r>
              <a:rPr lang="en-US" sz="1400" dirty="0"/>
              <a:t> </a:t>
            </a:r>
            <a:r>
              <a:rPr lang="en-US" sz="1400" dirty="0" err="1" smtClean="0"/>
              <a:t>kehitysmaissa</a:t>
            </a:r>
            <a:endParaRPr lang="en-US" sz="1600" dirty="0"/>
          </a:p>
          <a:p>
            <a:pPr marL="285750" indent="-285750"/>
            <a:r>
              <a:rPr lang="en-US" sz="1800" dirty="0" err="1"/>
              <a:t>Pitkäaikaista</a:t>
            </a:r>
            <a:r>
              <a:rPr lang="en-US" sz="1800" dirty="0"/>
              <a:t> ja </a:t>
            </a:r>
            <a:r>
              <a:rPr lang="en-US" sz="1800" dirty="0" err="1"/>
              <a:t>kärsivällistä</a:t>
            </a:r>
            <a:r>
              <a:rPr lang="en-US" sz="1800" dirty="0"/>
              <a:t> </a:t>
            </a:r>
            <a:r>
              <a:rPr lang="en-US" sz="1800" dirty="0" err="1"/>
              <a:t>rahoitusta</a:t>
            </a:r>
            <a:r>
              <a:rPr lang="en-US" sz="1800" dirty="0"/>
              <a:t> </a:t>
            </a:r>
            <a:r>
              <a:rPr lang="en-US" sz="1800" dirty="0" err="1"/>
              <a:t>hankkeisiin</a:t>
            </a:r>
            <a:r>
              <a:rPr lang="en-US" sz="1800" dirty="0"/>
              <a:t>, </a:t>
            </a:r>
            <a:r>
              <a:rPr lang="en-US" sz="1800" dirty="0" err="1"/>
              <a:t>jotka</a:t>
            </a:r>
            <a:r>
              <a:rPr lang="en-US" sz="1800" dirty="0"/>
              <a:t> </a:t>
            </a:r>
            <a:r>
              <a:rPr lang="en-US" sz="1800" dirty="0" err="1"/>
              <a:t>jäisivät</a:t>
            </a:r>
            <a:r>
              <a:rPr lang="en-US" sz="1800" dirty="0"/>
              <a:t> </a:t>
            </a:r>
            <a:r>
              <a:rPr lang="en-US" sz="1800" dirty="0" err="1"/>
              <a:t>muuten</a:t>
            </a:r>
            <a:r>
              <a:rPr lang="en-US" sz="1800" dirty="0"/>
              <a:t> </a:t>
            </a:r>
            <a:r>
              <a:rPr lang="en-US" sz="1800" dirty="0" err="1"/>
              <a:t>usein</a:t>
            </a:r>
            <a:r>
              <a:rPr lang="en-US" sz="1800" dirty="0"/>
              <a:t> </a:t>
            </a:r>
            <a:r>
              <a:rPr lang="en-US" sz="1800" dirty="0" err="1"/>
              <a:t>toteutumatta</a:t>
            </a:r>
            <a:endParaRPr lang="fi-FI" sz="1800" dirty="0"/>
          </a:p>
          <a:p>
            <a:pPr marL="457200" lvl="1" indent="0">
              <a:buNone/>
            </a:pPr>
            <a:endParaRPr lang="fi-FI" sz="1800" dirty="0">
              <a:latin typeface="+mj-lt"/>
            </a:endParaRPr>
          </a:p>
          <a:p>
            <a:endParaRPr lang="fi-FI" sz="1200" dirty="0">
              <a:latin typeface="+mj-lt"/>
            </a:endParaRPr>
          </a:p>
          <a:p>
            <a:endParaRPr lang="en-US" sz="12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6E27-B558-4A00-82FB-201EE28B5EE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0152" y="2065476"/>
            <a:ext cx="2910438" cy="3098628"/>
            <a:chOff x="5307234" y="1955133"/>
            <a:chExt cx="3312178" cy="3526346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5307234" y="1955133"/>
              <a:ext cx="3312178" cy="2359890"/>
              <a:chOff x="4918767" y="2246499"/>
              <a:chExt cx="4047945" cy="23395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6497112" y="3495947"/>
                <a:ext cx="2469600" cy="1018800"/>
              </a:xfrm>
              <a:prstGeom prst="rect">
                <a:avLst/>
              </a:prstGeom>
              <a:solidFill>
                <a:schemeClr val="accent3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FontTx/>
                  <a:buNone/>
                </a:pPr>
                <a:r>
                  <a:rPr lang="fi-FI" sz="1200" dirty="0" smtClean="0">
                    <a:solidFill>
                      <a:prstClr val="white"/>
                    </a:solidFill>
                  </a:rPr>
                  <a:t>Pääomalaina</a:t>
                </a:r>
                <a:br>
                  <a:rPr lang="fi-FI" sz="1200" dirty="0" smtClean="0">
                    <a:solidFill>
                      <a:prstClr val="white"/>
                    </a:solidFill>
                  </a:rPr>
                </a:br>
                <a:r>
                  <a:rPr lang="fi-FI" sz="1200" dirty="0" smtClean="0">
                    <a:solidFill>
                      <a:prstClr val="white"/>
                    </a:solidFill>
                  </a:rPr>
                  <a:t>Etuoikeutetut osakkeet Vaihtovelkakirjalaina</a:t>
                </a:r>
                <a:endParaRPr lang="fi-FI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61882" y="3419599"/>
                <a:ext cx="1598400" cy="1166400"/>
              </a:xfrm>
              <a:prstGeom prst="roundRect">
                <a:avLst/>
              </a:prstGeom>
              <a:solidFill>
                <a:schemeClr val="accent3"/>
              </a:solidFill>
            </p:spPr>
            <p:txBody>
              <a:bodyPr wrap="square" rtlCol="0" anchor="ctr">
                <a:noAutofit/>
              </a:bodyPr>
              <a:lstStyle/>
              <a:p>
                <a:pPr algn="ctr">
                  <a:buFontTx/>
                  <a:buNone/>
                </a:pPr>
                <a:r>
                  <a:rPr lang="fi-FI" sz="1600" b="1" smtClean="0">
                    <a:solidFill>
                      <a:prstClr val="white"/>
                    </a:solidFill>
                  </a:rPr>
                  <a:t>Väli-</a:t>
                </a:r>
                <a:br>
                  <a:rPr lang="fi-FI" sz="1600" b="1" smtClean="0">
                    <a:solidFill>
                      <a:prstClr val="white"/>
                    </a:solidFill>
                  </a:rPr>
                </a:br>
                <a:r>
                  <a:rPr lang="fi-FI" sz="1600" b="1" smtClean="0">
                    <a:solidFill>
                      <a:prstClr val="white"/>
                    </a:solidFill>
                  </a:rPr>
                  <a:t>rahoitus</a:t>
                </a:r>
                <a:endParaRPr lang="fi-FI" sz="1600" b="1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447502" y="2315389"/>
                <a:ext cx="2469600" cy="1018800"/>
              </a:xfrm>
              <a:prstGeom prst="rect">
                <a:avLst/>
              </a:prstGeom>
              <a:solidFill>
                <a:schemeClr val="tx2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/>
                </a:r>
                <a:br>
                  <a:rPr lang="en-US" sz="1400" dirty="0" smtClean="0">
                    <a:solidFill>
                      <a:prstClr val="white"/>
                    </a:solidFill>
                  </a:rPr>
                </a:br>
                <a:r>
                  <a:rPr lang="en-US" sz="1200" dirty="0" err="1" smtClean="0">
                    <a:solidFill>
                      <a:prstClr val="white"/>
                    </a:solidFill>
                  </a:rPr>
                  <a:t>Keskipitkät</a:t>
                </a:r>
                <a:r>
                  <a:rPr lang="en-US" sz="12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200" dirty="0">
                    <a:solidFill>
                      <a:prstClr val="white"/>
                    </a:solidFill>
                  </a:rPr>
                  <a:t>ja </a:t>
                </a:r>
                <a:r>
                  <a:rPr lang="en-US" sz="1200" dirty="0" err="1">
                    <a:solidFill>
                      <a:prstClr val="white"/>
                    </a:solidFill>
                  </a:rPr>
                  <a:t>pitkäaikaiset</a:t>
                </a:r>
                <a:r>
                  <a:rPr lang="en-US" sz="1200" dirty="0">
                    <a:solidFill>
                      <a:prstClr val="white"/>
                    </a:solidFill>
                  </a:rPr>
                  <a:t> </a:t>
                </a:r>
                <a:r>
                  <a:rPr lang="en-US" sz="1200" dirty="0" err="1">
                    <a:solidFill>
                      <a:prstClr val="white"/>
                    </a:solidFill>
                  </a:rPr>
                  <a:t>investointilainat</a:t>
                </a:r>
                <a:endParaRPr lang="en-US" sz="1200" dirty="0">
                  <a:solidFill>
                    <a:prstClr val="white"/>
                  </a:solidFill>
                </a:endParaRPr>
              </a:p>
              <a:p>
                <a:pPr>
                  <a:buFontTx/>
                  <a:buNone/>
                </a:pPr>
                <a:endParaRPr lang="fi-FI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18767" y="2246499"/>
                <a:ext cx="1598400" cy="1167527"/>
              </a:xfrm>
              <a:prstGeom prst="roundRect">
                <a:avLst/>
              </a:prstGeom>
              <a:solidFill>
                <a:schemeClr val="tx2"/>
              </a:solidFill>
            </p:spPr>
            <p:txBody>
              <a:bodyPr wrap="square" rtlCol="0" anchor="ctr">
                <a:noAutofit/>
              </a:bodyPr>
              <a:lstStyle/>
              <a:p>
                <a:pPr algn="ctr">
                  <a:buFontTx/>
                  <a:buNone/>
                </a:pPr>
                <a:r>
                  <a:rPr lang="fi-FI" sz="1600" b="1" dirty="0" smtClean="0">
                    <a:solidFill>
                      <a:prstClr val="white"/>
                    </a:solidFill>
                  </a:rPr>
                  <a:t>Laina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6558101" y="4384257"/>
              <a:ext cx="2019268" cy="1027987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buFontTx/>
                <a:buNone/>
              </a:pPr>
              <a:r>
                <a:rPr lang="en-US" sz="1200" dirty="0" err="1" smtClean="0">
                  <a:solidFill>
                    <a:prstClr val="white"/>
                  </a:solidFill>
                </a:rPr>
                <a:t>Riskin</a:t>
              </a:r>
              <a:r>
                <a:rPr lang="en-US" sz="1200" dirty="0" smtClean="0">
                  <a:solidFill>
                    <a:prstClr val="white"/>
                  </a:solidFill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</a:rPr>
                <a:t>jakaminen</a:t>
              </a:r>
              <a:r>
                <a:rPr lang="en-US" sz="1200" dirty="0" smtClean="0">
                  <a:solidFill>
                    <a:prstClr val="white"/>
                  </a:solidFill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</a:rPr>
                <a:t>vähemmistöosakkaana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20788" y="4304913"/>
              <a:ext cx="1308418" cy="1176566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buFontTx/>
                <a:buNone/>
              </a:pPr>
              <a:r>
                <a:rPr lang="fi-FI" sz="1600" b="1" dirty="0" smtClean="0">
                  <a:solidFill>
                    <a:prstClr val="white"/>
                  </a:solidFill>
                </a:rPr>
                <a:t>Osake-pääoma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3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Painopistealue: Kestävä metsätalous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80" y="1774878"/>
            <a:ext cx="5155524" cy="4536926"/>
          </a:xfrm>
        </p:spPr>
        <p:txBody>
          <a:bodyPr/>
          <a:lstStyle/>
          <a:p>
            <a:r>
              <a:rPr lang="fi-FI" sz="1600" dirty="0" err="1" smtClean="0"/>
              <a:t>Finnfund</a:t>
            </a:r>
            <a:r>
              <a:rPr lang="fi-FI" sz="1600" dirty="0" smtClean="0"/>
              <a:t> on Afrikan kestävässä metsätaloudessa merkittävä toimija</a:t>
            </a:r>
          </a:p>
          <a:p>
            <a:pPr lvl="1"/>
            <a:r>
              <a:rPr lang="fi-FI" sz="1400" dirty="0" smtClean="0"/>
              <a:t>Rahoittajana yli </a:t>
            </a:r>
            <a:r>
              <a:rPr lang="fi-FI" sz="1400" dirty="0"/>
              <a:t>80 % Saharan </a:t>
            </a:r>
            <a:r>
              <a:rPr lang="fi-FI" sz="1400" dirty="0" smtClean="0"/>
              <a:t>eteläpuolisen Afrikan </a:t>
            </a:r>
            <a:r>
              <a:rPr lang="fi-FI" sz="1400" dirty="0"/>
              <a:t>FSC-sertifioiduista kaupallisista </a:t>
            </a:r>
            <a:r>
              <a:rPr lang="fi-FI" sz="1400" dirty="0" smtClean="0"/>
              <a:t>metsäyrityksistä (pl</a:t>
            </a:r>
            <a:r>
              <a:rPr lang="fi-FI" sz="1400" dirty="0"/>
              <a:t>. </a:t>
            </a:r>
            <a:r>
              <a:rPr lang="fi-FI" sz="1400" dirty="0" smtClean="0"/>
              <a:t>Etelä-Afrikka </a:t>
            </a:r>
            <a:r>
              <a:rPr lang="fi-FI" sz="1400" dirty="0"/>
              <a:t>ja </a:t>
            </a:r>
            <a:r>
              <a:rPr lang="fi-FI" sz="1400" dirty="0" err="1" smtClean="0"/>
              <a:t>Swasimaa</a:t>
            </a:r>
            <a:r>
              <a:rPr lang="fi-FI" sz="1400" dirty="0" smtClean="0"/>
              <a:t>)</a:t>
            </a:r>
          </a:p>
          <a:p>
            <a:pPr lvl="1"/>
            <a:r>
              <a:rPr lang="fi-FI" sz="1400" dirty="0" smtClean="0"/>
              <a:t>Yhteensä 84 </a:t>
            </a:r>
            <a:r>
              <a:rPr lang="fi-FI" sz="1400" dirty="0"/>
              <a:t>000 </a:t>
            </a:r>
            <a:r>
              <a:rPr lang="fi-FI" sz="1400" dirty="0" smtClean="0"/>
              <a:t>ha istutusmetsää 6 maassa</a:t>
            </a:r>
          </a:p>
          <a:p>
            <a:pPr lvl="1"/>
            <a:r>
              <a:rPr lang="fi-FI" sz="1400" dirty="0" smtClean="0"/>
              <a:t>Katalysoi kaupallista rahoitusta ja kehitysrahoittajien varoja</a:t>
            </a:r>
          </a:p>
          <a:p>
            <a:pPr lvl="1"/>
            <a:r>
              <a:rPr lang="fi-FI" sz="1400" dirty="0" smtClean="0"/>
              <a:t>Tuo metsäosaamista hankkeisiin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fi-FI" sz="1600" dirty="0" smtClean="0"/>
              <a:t>Kehitystuloksia metsähankkeista – 10 hanketta Afrikassa, Latinalaisessa Amerikassa ja Aasiassa 2016:</a:t>
            </a:r>
          </a:p>
          <a:p>
            <a:pPr lvl="1"/>
            <a:r>
              <a:rPr lang="fi-FI" sz="1400" dirty="0" smtClean="0"/>
              <a:t>Työpaikkoja 5 </a:t>
            </a:r>
            <a:r>
              <a:rPr lang="fi-FI" sz="1400" dirty="0"/>
              <a:t>400 </a:t>
            </a:r>
            <a:r>
              <a:rPr lang="fi-FI" sz="1400" dirty="0" smtClean="0"/>
              <a:t>ihmiselle, </a:t>
            </a:r>
            <a:r>
              <a:rPr lang="fi-FI" sz="1400" dirty="0"/>
              <a:t>joista 990 </a:t>
            </a:r>
            <a:r>
              <a:rPr lang="fi-FI" sz="1400" dirty="0" smtClean="0"/>
              <a:t>eli noin viidennes naisia </a:t>
            </a:r>
          </a:p>
          <a:p>
            <a:pPr lvl="1"/>
            <a:r>
              <a:rPr lang="fi-FI" sz="1400" dirty="0"/>
              <a:t>P</a:t>
            </a:r>
            <a:r>
              <a:rPr lang="fi-FI" sz="1400" dirty="0" smtClean="0"/>
              <a:t>aikallisia </a:t>
            </a:r>
            <a:r>
              <a:rPr lang="fi-FI" sz="1400" dirty="0"/>
              <a:t>palveluja ja tuotteita </a:t>
            </a:r>
            <a:r>
              <a:rPr lang="fi-FI" sz="1400" dirty="0" smtClean="0"/>
              <a:t>ostettuna yli </a:t>
            </a:r>
            <a:r>
              <a:rPr lang="fi-FI" sz="1400" dirty="0"/>
              <a:t>60 </a:t>
            </a:r>
            <a:r>
              <a:rPr lang="fi-FI" sz="1400" dirty="0" err="1" smtClean="0"/>
              <a:t>milj</a:t>
            </a:r>
            <a:r>
              <a:rPr lang="fi-FI" sz="1400" dirty="0" smtClean="0"/>
              <a:t> eurolla </a:t>
            </a:r>
          </a:p>
          <a:p>
            <a:pPr lvl="1"/>
            <a:r>
              <a:rPr lang="fi-FI" sz="1400" dirty="0" smtClean="0"/>
              <a:t>Verotuloja lähes </a:t>
            </a:r>
            <a:r>
              <a:rPr lang="fi-FI" sz="1400" dirty="0"/>
              <a:t>10 </a:t>
            </a:r>
            <a:r>
              <a:rPr lang="fi-FI" sz="1400" dirty="0" err="1" smtClean="0"/>
              <a:t>milj</a:t>
            </a:r>
            <a:r>
              <a:rPr lang="fi-FI" sz="1400" dirty="0" smtClean="0"/>
              <a:t> euroa</a:t>
            </a:r>
          </a:p>
          <a:p>
            <a:pPr lvl="1"/>
            <a:r>
              <a:rPr lang="fi-FI" sz="1400" dirty="0"/>
              <a:t>Y</a:t>
            </a:r>
            <a:r>
              <a:rPr lang="fi-FI" sz="1400" dirty="0" smtClean="0"/>
              <a:t>hteisöjen </a:t>
            </a:r>
            <a:r>
              <a:rPr lang="fi-FI" sz="1400" dirty="0"/>
              <a:t>kehittämiseen 1,2 </a:t>
            </a:r>
            <a:r>
              <a:rPr lang="fi-FI" sz="1400" dirty="0" err="1" smtClean="0"/>
              <a:t>milj</a:t>
            </a:r>
            <a:r>
              <a:rPr lang="fi-FI" sz="1400" dirty="0" smtClean="0"/>
              <a:t> euroa</a:t>
            </a:r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22785-DF34-4933-9E06-30238BB69F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975AA6-0D53-410C-BEE2-0342A513C3FC}" type="datetime1">
              <a:rPr lang="fi-FI" smtClean="0"/>
              <a:pPr/>
              <a:t>27.3.2018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508104" y="2132856"/>
            <a:ext cx="3301200" cy="3298887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endParaRPr lang="fi-FI" sz="24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6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745"/>
            <a:ext cx="9144000" cy="5127004"/>
          </a:xfrm>
          <a:prstGeom prst="rect">
            <a:avLst/>
          </a:prstGeom>
        </p:spPr>
      </p:pic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1142984"/>
            <a:ext cx="7329502" cy="519113"/>
          </a:xfrm>
        </p:spPr>
        <p:txBody>
          <a:bodyPr/>
          <a:lstStyle/>
          <a:p>
            <a:r>
              <a:rPr lang="en-GB" altLang="fi-FI" dirty="0" smtClean="0"/>
              <a:t>Finnfund</a:t>
            </a:r>
            <a:r>
              <a:rPr lang="fi-FI" altLang="fi-FI" dirty="0" smtClean="0"/>
              <a:t>in kohdemaat tulotason mukaan</a:t>
            </a:r>
            <a:endParaRPr lang="en-US" dirty="0" smtClean="0"/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1FAF5C-734D-4F87-9DFE-162DA644832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026" y="5325608"/>
            <a:ext cx="2004138" cy="954107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r">
              <a:buFontTx/>
              <a:buNone/>
            </a:pPr>
            <a:r>
              <a:rPr lang="en-GB" sz="1400" dirty="0" smtClean="0">
                <a:solidFill>
                  <a:prstClr val="black"/>
                </a:solidFill>
              </a:rPr>
              <a:t/>
            </a:r>
            <a:br>
              <a:rPr lang="en-GB" sz="1400" dirty="0" smtClean="0">
                <a:solidFill>
                  <a:prstClr val="black"/>
                </a:solidFill>
              </a:rPr>
            </a:br>
            <a:r>
              <a:rPr lang="en-GB" sz="1400" dirty="0" err="1" smtClean="0">
                <a:solidFill>
                  <a:prstClr val="black"/>
                </a:solidFill>
              </a:rPr>
              <a:t>Finnfundin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strateginen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br>
              <a:rPr lang="en-GB" sz="1400" dirty="0" smtClean="0">
                <a:solidFill>
                  <a:prstClr val="black"/>
                </a:solidFill>
              </a:rPr>
            </a:br>
            <a:r>
              <a:rPr lang="en-GB" sz="1400" dirty="0" err="1" smtClean="0">
                <a:solidFill>
                  <a:prstClr val="black"/>
                </a:solidFill>
              </a:rPr>
              <a:t>tavoite</a:t>
            </a:r>
            <a:r>
              <a:rPr lang="en-GB" sz="1400" dirty="0" smtClean="0">
                <a:solidFill>
                  <a:prstClr val="black"/>
                </a:solidFill>
              </a:rPr>
              <a:t>; 75 % </a:t>
            </a:r>
            <a:r>
              <a:rPr lang="en-GB" sz="1400" dirty="0" err="1" smtClean="0">
                <a:solidFill>
                  <a:prstClr val="black"/>
                </a:solidFill>
              </a:rPr>
              <a:t>salkusta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br>
              <a:rPr lang="en-GB" sz="1400" dirty="0" smtClean="0">
                <a:solidFill>
                  <a:prstClr val="black"/>
                </a:solidFill>
              </a:rPr>
            </a:br>
            <a:r>
              <a:rPr lang="en-GB" sz="1400" dirty="0" err="1" smtClean="0">
                <a:solidFill>
                  <a:prstClr val="black"/>
                </a:solidFill>
              </a:rPr>
              <a:t>näissä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err="1" smtClean="0">
                <a:solidFill>
                  <a:prstClr val="black"/>
                </a:solidFill>
              </a:rPr>
              <a:t>maissa</a:t>
            </a:r>
            <a:endParaRPr lang="en-GB" sz="1400" dirty="0" smtClean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95736" y="5857665"/>
            <a:ext cx="144016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3635896" y="5425617"/>
            <a:ext cx="2160240" cy="8640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endParaRPr lang="fi-FI" sz="24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22785-DF34-4933-9E06-30238BB69F3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071486"/>
              </p:ext>
            </p:extLst>
          </p:nvPr>
        </p:nvGraphicFramePr>
        <p:xfrm>
          <a:off x="2051720" y="1340768"/>
          <a:ext cx="4884598" cy="39553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2299"/>
                <a:gridCol w="2442299"/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fi-FI" sz="1800" dirty="0" smtClean="0">
                          <a:solidFill>
                            <a:schemeClr val="bg1"/>
                          </a:solidFill>
                        </a:rPr>
                        <a:t>IFC</a:t>
                      </a:r>
                      <a:r>
                        <a:rPr lang="fi-FI" sz="1800" baseline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fi-FI" sz="1800" dirty="0" smtClean="0">
                          <a:solidFill>
                            <a:schemeClr val="bg1"/>
                          </a:solidFill>
                        </a:rPr>
                        <a:t>standardien keskeinen sisältö </a:t>
                      </a:r>
                      <a:endParaRPr lang="fi-FI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1181639">
                <a:tc>
                  <a:txBody>
                    <a:bodyPr/>
                    <a:lstStyle/>
                    <a:p>
                      <a:r>
                        <a:rPr lang="fi-FI" sz="1400" b="0" i="1" baseline="0" dirty="0" smtClean="0">
                          <a:solidFill>
                            <a:schemeClr val="tx1"/>
                          </a:solidFill>
                        </a:rPr>
                        <a:t>Standardi 1: </a:t>
                      </a:r>
                    </a:p>
                    <a:p>
                      <a:r>
                        <a:rPr lang="fi-FI" sz="1400" b="0" cap="none" baseline="0" dirty="0" smtClean="0">
                          <a:solidFill>
                            <a:schemeClr val="tx1"/>
                          </a:solidFill>
                        </a:rPr>
                        <a:t>Ympäristö- ja yhteiskuntavaikutusten sekä riskien arviointi ja hallinta hankkeen elinkaaren ajan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 5:</a:t>
                      </a: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Maanhankintaprosessit</a:t>
                      </a: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 2: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Työehdot ja olosuhteet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 6:</a:t>
                      </a: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Luonnon monimuotoisuuden suojelu ja luonnonvarojen kestävä käyttö</a:t>
                      </a:r>
                      <a:endParaRPr lang="fi-FI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13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 3: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Resurssitehokkuus</a:t>
                      </a:r>
                      <a:r>
                        <a:rPr lang="fi-FI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ja saastumisen ehkäiseminen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 7: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Alkuperäiskansat</a:t>
                      </a:r>
                    </a:p>
                  </a:txBody>
                  <a:tcPr/>
                </a:tc>
              </a:tr>
              <a:tr h="6722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 4: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Yhteisön terveys ja turvallisuus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Standardi 8:</a:t>
                      </a: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Kulttuuriperintö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107504" y="3574622"/>
            <a:ext cx="1800200" cy="1770698"/>
          </a:xfrm>
          <a:prstGeom prst="wedgeRoundRectCallout">
            <a:avLst>
              <a:gd name="adj1" fmla="val 57471"/>
              <a:gd name="adj2" fmla="val -2796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777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Raaka-aineiden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energian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ja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vedenkäytön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tehokkuus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päästöt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eroosio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+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erilliset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ympäristö-standardit</a:t>
            </a:r>
            <a:endParaRPr kumimoji="0" lang="fi-FI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07504" y="1628800"/>
            <a:ext cx="1800200" cy="817245"/>
          </a:xfrm>
          <a:prstGeom prst="wedgeRoundRectCallout">
            <a:avLst>
              <a:gd name="adj1" fmla="val 57544"/>
              <a:gd name="adj2" fmla="val -2354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777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Vaikutusten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arviointi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ja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hallinta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seuranta</a:t>
            </a:r>
            <a:endParaRPr kumimoji="0" lang="fi-FI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164288" y="1241962"/>
            <a:ext cx="1841684" cy="1991499"/>
          </a:xfrm>
          <a:prstGeom prst="wedgeRoundRectCallout">
            <a:avLst>
              <a:gd name="adj1" fmla="val -61598"/>
              <a:gd name="adj2" fmla="val -77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777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Maanhankinnan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vaikutukset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ekosysteemi-palvelujen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käyttöön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luonnonvaroihin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perustuvat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elinkeinot</a:t>
            </a:r>
            <a:endParaRPr kumimoji="0" lang="fi-FI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051720" y="5515425"/>
            <a:ext cx="3312368" cy="578882"/>
          </a:xfrm>
          <a:prstGeom prst="wedgeRoundRectCallout">
            <a:avLst>
              <a:gd name="adj1" fmla="val 7279"/>
              <a:gd name="adj2" fmla="val -7990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777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Lähiyhteisöihin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kohdistuvat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riskit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liittyen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esim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vesistövaikutuksiin</a:t>
            </a:r>
            <a:endParaRPr kumimoji="0" lang="fi-FI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7181006" y="3318427"/>
            <a:ext cx="1841684" cy="1055608"/>
          </a:xfrm>
          <a:prstGeom prst="wedgeRoundRectCallout">
            <a:avLst>
              <a:gd name="adj1" fmla="val -62115"/>
              <a:gd name="adj2" fmla="val -4244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777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1400" dirty="0" err="1">
                <a:solidFill>
                  <a:schemeClr val="tx1"/>
                </a:solidFill>
                <a:latin typeface="Arial" charset="0"/>
              </a:rPr>
              <a:t>Biodiversteetin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 charset="0"/>
              </a:rPr>
              <a:t>suojelu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 charset="0"/>
              </a:rPr>
              <a:t>ja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 charset="0"/>
              </a:rPr>
              <a:t>ekosysteemi</a:t>
            </a:r>
            <a:r>
              <a:rPr lang="en-GB" sz="1400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GB" sz="1400" dirty="0" err="1">
                <a:solidFill>
                  <a:schemeClr val="tx1"/>
                </a:solidFill>
                <a:latin typeface="Arial" charset="0"/>
              </a:rPr>
              <a:t>palvelut</a:t>
            </a:r>
            <a:endParaRPr lang="fi-FI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181006" y="4459817"/>
            <a:ext cx="1841684" cy="340519"/>
          </a:xfrm>
          <a:prstGeom prst="wedgeRoundRectCallout">
            <a:avLst>
              <a:gd name="adj1" fmla="val -62115"/>
              <a:gd name="adj2" fmla="val -523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777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GB" sz="1400" dirty="0" err="1" smtClean="0">
                <a:solidFill>
                  <a:schemeClr val="tx1"/>
                </a:solidFill>
                <a:latin typeface="Arial" charset="0"/>
              </a:rPr>
              <a:t>Luonnonvarat</a:t>
            </a:r>
            <a:endParaRPr lang="fi-FI" sz="1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2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24744"/>
            <a:ext cx="8712200" cy="954107"/>
          </a:xfrm>
        </p:spPr>
        <p:txBody>
          <a:bodyPr/>
          <a:lstStyle/>
          <a:p>
            <a:pPr algn="ctr"/>
            <a:r>
              <a:rPr lang="en-US" dirty="0" err="1" smtClean="0"/>
              <a:t>Ympäristö</a:t>
            </a:r>
            <a:r>
              <a:rPr lang="en-US" dirty="0" smtClean="0"/>
              <a:t>- ja </a:t>
            </a:r>
            <a:r>
              <a:rPr lang="en-US" dirty="0" err="1" smtClean="0"/>
              <a:t>yhteiskuntavastuu</a:t>
            </a:r>
            <a:r>
              <a:rPr lang="en-US" dirty="0" smtClean="0"/>
              <a:t> (YY) </a:t>
            </a:r>
            <a:r>
              <a:rPr lang="en-US" dirty="0" err="1" smtClean="0"/>
              <a:t>Finnfundin</a:t>
            </a:r>
            <a:r>
              <a:rPr lang="en-US" dirty="0" smtClean="0"/>
              <a:t> </a:t>
            </a:r>
            <a:r>
              <a:rPr lang="en-US" dirty="0" err="1" smtClean="0"/>
              <a:t>rahoitusprosessissa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48B4C-953A-48E6-B25E-DEC63D0E9C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23849" y="2204864"/>
            <a:ext cx="8769846" cy="3907403"/>
            <a:chOff x="345238" y="2191906"/>
            <a:chExt cx="8769846" cy="3907403"/>
          </a:xfrm>
        </p:grpSpPr>
        <p:sp>
          <p:nvSpPr>
            <p:cNvPr id="6" name="Freeform 5"/>
            <p:cNvSpPr/>
            <p:nvPr/>
          </p:nvSpPr>
          <p:spPr>
            <a:xfrm>
              <a:off x="347456" y="2191906"/>
              <a:ext cx="2326096" cy="675954"/>
            </a:xfrm>
            <a:custGeom>
              <a:avLst/>
              <a:gdLst>
                <a:gd name="connsiteX0" fmla="*/ 0 w 2326096"/>
                <a:gd name="connsiteY0" fmla="*/ 0 h 675954"/>
                <a:gd name="connsiteX1" fmla="*/ 1988119 w 2326096"/>
                <a:gd name="connsiteY1" fmla="*/ 0 h 675954"/>
                <a:gd name="connsiteX2" fmla="*/ 2326096 w 2326096"/>
                <a:gd name="connsiteY2" fmla="*/ 337977 h 675954"/>
                <a:gd name="connsiteX3" fmla="*/ 1988119 w 2326096"/>
                <a:gd name="connsiteY3" fmla="*/ 675954 h 675954"/>
                <a:gd name="connsiteX4" fmla="*/ 0 w 2326096"/>
                <a:gd name="connsiteY4" fmla="*/ 675954 h 675954"/>
                <a:gd name="connsiteX5" fmla="*/ 337977 w 2326096"/>
                <a:gd name="connsiteY5" fmla="*/ 337977 h 675954"/>
                <a:gd name="connsiteX6" fmla="*/ 0 w 2326096"/>
                <a:gd name="connsiteY6" fmla="*/ 0 h 67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6096" h="675954">
                  <a:moveTo>
                    <a:pt x="0" y="0"/>
                  </a:moveTo>
                  <a:lnTo>
                    <a:pt x="1988119" y="0"/>
                  </a:lnTo>
                  <a:lnTo>
                    <a:pt x="2326096" y="337977"/>
                  </a:lnTo>
                  <a:lnTo>
                    <a:pt x="1988119" y="675954"/>
                  </a:lnTo>
                  <a:lnTo>
                    <a:pt x="0" y="675954"/>
                  </a:lnTo>
                  <a:lnTo>
                    <a:pt x="337977" y="337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5983" tIns="16002" rIns="353979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b="1" kern="1200" dirty="0" smtClean="0">
                  <a:latin typeface="+mj-lt"/>
                  <a:ea typeface="+mn-ea"/>
                  <a:cs typeface="+mn-cs"/>
                </a:rPr>
                <a:t>Projektivalmistelu</a:t>
              </a:r>
              <a:endParaRPr lang="fi-FI" sz="1400" b="1" kern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45238" y="3003153"/>
              <a:ext cx="2022135" cy="3073049"/>
            </a:xfrm>
            <a:custGeom>
              <a:avLst/>
              <a:gdLst>
                <a:gd name="connsiteX0" fmla="*/ 0 w 1965234"/>
                <a:gd name="connsiteY0" fmla="*/ 0 h 2709000"/>
                <a:gd name="connsiteX1" fmla="*/ 1965234 w 1965234"/>
                <a:gd name="connsiteY1" fmla="*/ 0 h 2709000"/>
                <a:gd name="connsiteX2" fmla="*/ 1965234 w 1965234"/>
                <a:gd name="connsiteY2" fmla="*/ 2709000 h 2709000"/>
                <a:gd name="connsiteX3" fmla="*/ 0 w 1965234"/>
                <a:gd name="connsiteY3" fmla="*/ 2709000 h 2709000"/>
                <a:gd name="connsiteX4" fmla="*/ 0 w 1965234"/>
                <a:gd name="connsiteY4" fmla="*/ 0 h 270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234" h="2709000">
                  <a:moveTo>
                    <a:pt x="0" y="0"/>
                  </a:moveTo>
                  <a:lnTo>
                    <a:pt x="1965234" y="0"/>
                  </a:lnTo>
                  <a:lnTo>
                    <a:pt x="1965234" y="2709000"/>
                  </a:lnTo>
                  <a:lnTo>
                    <a:pt x="0" y="270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80975" lvl="1" indent="-93663" algn="l" defTabSz="444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1300" kern="1200" dirty="0" smtClean="0"/>
            </a:p>
            <a:p>
              <a:pPr marL="180975" lvl="1" indent="-93663" algn="l" defTabSz="444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 err="1" smtClean="0"/>
                <a:t>Finnfundin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periaatteiden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esittely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asiakkaalle</a:t>
              </a:r>
              <a:endParaRPr lang="fi-FI" sz="1300" kern="1200" dirty="0">
                <a:solidFill>
                  <a:sysClr val="windowText" lastClr="000000"/>
                </a:solidFill>
                <a:latin typeface="Calibri"/>
              </a:endParaRPr>
            </a:p>
            <a:p>
              <a:pPr marL="180975" lvl="1" indent="-93663" algn="l" defTabSz="444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 err="1" smtClean="0"/>
                <a:t>Alustavien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hanketietojen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keruu</a:t>
              </a:r>
              <a:endParaRPr lang="en-US" sz="1300" kern="1200" dirty="0" smtClean="0"/>
            </a:p>
            <a:p>
              <a:pPr marL="180975" lvl="1" indent="-93663" algn="l" defTabSz="444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dirty="0" err="1" smtClean="0"/>
                <a:t>Ihmisoikeuksiin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liittyvän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kontekstin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analyysi</a:t>
              </a:r>
              <a:endParaRPr lang="fi-FI" sz="1300" kern="1200" dirty="0"/>
            </a:p>
            <a:p>
              <a:pPr marL="180975" lvl="1" indent="-93663" algn="l" defTabSz="444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 err="1" smtClean="0"/>
                <a:t>Ympäristö</a:t>
              </a:r>
              <a:r>
                <a:rPr lang="en-US" sz="1300" kern="1200" dirty="0" smtClean="0"/>
                <a:t>- ja </a:t>
              </a:r>
              <a:r>
                <a:rPr lang="en-US" sz="1300" kern="1200" dirty="0" err="1" smtClean="0"/>
                <a:t>yhteiskuntariskiluokittelu</a:t>
              </a:r>
              <a:r>
                <a:rPr lang="en-US" sz="1300" kern="1200" dirty="0" smtClean="0"/>
                <a:t> ja </a:t>
              </a:r>
              <a:r>
                <a:rPr lang="en-US" sz="1300" kern="1200" dirty="0" err="1" smtClean="0"/>
                <a:t>keskeisten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toimintaympäristöriskien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tunnistus</a:t>
              </a:r>
              <a:endParaRPr lang="fi-FI" sz="1300" kern="1200" dirty="0"/>
            </a:p>
            <a:p>
              <a:pPr marL="180975" lvl="1" indent="-93663" algn="l" defTabSz="4445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 err="1" smtClean="0"/>
                <a:t>Periaatepäätös</a:t>
              </a:r>
              <a:endParaRPr lang="fi-FI" sz="1300" kern="1200" dirty="0"/>
            </a:p>
            <a:p>
              <a:pPr marL="180975" lvl="1" indent="-93663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i-FI" sz="1200" kern="1200" dirty="0"/>
            </a:p>
            <a:p>
              <a:pPr marL="57150" lvl="1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fi-FI" sz="1000" kern="1200" dirty="0" err="1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482540" y="2196047"/>
              <a:ext cx="2326336" cy="676952"/>
            </a:xfrm>
            <a:custGeom>
              <a:avLst/>
              <a:gdLst>
                <a:gd name="connsiteX0" fmla="*/ 0 w 2326336"/>
                <a:gd name="connsiteY0" fmla="*/ 0 h 676952"/>
                <a:gd name="connsiteX1" fmla="*/ 1987860 w 2326336"/>
                <a:gd name="connsiteY1" fmla="*/ 0 h 676952"/>
                <a:gd name="connsiteX2" fmla="*/ 2326336 w 2326336"/>
                <a:gd name="connsiteY2" fmla="*/ 338476 h 676952"/>
                <a:gd name="connsiteX3" fmla="*/ 1987860 w 2326336"/>
                <a:gd name="connsiteY3" fmla="*/ 676952 h 676952"/>
                <a:gd name="connsiteX4" fmla="*/ 0 w 2326336"/>
                <a:gd name="connsiteY4" fmla="*/ 676952 h 676952"/>
                <a:gd name="connsiteX5" fmla="*/ 338476 w 2326336"/>
                <a:gd name="connsiteY5" fmla="*/ 338476 h 676952"/>
                <a:gd name="connsiteX6" fmla="*/ 0 w 2326336"/>
                <a:gd name="connsiteY6" fmla="*/ 0 h 67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6336" h="676952">
                  <a:moveTo>
                    <a:pt x="0" y="0"/>
                  </a:moveTo>
                  <a:lnTo>
                    <a:pt x="1987860" y="0"/>
                  </a:lnTo>
                  <a:lnTo>
                    <a:pt x="2326336" y="338476"/>
                  </a:lnTo>
                  <a:lnTo>
                    <a:pt x="1987860" y="676952"/>
                  </a:lnTo>
                  <a:lnTo>
                    <a:pt x="0" y="676952"/>
                  </a:lnTo>
                  <a:lnTo>
                    <a:pt x="338476" y="3384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86482" tIns="16002" rIns="354478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b="1" kern="1200" dirty="0" smtClean="0">
                  <a:latin typeface="+mj-lt"/>
                  <a:ea typeface="+mn-ea"/>
                  <a:cs typeface="+mn-cs"/>
                </a:rPr>
                <a:t>Investointi- päätöksen valmistelu</a:t>
              </a:r>
              <a:endParaRPr lang="fi-FI" sz="1400" b="1" kern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469971" y="3003153"/>
              <a:ext cx="2051410" cy="3081255"/>
            </a:xfrm>
            <a:custGeom>
              <a:avLst/>
              <a:gdLst>
                <a:gd name="connsiteX0" fmla="*/ 0 w 1976853"/>
                <a:gd name="connsiteY0" fmla="*/ 0 h 2709000"/>
                <a:gd name="connsiteX1" fmla="*/ 1976853 w 1976853"/>
                <a:gd name="connsiteY1" fmla="*/ 0 h 2709000"/>
                <a:gd name="connsiteX2" fmla="*/ 1976853 w 1976853"/>
                <a:gd name="connsiteY2" fmla="*/ 2709000 h 2709000"/>
                <a:gd name="connsiteX3" fmla="*/ 0 w 1976853"/>
                <a:gd name="connsiteY3" fmla="*/ 2709000 h 2709000"/>
                <a:gd name="connsiteX4" fmla="*/ 0 w 1976853"/>
                <a:gd name="connsiteY4" fmla="*/ 0 h 270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6853" h="2709000">
                  <a:moveTo>
                    <a:pt x="0" y="0"/>
                  </a:moveTo>
                  <a:lnTo>
                    <a:pt x="1976853" y="0"/>
                  </a:lnTo>
                  <a:lnTo>
                    <a:pt x="1976853" y="2709000"/>
                  </a:lnTo>
                  <a:lnTo>
                    <a:pt x="0" y="270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80975" lvl="1" indent="-93663" algn="l" defTabSz="5334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har char="••"/>
              </a:pPr>
              <a:endParaRPr lang="en-US" sz="1300" b="0" kern="1200" dirty="0" smtClean="0"/>
            </a:p>
            <a:p>
              <a:pPr marL="180975" lvl="1" indent="-93663" algn="l" defTabSz="5334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har char="••"/>
              </a:pPr>
              <a:endParaRPr lang="en-US" sz="1300" dirty="0"/>
            </a:p>
            <a:p>
              <a:pPr marL="180975" lvl="1" indent="-93663" algn="l" defTabSz="5334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har char="••"/>
              </a:pPr>
              <a:endParaRPr lang="en-US" sz="1300" b="0" kern="1200" dirty="0" smtClean="0"/>
            </a:p>
            <a:p>
              <a:pPr marL="180975" lvl="1" indent="-93663" algn="l" defTabSz="5334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har char="••"/>
              </a:pPr>
              <a:endParaRPr lang="en-US" sz="800" b="0" kern="1200" dirty="0" smtClean="0"/>
            </a:p>
            <a:p>
              <a:pPr marL="180975" lvl="1" indent="-93663" algn="l" defTabSz="5334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har char="••"/>
              </a:pPr>
              <a:r>
                <a:rPr lang="en-US" sz="1300" b="0" kern="1200" dirty="0" smtClean="0"/>
                <a:t>DD-</a:t>
              </a:r>
              <a:r>
                <a:rPr lang="en-US" sz="1300" b="0" kern="1200" dirty="0" err="1" smtClean="0"/>
                <a:t>valmistelu</a:t>
              </a:r>
              <a:r>
                <a:rPr lang="en-US" sz="1300" b="0" kern="1200" dirty="0" smtClean="0"/>
                <a:t> ja </a:t>
              </a:r>
              <a:r>
                <a:rPr lang="en-US" sz="1300" b="0" kern="1200" dirty="0" err="1" smtClean="0"/>
                <a:t>tietojen</a:t>
              </a:r>
              <a:r>
                <a:rPr lang="en-US" sz="1300" b="0" kern="1200" dirty="0" smtClean="0"/>
                <a:t> </a:t>
              </a:r>
              <a:r>
                <a:rPr lang="en-US" sz="1300" b="0" kern="1200" dirty="0" err="1" smtClean="0"/>
                <a:t>keruu</a:t>
              </a:r>
              <a:endParaRPr lang="fi-FI" sz="1200" kern="120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marL="180975" lvl="1" indent="-93663" algn="l" defTabSz="4445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har char="••"/>
              </a:pPr>
              <a:r>
                <a:rPr lang="en-US" sz="1300" dirty="0" err="1"/>
                <a:t>K</a:t>
              </a:r>
              <a:r>
                <a:rPr lang="en-US" sz="1300" b="0" kern="1200" dirty="0" err="1" smtClean="0"/>
                <a:t>ohdevierailu</a:t>
              </a:r>
              <a:r>
                <a:rPr lang="en-US" sz="1300" b="0" kern="1200" dirty="0" smtClean="0"/>
                <a:t> </a:t>
              </a:r>
            </a:p>
            <a:p>
              <a:pPr marL="180975" lvl="1" indent="-93663" defTabSz="4445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Tx/>
                <a:buChar char="••"/>
              </a:pPr>
              <a:r>
                <a:rPr lang="en-US" sz="1300" b="0" kern="1200" dirty="0" err="1" smtClean="0"/>
                <a:t>Vertailu</a:t>
              </a:r>
              <a:r>
                <a:rPr lang="en-US" sz="1300" b="0" kern="1200" dirty="0" smtClean="0"/>
                <a:t> </a:t>
              </a:r>
              <a:r>
                <a:rPr lang="en-US" sz="1300" b="0" kern="1200" dirty="0" err="1" smtClean="0"/>
                <a:t>kansainvälisii</a:t>
              </a:r>
              <a:r>
                <a:rPr lang="en-US" sz="1300" dirty="0" err="1" smtClean="0"/>
                <a:t>n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standardeihin</a:t>
              </a:r>
              <a:r>
                <a:rPr lang="en-US" sz="1300" dirty="0" smtClean="0"/>
                <a:t>, </a:t>
              </a:r>
              <a:r>
                <a:rPr lang="en-US" sz="1300" dirty="0" err="1" smtClean="0"/>
                <a:t>ihmisoikeusvaikutusarviokehityskohteiden</a:t>
              </a:r>
              <a:r>
                <a:rPr lang="en-US" sz="1300" dirty="0" smtClean="0"/>
                <a:t> </a:t>
              </a:r>
              <a:r>
                <a:rPr lang="en-US" sz="1300" dirty="0" err="1" smtClean="0"/>
                <a:t>tunnistus</a:t>
              </a:r>
              <a:r>
                <a:rPr lang="en-US" sz="1300" dirty="0" smtClean="0"/>
                <a:t> &gt; </a:t>
              </a:r>
              <a:r>
                <a:rPr lang="en-US" sz="1300" dirty="0" err="1" smtClean="0"/>
                <a:t>toimintasuunnitelma</a:t>
              </a:r>
              <a:endParaRPr lang="en-US" sz="1300" dirty="0" smtClean="0"/>
            </a:p>
            <a:p>
              <a:pPr marL="180975" lvl="1" indent="-93663" defTabSz="444500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FontTx/>
                <a:buChar char="••"/>
              </a:pPr>
              <a:r>
                <a:rPr lang="en-US" sz="1300" dirty="0" err="1" smtClean="0"/>
                <a:t>Johtokunta</a:t>
              </a:r>
              <a:endParaRPr lang="en-US" sz="1300" dirty="0" smtClean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631465" y="2198309"/>
              <a:ext cx="2330100" cy="675954"/>
            </a:xfrm>
            <a:custGeom>
              <a:avLst/>
              <a:gdLst>
                <a:gd name="connsiteX0" fmla="*/ 0 w 2330100"/>
                <a:gd name="connsiteY0" fmla="*/ 0 h 675954"/>
                <a:gd name="connsiteX1" fmla="*/ 1992123 w 2330100"/>
                <a:gd name="connsiteY1" fmla="*/ 0 h 675954"/>
                <a:gd name="connsiteX2" fmla="*/ 2330100 w 2330100"/>
                <a:gd name="connsiteY2" fmla="*/ 337977 h 675954"/>
                <a:gd name="connsiteX3" fmla="*/ 1992123 w 2330100"/>
                <a:gd name="connsiteY3" fmla="*/ 675954 h 675954"/>
                <a:gd name="connsiteX4" fmla="*/ 0 w 2330100"/>
                <a:gd name="connsiteY4" fmla="*/ 675954 h 675954"/>
                <a:gd name="connsiteX5" fmla="*/ 337977 w 2330100"/>
                <a:gd name="connsiteY5" fmla="*/ 337977 h 675954"/>
                <a:gd name="connsiteX6" fmla="*/ 0 w 2330100"/>
                <a:gd name="connsiteY6" fmla="*/ 0 h 67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100" h="675954">
                  <a:moveTo>
                    <a:pt x="0" y="0"/>
                  </a:moveTo>
                  <a:lnTo>
                    <a:pt x="1992123" y="0"/>
                  </a:lnTo>
                  <a:lnTo>
                    <a:pt x="2330100" y="337977"/>
                  </a:lnTo>
                  <a:lnTo>
                    <a:pt x="1992123" y="675954"/>
                  </a:lnTo>
                  <a:lnTo>
                    <a:pt x="0" y="675954"/>
                  </a:lnTo>
                  <a:lnTo>
                    <a:pt x="337977" y="337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85983" tIns="16002" rIns="353979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 err="1" smtClean="0">
                  <a:latin typeface="+mj-lt"/>
                  <a:ea typeface="+mn-ea"/>
                  <a:cs typeface="+mn-cs"/>
                </a:rPr>
                <a:t>Rahoitussopimus</a:t>
              </a:r>
              <a:r>
                <a:rPr lang="en-US" sz="1400" b="1" kern="1200" dirty="0" smtClean="0">
                  <a:latin typeface="+mj-lt"/>
                  <a:ea typeface="+mn-ea"/>
                  <a:cs typeface="+mn-cs"/>
                </a:rPr>
                <a:t> ja </a:t>
              </a:r>
              <a:r>
                <a:rPr lang="en-US" sz="1400" b="1" kern="1200" dirty="0" err="1" smtClean="0">
                  <a:latin typeface="+mj-lt"/>
                  <a:ea typeface="+mn-ea"/>
                  <a:cs typeface="+mn-cs"/>
                </a:rPr>
                <a:t>maksatukset</a:t>
              </a:r>
              <a:endParaRPr lang="fi-FI" sz="1400" b="1" kern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23978" y="3003153"/>
              <a:ext cx="2057643" cy="3090143"/>
            </a:xfrm>
            <a:custGeom>
              <a:avLst/>
              <a:gdLst>
                <a:gd name="connsiteX0" fmla="*/ 0 w 1964145"/>
                <a:gd name="connsiteY0" fmla="*/ 0 h 2709000"/>
                <a:gd name="connsiteX1" fmla="*/ 1964145 w 1964145"/>
                <a:gd name="connsiteY1" fmla="*/ 0 h 2709000"/>
                <a:gd name="connsiteX2" fmla="*/ 1964145 w 1964145"/>
                <a:gd name="connsiteY2" fmla="*/ 2709000 h 2709000"/>
                <a:gd name="connsiteX3" fmla="*/ 0 w 1964145"/>
                <a:gd name="connsiteY3" fmla="*/ 2709000 h 2709000"/>
                <a:gd name="connsiteX4" fmla="*/ 0 w 1964145"/>
                <a:gd name="connsiteY4" fmla="*/ 0 h 270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145" h="2709000">
                  <a:moveTo>
                    <a:pt x="0" y="0"/>
                  </a:moveTo>
                  <a:lnTo>
                    <a:pt x="1964145" y="0"/>
                  </a:lnTo>
                  <a:lnTo>
                    <a:pt x="1964145" y="2709000"/>
                  </a:lnTo>
                  <a:lnTo>
                    <a:pt x="0" y="270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80975" lvl="1" indent="-93663" algn="l" defTabSz="5778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endParaRPr lang="en-US" sz="1300" kern="1200" dirty="0" smtClean="0"/>
            </a:p>
            <a:p>
              <a:pPr marL="180975" lvl="1" indent="-93663" algn="l" defTabSz="5778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 smtClean="0"/>
                <a:t>YY-</a:t>
              </a:r>
              <a:r>
                <a:rPr lang="en-US" sz="1300" kern="1200" dirty="0" err="1" smtClean="0"/>
                <a:t>ehdoista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sopiminen</a:t>
              </a:r>
              <a:r>
                <a:rPr lang="en-US" sz="1300" kern="1200" dirty="0" smtClean="0"/>
                <a:t> ja </a:t>
              </a:r>
              <a:r>
                <a:rPr lang="en-US" sz="1300" kern="1200" dirty="0" err="1" smtClean="0"/>
                <a:t>lausekkeet</a:t>
              </a:r>
              <a:r>
                <a:rPr lang="en-US" sz="1300" dirty="0"/>
                <a:t> </a:t>
              </a:r>
              <a:r>
                <a:rPr lang="en-US" sz="1300" kern="1200" dirty="0" err="1" smtClean="0"/>
                <a:t>rahoitussopimukseen</a:t>
              </a:r>
              <a:endParaRPr lang="fi-FI" sz="1300" kern="1200" dirty="0"/>
            </a:p>
            <a:p>
              <a:pPr marL="180975" lvl="1" indent="-93663" algn="l" defTabSz="5778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 smtClean="0"/>
                <a:t>YY-</a:t>
              </a:r>
              <a:r>
                <a:rPr lang="en-US" sz="1300" kern="1200" dirty="0" err="1" smtClean="0"/>
                <a:t>toimintasuunnitelma</a:t>
              </a:r>
              <a:r>
                <a:rPr lang="en-US" sz="1300" kern="1200" dirty="0" smtClean="0"/>
                <a:t> ja </a:t>
              </a:r>
              <a:r>
                <a:rPr lang="en-US" sz="1300" kern="1200" dirty="0" err="1" smtClean="0"/>
                <a:t>raportointipohja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osaksi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rahoitussopimusta</a:t>
              </a:r>
              <a:endParaRPr lang="fi-FI" sz="1300" kern="1200" dirty="0"/>
            </a:p>
            <a:p>
              <a:pPr marL="180975" lvl="1" indent="-93663" algn="l" defTabSz="57785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en-US" sz="1300" kern="1200" dirty="0" smtClean="0"/>
                <a:t>YY-</a:t>
              </a:r>
              <a:r>
                <a:rPr lang="en-US" sz="1300" kern="1200" dirty="0" err="1" smtClean="0"/>
                <a:t>asiantuntija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tarkastaa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että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maksatuksissa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hankkeen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maksatuksille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asetetut</a:t>
              </a:r>
              <a:r>
                <a:rPr lang="en-US" sz="1300" kern="1200" dirty="0" smtClean="0"/>
                <a:t> YY-</a:t>
              </a:r>
              <a:r>
                <a:rPr lang="en-US" sz="1300" kern="1200" dirty="0" err="1" smtClean="0"/>
                <a:t>ehdot</a:t>
              </a:r>
              <a:r>
                <a:rPr lang="en-US" sz="1300" kern="1200" dirty="0" smtClean="0"/>
                <a:t> </a:t>
              </a:r>
              <a:r>
                <a:rPr lang="en-US" sz="1300" kern="1200" dirty="0" err="1" smtClean="0"/>
                <a:t>täyttyvät</a:t>
              </a:r>
              <a:endParaRPr lang="fi-FI" sz="13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i-FI" sz="1000" kern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769766" y="2203956"/>
              <a:ext cx="2345318" cy="675954"/>
            </a:xfrm>
            <a:custGeom>
              <a:avLst/>
              <a:gdLst>
                <a:gd name="connsiteX0" fmla="*/ 0 w 2345318"/>
                <a:gd name="connsiteY0" fmla="*/ 0 h 675954"/>
                <a:gd name="connsiteX1" fmla="*/ 2007341 w 2345318"/>
                <a:gd name="connsiteY1" fmla="*/ 0 h 675954"/>
                <a:gd name="connsiteX2" fmla="*/ 2345318 w 2345318"/>
                <a:gd name="connsiteY2" fmla="*/ 337977 h 675954"/>
                <a:gd name="connsiteX3" fmla="*/ 2007341 w 2345318"/>
                <a:gd name="connsiteY3" fmla="*/ 675954 h 675954"/>
                <a:gd name="connsiteX4" fmla="*/ 0 w 2345318"/>
                <a:gd name="connsiteY4" fmla="*/ 675954 h 675954"/>
                <a:gd name="connsiteX5" fmla="*/ 337977 w 2345318"/>
                <a:gd name="connsiteY5" fmla="*/ 337977 h 675954"/>
                <a:gd name="connsiteX6" fmla="*/ 0 w 2345318"/>
                <a:gd name="connsiteY6" fmla="*/ 0 h 67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5318" h="675954">
                  <a:moveTo>
                    <a:pt x="0" y="0"/>
                  </a:moveTo>
                  <a:lnTo>
                    <a:pt x="2007341" y="0"/>
                  </a:lnTo>
                  <a:lnTo>
                    <a:pt x="2345318" y="337977"/>
                  </a:lnTo>
                  <a:lnTo>
                    <a:pt x="2007341" y="675954"/>
                  </a:lnTo>
                  <a:lnTo>
                    <a:pt x="0" y="675954"/>
                  </a:lnTo>
                  <a:lnTo>
                    <a:pt x="337977" y="337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85983" tIns="16002" rIns="353979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400" b="1" kern="1200" dirty="0" smtClean="0">
                  <a:latin typeface="+mj-lt"/>
                  <a:ea typeface="+mn-ea"/>
                  <a:cs typeface="+mn-cs"/>
                </a:rPr>
                <a:t>Seuranta ja kehitys</a:t>
              </a:r>
              <a:endParaRPr lang="fi-FI" sz="1400" b="1" kern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776033" y="3006679"/>
              <a:ext cx="1993820" cy="3092630"/>
            </a:xfrm>
            <a:custGeom>
              <a:avLst/>
              <a:gdLst>
                <a:gd name="connsiteX0" fmla="*/ 0 w 1964145"/>
                <a:gd name="connsiteY0" fmla="*/ 0 h 2709000"/>
                <a:gd name="connsiteX1" fmla="*/ 1964145 w 1964145"/>
                <a:gd name="connsiteY1" fmla="*/ 0 h 2709000"/>
                <a:gd name="connsiteX2" fmla="*/ 1964145 w 1964145"/>
                <a:gd name="connsiteY2" fmla="*/ 2709000 h 2709000"/>
                <a:gd name="connsiteX3" fmla="*/ 0 w 1964145"/>
                <a:gd name="connsiteY3" fmla="*/ 2709000 h 2709000"/>
                <a:gd name="connsiteX4" fmla="*/ 0 w 1964145"/>
                <a:gd name="connsiteY4" fmla="*/ 0 h 270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145" h="2709000">
                  <a:moveTo>
                    <a:pt x="0" y="0"/>
                  </a:moveTo>
                  <a:lnTo>
                    <a:pt x="1964145" y="0"/>
                  </a:lnTo>
                  <a:lnTo>
                    <a:pt x="1964145" y="2709000"/>
                  </a:lnTo>
                  <a:lnTo>
                    <a:pt x="0" y="2709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80975" lvl="1" indent="-93663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1200" kern="1200" dirty="0" smtClean="0"/>
            </a:p>
            <a:p>
              <a:pPr marL="180975" lvl="1" indent="-93663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200" kern="1200" dirty="0" err="1" smtClean="0"/>
                <a:t>Toimintasuunnitelman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toteutus</a:t>
              </a:r>
              <a:endParaRPr lang="fi-FI" sz="1200" kern="1200" dirty="0"/>
            </a:p>
            <a:p>
              <a:pPr marL="180975" lvl="1" indent="-93663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200" kern="1200" dirty="0" err="1" smtClean="0"/>
                <a:t>Vuosiraportointi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vastuullisuudesta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sekä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toimintasuunitelman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toteutuksesta</a:t>
              </a:r>
              <a:endParaRPr lang="fi-FI" sz="1200" kern="1200" dirty="0"/>
            </a:p>
            <a:p>
              <a:pPr marL="180975" lvl="1" indent="-93663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200" kern="1200" dirty="0" err="1" smtClean="0"/>
                <a:t>Jatkuva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kommunikaatio</a:t>
              </a:r>
              <a:r>
                <a:rPr lang="en-US" sz="1200" kern="1200" dirty="0" smtClean="0"/>
                <a:t>: </a:t>
              </a:r>
              <a:r>
                <a:rPr lang="en-US" sz="1200" kern="1200" dirty="0" err="1" smtClean="0"/>
                <a:t>vastuullisuustilanne</a:t>
              </a:r>
              <a:r>
                <a:rPr lang="en-US" sz="1200" kern="1200" dirty="0" smtClean="0"/>
                <a:t>, </a:t>
              </a:r>
              <a:r>
                <a:rPr lang="en-US" sz="1200" kern="1200" dirty="0" err="1" smtClean="0"/>
                <a:t>parannustoimet</a:t>
              </a:r>
              <a:r>
                <a:rPr lang="en-US" sz="1200" kern="1200" dirty="0" smtClean="0"/>
                <a:t>, </a:t>
              </a:r>
              <a:r>
                <a:rPr lang="en-US" sz="1200" kern="1200" dirty="0" err="1" smtClean="0"/>
                <a:t>neuvonta</a:t>
              </a:r>
              <a:endParaRPr lang="fi-FI" sz="1200" kern="1200" dirty="0"/>
            </a:p>
            <a:p>
              <a:pPr marL="180975" lvl="1" indent="-93663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200" kern="1200" dirty="0" err="1" smtClean="0"/>
                <a:t>Vierailut</a:t>
              </a:r>
              <a:r>
                <a:rPr lang="en-US" sz="1200" kern="1200" dirty="0" smtClean="0"/>
                <a:t>, </a:t>
              </a:r>
              <a:r>
                <a:rPr lang="en-US" sz="1200" kern="1200" dirty="0" err="1" smtClean="0"/>
                <a:t>sertifiointiauditoinnit</a:t>
              </a:r>
              <a:r>
                <a:rPr lang="en-US" sz="1200" kern="1200" dirty="0" smtClean="0"/>
                <a:t>, </a:t>
              </a:r>
              <a:r>
                <a:rPr lang="en-US" sz="1200" kern="1200" dirty="0" err="1" smtClean="0"/>
                <a:t>konsulttien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auditoinnit</a:t>
              </a:r>
              <a:endParaRPr lang="fi-FI" sz="1200" kern="1200" dirty="0"/>
            </a:p>
            <a:p>
              <a:pPr marL="180975" lvl="1" indent="-93663" algn="l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200" kern="1200" dirty="0" err="1" smtClean="0"/>
                <a:t>Jatkuva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raportointi</a:t>
              </a:r>
              <a:r>
                <a:rPr lang="en-US" sz="1200" kern="1200" dirty="0" smtClean="0"/>
                <a:t>: </a:t>
              </a:r>
              <a:r>
                <a:rPr lang="en-US" sz="1200" kern="1200" dirty="0" err="1" smtClean="0"/>
                <a:t>onnettomuudet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yms</a:t>
              </a:r>
              <a:r>
                <a:rPr lang="en-US" sz="1200" kern="1200" dirty="0" smtClean="0"/>
                <a:t>.</a:t>
              </a:r>
              <a:endParaRPr lang="fi-FI" sz="1200" kern="1200" dirty="0"/>
            </a:p>
          </p:txBody>
        </p:sp>
      </p:grpSp>
      <p:sp>
        <p:nvSpPr>
          <p:cNvPr id="5" name="Rounded Rectangle 4"/>
          <p:cNvSpPr/>
          <p:nvPr/>
        </p:nvSpPr>
        <p:spPr bwMode="auto">
          <a:xfrm>
            <a:off x="2574187" y="3140968"/>
            <a:ext cx="1800200" cy="6554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tx1"/>
                </a:solidFill>
                <a:latin typeface="Arial" charset="0"/>
              </a:rPr>
              <a:t>Due diligence –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err="1" smtClean="0">
                <a:solidFill>
                  <a:schemeClr val="tx1"/>
                </a:solidFill>
                <a:latin typeface="Arial" charset="0"/>
              </a:rPr>
              <a:t>IFC:n</a:t>
            </a:r>
            <a:r>
              <a:rPr lang="en-GB" sz="13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300" dirty="0" err="1" smtClean="0">
                <a:solidFill>
                  <a:schemeClr val="tx1"/>
                </a:solidFill>
                <a:latin typeface="Arial" charset="0"/>
              </a:rPr>
              <a:t>standardit</a:t>
            </a:r>
            <a:endParaRPr kumimoji="0" lang="fi-FI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Luonnonvaranexus</a:t>
            </a:r>
            <a:r>
              <a:rPr lang="en-GB" dirty="0" smtClean="0"/>
              <a:t> </a:t>
            </a:r>
            <a:r>
              <a:rPr lang="en-GB" dirty="0" err="1" smtClean="0"/>
              <a:t>käytännössä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0784" y="1844825"/>
            <a:ext cx="5671376" cy="453692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sz="1800" dirty="0" smtClean="0"/>
              <a:t>Esimerkkinä istutusmetsähankkeet:</a:t>
            </a:r>
            <a:endParaRPr lang="fi-FI" sz="1800" dirty="0"/>
          </a:p>
          <a:p>
            <a:pPr>
              <a:spcAft>
                <a:spcPts val="1200"/>
              </a:spcAft>
            </a:pPr>
            <a:r>
              <a:rPr lang="fi-FI" sz="1800" dirty="0"/>
              <a:t>T</a:t>
            </a:r>
            <a:r>
              <a:rPr lang="fi-FI" sz="1800" dirty="0" smtClean="0"/>
              <a:t>uotetaan </a:t>
            </a:r>
            <a:r>
              <a:rPr lang="fi-FI" sz="1800" dirty="0"/>
              <a:t>polttopuuta ja puuhiiltä paikalliseen käyttöön, vähentää luonnonmetsiin kohdistuvaa painetta</a:t>
            </a:r>
          </a:p>
          <a:p>
            <a:pPr>
              <a:spcAft>
                <a:spcPts val="1200"/>
              </a:spcAft>
            </a:pPr>
            <a:r>
              <a:rPr lang="fi-FI" sz="1800" dirty="0"/>
              <a:t>S</a:t>
            </a:r>
            <a:r>
              <a:rPr lang="fi-FI" sz="1800" dirty="0" smtClean="0"/>
              <a:t>uojellaan </a:t>
            </a:r>
            <a:r>
              <a:rPr lang="fi-FI" sz="1800" dirty="0"/>
              <a:t>osa yrityksen alueesta – edistää </a:t>
            </a:r>
            <a:r>
              <a:rPr lang="fi-FI" sz="1800" dirty="0" err="1"/>
              <a:t>biodiversiteettiä</a:t>
            </a:r>
            <a:endParaRPr lang="fi-FI" sz="1800" dirty="0"/>
          </a:p>
          <a:p>
            <a:pPr>
              <a:spcAft>
                <a:spcPts val="1200"/>
              </a:spcAft>
            </a:pPr>
            <a:r>
              <a:rPr lang="fi-FI" sz="1800" dirty="0"/>
              <a:t>S</a:t>
            </a:r>
            <a:r>
              <a:rPr lang="fi-FI" sz="1800" dirty="0" smtClean="0"/>
              <a:t>uojellaan vesistöjä </a:t>
            </a:r>
            <a:r>
              <a:rPr lang="fi-FI" sz="1800" dirty="0"/>
              <a:t>ja </a:t>
            </a:r>
            <a:r>
              <a:rPr lang="fi-FI" sz="1800" dirty="0" smtClean="0"/>
              <a:t>kosteikkoja </a:t>
            </a:r>
            <a:r>
              <a:rPr lang="fi-FI" sz="1800" dirty="0"/>
              <a:t>– edistää </a:t>
            </a:r>
            <a:r>
              <a:rPr lang="fi-FI" sz="1800" dirty="0" smtClean="0"/>
              <a:t>paikallista vesitaloutta</a:t>
            </a:r>
            <a:endParaRPr lang="fi-FI" sz="1800" dirty="0"/>
          </a:p>
          <a:p>
            <a:pPr>
              <a:spcAft>
                <a:spcPts val="1200"/>
              </a:spcAft>
            </a:pPr>
            <a:r>
              <a:rPr lang="fi-FI" sz="1800" dirty="0"/>
              <a:t>E</a:t>
            </a:r>
            <a:r>
              <a:rPr lang="fi-FI" sz="1800" dirty="0" smtClean="0"/>
              <a:t>kosysteemipalvelut</a:t>
            </a:r>
            <a:r>
              <a:rPr lang="fi-FI" sz="1800" dirty="0"/>
              <a:t>: esim. </a:t>
            </a:r>
            <a:r>
              <a:rPr lang="fi-FI" sz="1800" dirty="0" smtClean="0"/>
              <a:t>hiilensidonta, yhteisöjen saamat hyödyt</a:t>
            </a:r>
            <a:endParaRPr lang="fi-FI" sz="1800" dirty="0"/>
          </a:p>
          <a:p>
            <a:pPr>
              <a:spcAft>
                <a:spcPts val="1200"/>
              </a:spcAft>
            </a:pPr>
            <a:r>
              <a:rPr lang="fi-FI" sz="1800" dirty="0"/>
              <a:t>P</a:t>
            </a:r>
            <a:r>
              <a:rPr lang="fi-FI" sz="1800" dirty="0" smtClean="0"/>
              <a:t>eltometsätalous</a:t>
            </a:r>
            <a:r>
              <a:rPr lang="fi-FI" sz="1800" dirty="0"/>
              <a:t>: yhdistetään </a:t>
            </a:r>
            <a:r>
              <a:rPr lang="fi-FI" sz="1800" dirty="0" smtClean="0"/>
              <a:t>metsätalous ruoantuotantoon</a:t>
            </a:r>
            <a:r>
              <a:rPr lang="fi-FI" sz="1800" dirty="0"/>
              <a:t>, muut paikallista maataloutta tukevat hankkeet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6E27-B558-4A00-82FB-201EE28B5EE6}" type="slidenum">
              <a:rPr lang="en-US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3904" y="2598137"/>
            <a:ext cx="4449441" cy="2540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1124744"/>
            <a:ext cx="8712200" cy="954107"/>
          </a:xfrm>
        </p:spPr>
        <p:txBody>
          <a:bodyPr/>
          <a:lstStyle/>
          <a:p>
            <a:pPr algn="ctr"/>
            <a:r>
              <a:rPr lang="en-GB" dirty="0" err="1" smtClean="0"/>
              <a:t>Luonnonvaroja</a:t>
            </a:r>
            <a:r>
              <a:rPr lang="en-GB" dirty="0" smtClean="0"/>
              <a:t> </a:t>
            </a:r>
            <a:r>
              <a:rPr lang="en-GB" dirty="0" err="1" smtClean="0"/>
              <a:t>koskevan</a:t>
            </a:r>
            <a:r>
              <a:rPr lang="en-GB" dirty="0" smtClean="0"/>
              <a:t> </a:t>
            </a:r>
            <a:r>
              <a:rPr lang="en-GB" dirty="0" err="1" smtClean="0"/>
              <a:t>nexusajattelun</a:t>
            </a:r>
            <a:r>
              <a:rPr lang="en-GB" dirty="0" smtClean="0"/>
              <a:t> </a:t>
            </a:r>
            <a:r>
              <a:rPr lang="en-GB" dirty="0" err="1" smtClean="0"/>
              <a:t>tukeminen</a:t>
            </a:r>
            <a:r>
              <a:rPr lang="en-GB" dirty="0" smtClean="0"/>
              <a:t> </a:t>
            </a:r>
            <a:r>
              <a:rPr lang="en-GB" dirty="0" err="1" smtClean="0"/>
              <a:t>kohdemaissamme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2292896"/>
            <a:ext cx="5400600" cy="453692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i-FI" sz="1600" dirty="0"/>
              <a:t>J</a:t>
            </a:r>
            <a:r>
              <a:rPr lang="fi-FI" sz="1600" dirty="0" smtClean="0"/>
              <a:t>ulkisen </a:t>
            </a:r>
            <a:r>
              <a:rPr lang="fi-FI" sz="1600" dirty="0"/>
              <a:t>vallan tukea </a:t>
            </a:r>
            <a:r>
              <a:rPr lang="fi-FI" sz="1600" dirty="0" smtClean="0"/>
              <a:t>tarvitaan vastuullisen </a:t>
            </a:r>
            <a:r>
              <a:rPr lang="fi-FI" sz="1600" dirty="0"/>
              <a:t>yksityissektorin </a:t>
            </a:r>
            <a:r>
              <a:rPr lang="fi-FI" sz="1600" dirty="0" smtClean="0"/>
              <a:t>toimintaedellytysten luomiseen</a:t>
            </a:r>
          </a:p>
          <a:p>
            <a:pPr lvl="1">
              <a:spcAft>
                <a:spcPts val="0"/>
              </a:spcAft>
            </a:pPr>
            <a:r>
              <a:rPr lang="fi-FI" sz="1400" dirty="0" smtClean="0"/>
              <a:t>Laadukasta luonnonvara- </a:t>
            </a:r>
            <a:r>
              <a:rPr lang="fi-FI" sz="1400" dirty="0"/>
              <a:t>ja energiapolitiikkaa </a:t>
            </a:r>
            <a:r>
              <a:rPr lang="fi-FI" sz="1400" dirty="0" smtClean="0"/>
              <a:t>ja paikallista lainsäädäntöä – jota </a:t>
            </a:r>
            <a:r>
              <a:rPr lang="fi-FI" sz="1400" dirty="0"/>
              <a:t>aidosti </a:t>
            </a:r>
            <a:r>
              <a:rPr lang="fi-FI" sz="1400" dirty="0" smtClean="0"/>
              <a:t>toteutetaan</a:t>
            </a:r>
          </a:p>
          <a:p>
            <a:pPr lvl="1">
              <a:spcAft>
                <a:spcPts val="0"/>
              </a:spcAft>
            </a:pPr>
            <a:r>
              <a:rPr lang="en-GB" sz="1400" dirty="0" err="1" smtClean="0"/>
              <a:t>Julkisen</a:t>
            </a:r>
            <a:r>
              <a:rPr lang="en-GB" sz="1400" dirty="0" smtClean="0"/>
              <a:t> </a:t>
            </a:r>
            <a:r>
              <a:rPr lang="en-GB" sz="1400" dirty="0" err="1" smtClean="0"/>
              <a:t>sektorin</a:t>
            </a:r>
            <a:r>
              <a:rPr lang="en-GB" sz="1400" dirty="0" smtClean="0"/>
              <a:t> </a:t>
            </a:r>
            <a:r>
              <a:rPr lang="en-GB" sz="1400" dirty="0" err="1" smtClean="0"/>
              <a:t>ja</a:t>
            </a:r>
            <a:r>
              <a:rPr lang="en-GB" sz="1400" dirty="0" smtClean="0"/>
              <a:t> </a:t>
            </a:r>
            <a:r>
              <a:rPr lang="en-GB" sz="1400" dirty="0" err="1" smtClean="0"/>
              <a:t>muiden</a:t>
            </a:r>
            <a:r>
              <a:rPr lang="en-GB" sz="1400" dirty="0" smtClean="0"/>
              <a:t> </a:t>
            </a:r>
            <a:r>
              <a:rPr lang="en-GB" sz="1400" dirty="0" err="1" smtClean="0"/>
              <a:t>toimijoiden</a:t>
            </a:r>
            <a:r>
              <a:rPr lang="en-GB" sz="1400" dirty="0" smtClean="0"/>
              <a:t> </a:t>
            </a:r>
            <a:r>
              <a:rPr lang="en-GB" sz="1400" dirty="0" err="1" smtClean="0"/>
              <a:t>vahvistaminen</a:t>
            </a:r>
            <a:endParaRPr lang="en-GB" sz="1400" dirty="0" smtClean="0"/>
          </a:p>
          <a:p>
            <a:pPr marL="457200" lvl="1" indent="0">
              <a:spcAft>
                <a:spcPts val="0"/>
              </a:spcAft>
              <a:buNone/>
            </a:pPr>
            <a:endParaRPr lang="fi-FI" sz="1400" dirty="0" smtClean="0"/>
          </a:p>
          <a:p>
            <a:pPr>
              <a:spcAft>
                <a:spcPts val="0"/>
              </a:spcAft>
            </a:pPr>
            <a:r>
              <a:rPr lang="fi-FI" sz="1600" dirty="0" smtClean="0"/>
              <a:t>Vastuullisen ostopolitiikan tukeminen</a:t>
            </a:r>
          </a:p>
          <a:p>
            <a:pPr lvl="1">
              <a:spcAft>
                <a:spcPts val="0"/>
              </a:spcAft>
            </a:pPr>
            <a:r>
              <a:rPr lang="fi-FI" sz="1400" dirty="0" smtClean="0"/>
              <a:t>Markkinaetua kestävästi toimiville </a:t>
            </a:r>
            <a:r>
              <a:rPr lang="fi-FI" sz="1400" dirty="0"/>
              <a:t>luonnonvaroja </a:t>
            </a:r>
            <a:r>
              <a:rPr lang="fi-FI" sz="1400" dirty="0" smtClean="0"/>
              <a:t>hyödyntäville yrityksille, </a:t>
            </a:r>
            <a:r>
              <a:rPr lang="fi-FI" sz="1400" dirty="0"/>
              <a:t>jotka huomioivat </a:t>
            </a:r>
            <a:r>
              <a:rPr lang="fi-FI" sz="1400" dirty="0" err="1" smtClean="0"/>
              <a:t>luonnonvaranexuksen</a:t>
            </a:r>
            <a:endParaRPr lang="fi-FI" sz="1400" dirty="0"/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GB" sz="1400" dirty="0" err="1" smtClean="0"/>
              <a:t>Tällä</a:t>
            </a:r>
            <a:r>
              <a:rPr lang="en-GB" sz="1400" dirty="0" smtClean="0"/>
              <a:t> </a:t>
            </a:r>
            <a:r>
              <a:rPr lang="en-GB" sz="1400" dirty="0" err="1" smtClean="0"/>
              <a:t>hetkellä</a:t>
            </a:r>
            <a:r>
              <a:rPr lang="en-GB" sz="1400" dirty="0" smtClean="0"/>
              <a:t> </a:t>
            </a:r>
            <a:r>
              <a:rPr lang="en-GB" sz="1400" dirty="0" err="1"/>
              <a:t>e</a:t>
            </a:r>
            <a:r>
              <a:rPr lang="en-GB" sz="1400" dirty="0" err="1" smtClean="0"/>
              <a:t>pätasainen</a:t>
            </a:r>
            <a:r>
              <a:rPr lang="en-GB" sz="1400" dirty="0" smtClean="0"/>
              <a:t> </a:t>
            </a:r>
            <a:r>
              <a:rPr lang="en-GB" sz="1400" dirty="0" err="1" smtClean="0"/>
              <a:t>kilpailuasetelma</a:t>
            </a:r>
            <a:endParaRPr lang="en-GB" sz="1400" dirty="0" smtClean="0"/>
          </a:p>
          <a:p>
            <a:pPr marL="457200" lvl="1" indent="0">
              <a:spcAft>
                <a:spcPts val="0"/>
              </a:spcAft>
              <a:buNone/>
            </a:pPr>
            <a:endParaRPr lang="en-GB" sz="1400" dirty="0" smtClean="0"/>
          </a:p>
          <a:p>
            <a:pPr>
              <a:spcAft>
                <a:spcPts val="0"/>
              </a:spcAft>
            </a:pPr>
            <a:r>
              <a:rPr lang="fi-FI" sz="1600" dirty="0"/>
              <a:t>Yhdenmukaisen </a:t>
            </a:r>
            <a:r>
              <a:rPr lang="fi-FI" sz="1600" dirty="0" smtClean="0"/>
              <a:t>kehityspolitiikan </a:t>
            </a:r>
            <a:r>
              <a:rPr lang="fi-FI" sz="1600" dirty="0"/>
              <a:t>ja </a:t>
            </a:r>
            <a:r>
              <a:rPr lang="fi-FI" sz="1600" dirty="0" smtClean="0"/>
              <a:t>-yhteistyön </a:t>
            </a:r>
            <a:r>
              <a:rPr lang="fi-FI" sz="1600" dirty="0"/>
              <a:t>kautta Suomella mahdollisuus olla kokoaan suurempi </a:t>
            </a:r>
            <a:r>
              <a:rPr lang="fi-FI" sz="1600" dirty="0" smtClean="0"/>
              <a:t>toimija</a:t>
            </a:r>
          </a:p>
          <a:p>
            <a:pPr lvl="1">
              <a:spcAft>
                <a:spcPts val="0"/>
              </a:spcAft>
            </a:pPr>
            <a:r>
              <a:rPr lang="fi-FI" sz="1400" dirty="0"/>
              <a:t>E</a:t>
            </a:r>
            <a:r>
              <a:rPr lang="fi-FI" sz="1400" dirty="0" smtClean="0"/>
              <a:t>sim</a:t>
            </a:r>
            <a:r>
              <a:rPr lang="fi-FI" sz="1400" dirty="0"/>
              <a:t>. </a:t>
            </a:r>
            <a:r>
              <a:rPr lang="fi-FI" sz="1400" dirty="0" smtClean="0"/>
              <a:t>metsäsektori (pienviljelijäohjelmat, lainsäädännön ja maanomistuksen kehittäminen yms.)</a:t>
            </a:r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22785-DF34-4933-9E06-30238BB69F3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" y="2284909"/>
            <a:ext cx="2367502" cy="1775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" y="4060536"/>
            <a:ext cx="2367502" cy="177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95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776"/>
      </a:accent1>
      <a:accent2>
        <a:srgbClr val="E37222"/>
      </a:accent2>
      <a:accent3>
        <a:srgbClr val="3F9C35"/>
      </a:accent3>
      <a:accent4>
        <a:srgbClr val="C9CAC8"/>
      </a:accent4>
      <a:accent5>
        <a:srgbClr val="F0AB00"/>
      </a:accent5>
      <a:accent6>
        <a:srgbClr val="8B8D8E"/>
      </a:accent6>
      <a:hlink>
        <a:srgbClr val="005293"/>
      </a:hlink>
      <a:folHlink>
        <a:srgbClr val="005293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66700" indent="-266700">
          <a:defRPr sz="2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2B7F"/>
        </a:dk1>
        <a:lt1>
          <a:srgbClr val="FFFFFF"/>
        </a:lt1>
        <a:dk2>
          <a:srgbClr val="002B7F"/>
        </a:dk2>
        <a:lt2>
          <a:srgbClr val="0040C0"/>
        </a:lt2>
        <a:accent1>
          <a:srgbClr val="002B7F"/>
        </a:accent1>
        <a:accent2>
          <a:srgbClr val="E87511"/>
        </a:accent2>
        <a:accent3>
          <a:srgbClr val="FFFFFF"/>
        </a:accent3>
        <a:accent4>
          <a:srgbClr val="00236C"/>
        </a:accent4>
        <a:accent5>
          <a:srgbClr val="AAACC0"/>
        </a:accent5>
        <a:accent6>
          <a:srgbClr val="D2690E"/>
        </a:accent6>
        <a:hlink>
          <a:srgbClr val="D3CEC4"/>
        </a:hlink>
        <a:folHlink>
          <a:srgbClr val="339E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5309E120-2B21-4FDB-82AD-DDF7B2F15EF7}" vid="{763D0839-FD5A-4C66-AA6E-276F5CA4B66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261</TotalTime>
  <Words>649</Words>
  <Application>Microsoft Office PowerPoint</Application>
  <PresentationFormat>On-screen Show (4:3)</PresentationFormat>
  <Paragraphs>144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blank</vt:lpstr>
      <vt:lpstr>Luonnonvaranexus Finnfundin toiminnassa</vt:lpstr>
      <vt:lpstr>Finnfund lyhyesti</vt:lpstr>
      <vt:lpstr>Finnfundin painopisteet ja rahoitusinstrumentit</vt:lpstr>
      <vt:lpstr>Painopistealue: Kestävä metsätalous</vt:lpstr>
      <vt:lpstr>Finnfundin kohdemaat tulotason mukaan</vt:lpstr>
      <vt:lpstr>PowerPoint Presentation</vt:lpstr>
      <vt:lpstr>Ympäristö- ja yhteiskuntavastuu (YY) Finnfundin rahoitusprosessissa</vt:lpstr>
      <vt:lpstr>Luonnonvaranexus käytännössä</vt:lpstr>
      <vt:lpstr>Luonnonvaroja koskevan nexusajattelun tukeminen kohdemaissamme</vt:lpstr>
      <vt:lpstr>PowerPoint Presentation</vt:lpstr>
    </vt:vector>
  </TitlesOfParts>
  <Company>Finnfund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Luonnonvaranexus Finnfundin toiminnassa</dc:title>
  <dc:creator>Author</dc:creator>
  <cp:lastModifiedBy>Author</cp:lastModifiedBy>
  <cp:revision>39</cp:revision>
  <cp:lastPrinted>2014-09-26T15:34:57Z</cp:lastPrinted>
  <dcterms:created xsi:type="dcterms:W3CDTF">2018-03-22T18:13:25Z</dcterms:created>
  <dcterms:modified xsi:type="dcterms:W3CDTF">2018-03-27T05:14:57Z</dcterms:modified>
</cp:coreProperties>
</file>